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547" r:id="rId3"/>
    <p:sldId id="629" r:id="rId4"/>
    <p:sldId id="256" r:id="rId5"/>
    <p:sldId id="258" r:id="rId6"/>
    <p:sldId id="264" r:id="rId7"/>
    <p:sldId id="261" r:id="rId8"/>
    <p:sldId id="263" r:id="rId9"/>
    <p:sldId id="5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531" autoAdjust="0"/>
  </p:normalViewPr>
  <p:slideViewPr>
    <p:cSldViewPr snapToGrid="0">
      <p:cViewPr varScale="1">
        <p:scale>
          <a:sx n="73" d="100"/>
          <a:sy n="73" d="100"/>
        </p:scale>
        <p:origin x="20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BE358-4C95-45DA-8CD2-34CD5DCA14AD}"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568C0-A7AC-4D18-A893-C8999FCE0A70}" type="slidenum">
              <a:rPr lang="en-US" smtClean="0"/>
              <a:t>‹#›</a:t>
            </a:fld>
            <a:endParaRPr lang="en-US"/>
          </a:p>
        </p:txBody>
      </p:sp>
    </p:spTree>
    <p:extLst>
      <p:ext uri="{BB962C8B-B14F-4D97-AF65-F5344CB8AC3E}">
        <p14:creationId xmlns:p14="http://schemas.microsoft.com/office/powerpoint/2010/main" val="34746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4</a:t>
            </a:fld>
            <a:endParaRPr lang="en-US"/>
          </a:p>
        </p:txBody>
      </p:sp>
    </p:spTree>
    <p:extLst>
      <p:ext uri="{BB962C8B-B14F-4D97-AF65-F5344CB8AC3E}">
        <p14:creationId xmlns:p14="http://schemas.microsoft.com/office/powerpoint/2010/main" val="163827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5</a:t>
            </a:fld>
            <a:endParaRPr lang="en-US"/>
          </a:p>
        </p:txBody>
      </p:sp>
    </p:spTree>
    <p:extLst>
      <p:ext uri="{BB962C8B-B14F-4D97-AF65-F5344CB8AC3E}">
        <p14:creationId xmlns:p14="http://schemas.microsoft.com/office/powerpoint/2010/main" val="120941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6</a:t>
            </a:fld>
            <a:endParaRPr lang="en-US"/>
          </a:p>
        </p:txBody>
      </p:sp>
    </p:spTree>
    <p:extLst>
      <p:ext uri="{BB962C8B-B14F-4D97-AF65-F5344CB8AC3E}">
        <p14:creationId xmlns:p14="http://schemas.microsoft.com/office/powerpoint/2010/main" val="1635328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7</a:t>
            </a:fld>
            <a:endParaRPr lang="en-US"/>
          </a:p>
        </p:txBody>
      </p:sp>
    </p:spTree>
    <p:extLst>
      <p:ext uri="{BB962C8B-B14F-4D97-AF65-F5344CB8AC3E}">
        <p14:creationId xmlns:p14="http://schemas.microsoft.com/office/powerpoint/2010/main" val="1921776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8BA1-4B70-337E-1F84-29DF8F8AFE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9FE769-E044-E646-00C7-0DEF6E91A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4442F-4045-FC77-3DC5-096CCC5D1C55}"/>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B074B22-14C1-AE0B-225C-8B431AEEB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EF60D-B5A4-4395-7DDE-17DB22384AB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6060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098F-1DAC-45C5-2A39-8700DA0FC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D89822-3205-FD77-1A79-6F5B6BAEB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27F1A-42DC-FF2F-46AF-4303E2302252}"/>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DA2338C-BFDA-4DC4-054B-92BC9CE1B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C3B09-CA20-B0E5-40B6-F7BCF25692E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8500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68F875-5583-CC23-8625-C3175F1BE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1177DE-4F5B-FAFD-D217-ACA7DB866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60841-207D-DC46-05B0-063ACE1893CB}"/>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CED3EAE-0C5E-1F58-7639-E12E1B2DB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D22CC-373E-8FC7-8621-EB1501B0A17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472040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19219"/>
            <a:ext cx="10363200" cy="492443"/>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1878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900">
                <a:latin typeface="Arial" pitchFamily="34" charset="0"/>
                <a:cs typeface="Arial" pitchFamily="34" charset="0"/>
              </a:rPr>
              <a:pPr algn="r" eaLnBrk="0" hangingPunct="0">
                <a:defRPr/>
              </a:pPr>
              <a:t>‹#›</a:t>
            </a:fld>
            <a:endParaRPr lang="en-US" sz="900" dirty="0">
              <a:latin typeface="Arial" pitchFamily="34" charset="0"/>
              <a:cs typeface="Arial" pitchFamily="34" charset="0"/>
            </a:endParaRPr>
          </a:p>
        </p:txBody>
      </p:sp>
      <p:sp>
        <p:nvSpPr>
          <p:cNvPr id="3" name="Content Placeholder 2"/>
          <p:cNvSpPr>
            <a:spLocks noGrp="1"/>
          </p:cNvSpPr>
          <p:nvPr>
            <p:ph idx="1"/>
          </p:nvPr>
        </p:nvSpPr>
        <p:spPr>
          <a:xfrm>
            <a:off x="609600" y="1600202"/>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073551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6127"/>
            <a:ext cx="10972800" cy="492443"/>
          </a:xfrm>
        </p:spPr>
        <p:txBody>
          <a:bodyPr/>
          <a:lstStyle/>
          <a:p>
            <a:r>
              <a:rPr lang="en-US"/>
              <a:t>Click to edit Master title style</a:t>
            </a:r>
          </a:p>
        </p:txBody>
      </p:sp>
      <p:sp>
        <p:nvSpPr>
          <p:cNvPr id="3" name="Content Placeholder 2"/>
          <p:cNvSpPr>
            <a:spLocks noGrp="1"/>
          </p:cNvSpPr>
          <p:nvPr>
            <p:ph idx="1"/>
          </p:nvPr>
        </p:nvSpPr>
        <p:spPr>
          <a:xfrm>
            <a:off x="609600" y="1143003"/>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12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680484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2563648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183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8878-4273-E363-C18E-6DFAC1C4C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D0EA6-8EED-FF8C-BC81-09BB6F0C89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B7408-6EB1-7BB6-D311-44B89ECD274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6F46D6F9-8D9C-599D-91A2-CABF008A5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4AB5E-2F53-1175-5563-FEC94D3AD285}"/>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86625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9BE-A3D2-74B0-02E5-3B12137404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3A01E-DCA8-8E56-689C-618380FD3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4DB7E8-FDAF-5F41-3F87-B5657AE9B28C}"/>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7A0B44F-B112-F843-CBA2-50FD7A41A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E02D4-E43F-F2F3-40E7-9EB20E55821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111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1C40B-1A7A-AA1A-5F8C-484D812C2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73F6B-6080-AA85-8A57-0B71FBDBE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8F6A39-D8ED-A05A-FB64-C73AED73B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D99D44-0FB5-11C8-1AA6-02A00EFB189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3108CAE4-BEBB-5454-C75F-68E455D3B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6ED4E-548A-AEC1-4C4E-F29463FCC150}"/>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74954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A98A-7E8C-7138-F29B-CF5476C00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BAF70-9E8A-A4FC-700F-4098CB50E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440EEC-12EB-125F-4E18-E64929EB1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28B431-2CF0-B645-C95E-A578B5984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C77A-E4EF-B36C-0343-8D9F201F6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64C46-9A5E-1C61-4F31-63C170A1CF36}"/>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8" name="Footer Placeholder 7">
            <a:extLst>
              <a:ext uri="{FF2B5EF4-FFF2-40B4-BE49-F238E27FC236}">
                <a16:creationId xmlns:a16="http://schemas.microsoft.com/office/drawing/2014/main" id="{E0FFB962-0E72-56C9-9549-10210AA19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FC4B30-4EFA-308F-473A-05E11005F80F}"/>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05447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70CA-1C7A-68CB-99FE-CE7D18F33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68D770-AC4A-1ED7-AA2C-BF76D574266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4" name="Footer Placeholder 3">
            <a:extLst>
              <a:ext uri="{FF2B5EF4-FFF2-40B4-BE49-F238E27FC236}">
                <a16:creationId xmlns:a16="http://schemas.microsoft.com/office/drawing/2014/main" id="{4C33905A-E714-4A74-4410-058CB4C3C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D7C9A0-ECA4-6531-AACE-857F86CB94A3}"/>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80318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2A14B-55BB-CF23-02D6-367B6C166CF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3" name="Footer Placeholder 2">
            <a:extLst>
              <a:ext uri="{FF2B5EF4-FFF2-40B4-BE49-F238E27FC236}">
                <a16:creationId xmlns:a16="http://schemas.microsoft.com/office/drawing/2014/main" id="{8B236DEF-9DD7-525B-1A24-DFD5BE731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B7BAFA-61F5-D798-E105-69881F08AB8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619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E4FE-8210-23F3-725E-BA7A5D24A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941F3-B398-A1C5-73BF-AC81DD6F5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10A354-1150-ACA4-AE84-4FD149D6B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2C85A-DAC6-AB64-0BB7-C5AFAC6D225F}"/>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E079D22-64DF-5F72-584E-0B96DF1EE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C66D0-53D0-A644-74FC-6693FC577A4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9584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5D21-A7B4-EAF6-762F-437E93C91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83294-31FC-9A15-6AFF-BEE49674E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4B0EF-969E-67DC-125D-DA86BAE02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2ADD7-6CF7-A1BF-70BF-FA0906A9AC54}"/>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881F331-4BAF-5FD1-B8E9-55740EFB8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5B034-496B-DE38-D07E-30653CAB62A2}"/>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35584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985B7-056F-D8A4-C01A-CCD5E1834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952909-19E1-B94F-3406-0984D9069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8BF12-AA7B-83C4-4FD0-F4C823FC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8226620D-FC38-C96F-1B18-22853725E1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1CC05-822C-5A36-06AA-DAF24F055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CC815-B244-436C-B9C7-F489AEC627F1}" type="slidenum">
              <a:rPr lang="en-US" smtClean="0"/>
              <a:t>‹#›</a:t>
            </a:fld>
            <a:endParaRPr lang="en-US"/>
          </a:p>
        </p:txBody>
      </p:sp>
    </p:spTree>
    <p:extLst>
      <p:ext uri="{BB962C8B-B14F-4D97-AF65-F5344CB8AC3E}">
        <p14:creationId xmlns:p14="http://schemas.microsoft.com/office/powerpoint/2010/main" val="16404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28600"/>
            <a:ext cx="9779000" cy="492125"/>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775709" y="6581775"/>
            <a:ext cx="2603597" cy="261610"/>
          </a:xfrm>
          <a:prstGeom prst="rect">
            <a:avLst/>
          </a:prstGeom>
          <a:noFill/>
          <a:ln w="9525">
            <a:noFill/>
            <a:miter lim="800000"/>
            <a:headEnd/>
            <a:tailEnd/>
          </a:ln>
          <a:effectLst/>
        </p:spPr>
        <p:txBody>
          <a:bodyPr wrap="none">
            <a:spAutoFit/>
          </a:bodyPr>
          <a:lstStyle/>
          <a:p>
            <a:pPr algn="ctr">
              <a:defRPr/>
            </a:pPr>
            <a:r>
              <a:rPr lang="en-US" sz="1100" b="1" i="1" dirty="0">
                <a:latin typeface="Arial" pitchFamily="34" charset="0"/>
                <a:cs typeface="Arial" pitchFamily="34" charset="0"/>
              </a:rPr>
              <a:t>SOLDIER</a:t>
            </a:r>
            <a:r>
              <a:rPr lang="en-US" sz="1100" b="1" i="1" baseline="0" dirty="0">
                <a:latin typeface="Arial" pitchFamily="34" charset="0"/>
                <a:cs typeface="Arial" pitchFamily="34" charset="0"/>
              </a:rPr>
              <a:t> FIRST</a:t>
            </a:r>
            <a:r>
              <a:rPr lang="en-US" sz="1100" b="1" i="1" dirty="0">
                <a:latin typeface="Arial" pitchFamily="34" charset="0"/>
                <a:cs typeface="Arial" pitchFamily="34" charset="0"/>
              </a:rPr>
              <a:t>, LAWYER</a:t>
            </a:r>
            <a:r>
              <a:rPr lang="en-US" sz="1100" b="1" i="1" baseline="0" dirty="0">
                <a:latin typeface="Arial" pitchFamily="34" charset="0"/>
                <a:cs typeface="Arial" pitchFamily="34" charset="0"/>
              </a:rPr>
              <a:t> ALWAYS</a:t>
            </a:r>
            <a:endParaRPr lang="en-US" sz="1100"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435402" y="1"/>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sp>
        <p:nvSpPr>
          <p:cNvPr id="18" name="TextBox 17"/>
          <p:cNvSpPr txBox="1"/>
          <p:nvPr userDrawn="1"/>
        </p:nvSpPr>
        <p:spPr>
          <a:xfrm>
            <a:off x="5435402" y="6581776"/>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6"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077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199" y="1450969"/>
            <a:ext cx="9144000" cy="430887"/>
          </a:xfrm>
        </p:spPr>
        <p:txBody>
          <a:bodyPr/>
          <a:lstStyle/>
          <a:p>
            <a:r>
              <a:rPr lang="en-US" sz="2800" dirty="0"/>
              <a:t>TJAGLCS Training Package</a:t>
            </a:r>
            <a:endParaRPr lang="en-US" sz="2200" dirty="0"/>
          </a:p>
        </p:txBody>
      </p:sp>
      <p:sp>
        <p:nvSpPr>
          <p:cNvPr id="3" name="Subtitle 2"/>
          <p:cNvSpPr>
            <a:spLocks noGrp="1"/>
          </p:cNvSpPr>
          <p:nvPr>
            <p:ph type="subTitle" idx="1"/>
          </p:nvPr>
        </p:nvSpPr>
        <p:spPr>
          <a:xfrm>
            <a:off x="2249261" y="4517023"/>
            <a:ext cx="7083879" cy="1752600"/>
          </a:xfrm>
        </p:spPr>
        <p:txBody>
          <a:bodyPr/>
          <a:lstStyle/>
          <a:p>
            <a:pPr>
              <a:tabLst>
                <a:tab pos="4572000" algn="l"/>
              </a:tabLst>
            </a:pPr>
            <a:r>
              <a:rPr lang="en-US" dirty="0">
                <a:latin typeface="Arial" panose="020B0604020202020204" pitchFamily="34" charset="0"/>
                <a:cs typeface="Arial" panose="020B0604020202020204" pitchFamily="34" charset="0"/>
              </a:rPr>
              <a:t>Interoperability, Safety, Familiarization (ISF)</a:t>
            </a:r>
          </a:p>
          <a:p>
            <a:pPr>
              <a:tabLst>
                <a:tab pos="4572000" algn="l"/>
              </a:tabLst>
            </a:pPr>
            <a:r>
              <a:rPr lang="en-US" sz="2200" dirty="0"/>
              <a:t>December 2024</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114800" y="1464677"/>
            <a:ext cx="3352800" cy="3352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7" name="Picture 6" descr="Logo&#10;&#10;Description automatically generated">
            <a:extLst>
              <a:ext uri="{FF2B5EF4-FFF2-40B4-BE49-F238E27FC236}">
                <a16:creationId xmlns:a16="http://schemas.microsoft.com/office/drawing/2014/main" id="{3C1597C2-5A93-6AB0-7A3F-68F914800A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692" y="0"/>
            <a:ext cx="1145308" cy="1145308"/>
          </a:xfrm>
          <a:prstGeom prst="rect">
            <a:avLst/>
          </a:prstGeom>
        </p:spPr>
      </p:pic>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50477"/>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1905000" y="1295401"/>
            <a:ext cx="8229600" cy="4525963"/>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283C-4209-F5E8-D0F7-B00928C1C91D}"/>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Interoperability, Safety, Familiarization (ISF)</a:t>
            </a:r>
          </a:p>
        </p:txBody>
      </p:sp>
    </p:spTree>
    <p:extLst>
      <p:ext uri="{BB962C8B-B14F-4D97-AF65-F5344CB8AC3E}">
        <p14:creationId xmlns:p14="http://schemas.microsoft.com/office/powerpoint/2010/main" val="9635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6C17-40FB-C6BF-1A8D-A41E5D3B17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6FC19B57-1DDD-934C-78E9-C338E972C163}"/>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The Foreign Assistance Act of 1961. See Pub. L. No. 87-195, 75 Stat. 424 (codified as amended at 22 U.S.C. § 2151); see also Exec. Order No. 12163, 44 Fed. Reg. 56673 (1979) (delegating the authority to conduct foreign assistance created by Congress in the Foreign Assistance Act to the Department of State)</a:t>
            </a:r>
            <a:endParaRPr lang="en-US" sz="1800" b="0" i="0" u="none" strike="noStrike" baseline="0" dirty="0">
              <a:solidFill>
                <a:srgbClr val="000000"/>
              </a:solidFill>
              <a:latin typeface="Arial" panose="020B0604020202020204" pitchFamily="34" charset="0"/>
              <a:cs typeface="Arial" panose="020B0604020202020204" pitchFamily="34" charset="0"/>
            </a:endParaRPr>
          </a:p>
          <a:p>
            <a:r>
              <a:rPr lang="en-US" sz="1800" b="0" i="0" u="none" strike="noStrike" baseline="0" dirty="0">
                <a:solidFill>
                  <a:srgbClr val="000000"/>
                </a:solidFill>
                <a:latin typeface="Arial" panose="020B0604020202020204" pitchFamily="34" charset="0"/>
                <a:cs typeface="Arial" panose="020B0604020202020204" pitchFamily="34" charset="0"/>
              </a:rPr>
              <a:t>The DoD Dictionary of Military and Associated Terms (February 2023)</a:t>
            </a:r>
          </a:p>
          <a:p>
            <a:r>
              <a:rPr lang="en-US" sz="1800" b="0" i="0" u="none" strike="noStrike" baseline="0" dirty="0">
                <a:solidFill>
                  <a:srgbClr val="000000"/>
                </a:solidFill>
                <a:latin typeface="Arial" panose="020B0604020202020204" pitchFamily="34" charset="0"/>
                <a:cs typeface="Arial" panose="020B0604020202020204" pitchFamily="34" charset="0"/>
              </a:rPr>
              <a:t>The Honorable Bill Alexander, B-213137, 63 Comp. Gen. 422 (1984)</a:t>
            </a:r>
          </a:p>
          <a:p>
            <a:r>
              <a:rPr lang="en-US" sz="1800" dirty="0">
                <a:solidFill>
                  <a:srgbClr val="000000"/>
                </a:solidFill>
                <a:latin typeface="Arial" panose="020B0604020202020204" pitchFamily="34" charset="0"/>
                <a:cs typeface="Arial" panose="020B0604020202020204" pitchFamily="34" charset="0"/>
              </a:rPr>
              <a:t>10 U.S.C. § 301</a:t>
            </a:r>
            <a:endParaRPr lang="en-US" sz="1800" b="0" i="0" u="none" strike="noStrike" baseline="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rPr>
              <a:t>10 U.S.C. § 164</a:t>
            </a:r>
          </a:p>
          <a:p>
            <a:r>
              <a:rPr lang="en-US" sz="1800" dirty="0">
                <a:solidFill>
                  <a:srgbClr val="000000"/>
                </a:solidFill>
                <a:latin typeface="Arial" panose="020B0604020202020204" pitchFamily="34" charset="0"/>
                <a:cs typeface="Arial" panose="020B0604020202020204" pitchFamily="34" charset="0"/>
              </a:rPr>
              <a:t>TJAGLCS Fiscal Law </a:t>
            </a:r>
            <a:r>
              <a:rPr lang="en-US" sz="1800" dirty="0" err="1">
                <a:solidFill>
                  <a:srgbClr val="000000"/>
                </a:solidFill>
                <a:latin typeface="Arial" panose="020B0604020202020204" pitchFamily="34" charset="0"/>
                <a:cs typeface="Arial" panose="020B0604020202020204" pitchFamily="34" charset="0"/>
              </a:rPr>
              <a:t>Deskbook</a:t>
            </a:r>
            <a:r>
              <a:rPr lang="en-US" sz="1800" dirty="0">
                <a:solidFill>
                  <a:srgbClr val="000000"/>
                </a:solidFill>
                <a:latin typeface="Arial" panose="020B0604020202020204" pitchFamily="34" charset="0"/>
                <a:cs typeface="Arial" panose="020B0604020202020204" pitchFamily="34" charset="0"/>
              </a:rPr>
              <a:t>, Ch. 10</a:t>
            </a:r>
            <a:endParaRPr lang="en-US" sz="18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38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Background: </a:t>
            </a:r>
            <a:r>
              <a:rPr lang="en-US" b="0" i="0" u="none" strike="noStrike" baseline="0" dirty="0">
                <a:solidFill>
                  <a:srgbClr val="000000"/>
                </a:solidFill>
                <a:latin typeface="Arial" panose="020B0604020202020204" pitchFamily="34" charset="0"/>
                <a:cs typeface="Arial" panose="020B0604020202020204" pitchFamily="34" charset="0"/>
              </a:rPr>
              <a:t>The Military’s Role in Funding/Executing Foreign Assistance </a:t>
            </a:r>
            <a:endParaRPr lang="en-US"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lstStyle/>
          <a:p>
            <a:r>
              <a:rPr lang="en-US" sz="1800" b="0" i="0" u="none" strike="noStrike" baseline="0" dirty="0">
                <a:solidFill>
                  <a:srgbClr val="000000"/>
                </a:solidFill>
                <a:latin typeface="Arial" panose="020B0604020202020204" pitchFamily="34" charset="0"/>
                <a:cs typeface="Arial" panose="020B0604020202020204" pitchFamily="34" charset="0"/>
              </a:rPr>
              <a:t>General Rule. The Department of State has the executive responsibility, legal authority, and congressional funding to conduct Foreign Assistance on the U.S. Government’s behalf. Foreign assistance includes security assistance to a foreign military or government, development assistance for the physical and governmental infrastructure projects benefiting a foreign nation, and humanitarian assistance benefiting a foreign population. The Foreign Assistance Act of 1961 created the authority for the executive branch to conduct foreign assistance on behalf of the United States. </a:t>
            </a:r>
            <a:r>
              <a:rPr lang="en-US" sz="1800" b="0" i="1" u="none" strike="noStrike" baseline="0" dirty="0">
                <a:solidFill>
                  <a:srgbClr val="000000"/>
                </a:solidFill>
                <a:latin typeface="Arial" panose="020B0604020202020204" pitchFamily="34" charset="0"/>
                <a:cs typeface="Arial" panose="020B0604020202020204" pitchFamily="34" charset="0"/>
              </a:rPr>
              <a:t>See </a:t>
            </a:r>
            <a:r>
              <a:rPr lang="en-US" sz="1800" b="0" i="0" u="none" strike="noStrike" baseline="0" dirty="0">
                <a:solidFill>
                  <a:srgbClr val="000000"/>
                </a:solidFill>
                <a:latin typeface="Arial" panose="020B0604020202020204" pitchFamily="34" charset="0"/>
                <a:cs typeface="Arial" panose="020B0604020202020204" pitchFamily="34" charset="0"/>
              </a:rPr>
              <a:t>Pub. L. No. 87-195, 75 Stat. 424 (codified as amended at 22 U.S.C. § 2151); </a:t>
            </a:r>
            <a:r>
              <a:rPr lang="en-US" sz="1800" b="0" i="1" u="none" strike="noStrike" baseline="0" dirty="0">
                <a:solidFill>
                  <a:srgbClr val="000000"/>
                </a:solidFill>
                <a:latin typeface="Arial" panose="020B0604020202020204" pitchFamily="34" charset="0"/>
                <a:cs typeface="Arial" panose="020B0604020202020204" pitchFamily="34" charset="0"/>
              </a:rPr>
              <a:t>see also </a:t>
            </a:r>
            <a:r>
              <a:rPr lang="en-US" sz="1800" b="0" i="0" u="none" strike="noStrike" baseline="0" dirty="0">
                <a:solidFill>
                  <a:srgbClr val="000000"/>
                </a:solidFill>
                <a:latin typeface="Arial" panose="020B0604020202020204" pitchFamily="34" charset="0"/>
                <a:cs typeface="Arial" panose="020B0604020202020204" pitchFamily="34" charset="0"/>
              </a:rPr>
              <a:t>Exec. Order No. 12163, 44 Fed. Reg. 56673 (1979) (delegating the authority to conduct foreign assistance created by Congress in the Foreign Assistance Act to the Department of State). </a:t>
            </a:r>
          </a:p>
          <a:p>
            <a:r>
              <a:rPr lang="en-US" sz="1800" b="0" i="0" u="none" strike="noStrike" baseline="0" dirty="0">
                <a:solidFill>
                  <a:srgbClr val="000000"/>
                </a:solidFill>
                <a:latin typeface="Arial" panose="020B0604020202020204" pitchFamily="34" charset="0"/>
                <a:cs typeface="Arial" panose="020B0604020202020204" pitchFamily="34" charset="0"/>
              </a:rPr>
              <a:t>The DoD has the executive responsibility, legal authority and congressional funding to secure and defend U.S. interests at home and abroad with military forces. Absent express congressional authority, the Secretary of Defense (SECDEF) may only obligate defense funding when it benefits U.S. military forces. </a:t>
            </a:r>
            <a:endParaRPr lang="en-US" sz="1800" dirty="0">
              <a:solidFill>
                <a:srgbClr val="000000"/>
              </a:solidFill>
              <a:latin typeface="Arial" panose="020B0604020202020204" pitchFamily="34" charset="0"/>
              <a:cs typeface="Arial" panose="020B0604020202020204" pitchFamily="34" charset="0"/>
            </a:endParaRPr>
          </a:p>
          <a:p>
            <a:r>
              <a:rPr lang="en-US" sz="1800" b="0" i="0" u="none" strike="noStrike" baseline="0" dirty="0">
                <a:solidFill>
                  <a:srgbClr val="000000"/>
                </a:solidFill>
                <a:latin typeface="Arial" panose="020B0604020202020204" pitchFamily="34" charset="0"/>
                <a:cs typeface="Arial" panose="020B0604020202020204" pitchFamily="34" charset="0"/>
              </a:rPr>
              <a:t>DoD may conduct foreign assistance under the following two exceptions: </a:t>
            </a:r>
            <a:r>
              <a:rPr lang="en-US" sz="1800" b="0" i="0" u="none" strike="noStrike" baseline="0" dirty="0">
                <a:solidFill>
                  <a:srgbClr val="FF0000"/>
                </a:solidFill>
                <a:latin typeface="Arial" panose="020B0604020202020204" pitchFamily="34" charset="0"/>
                <a:cs typeface="Arial" panose="020B0604020202020204" pitchFamily="34" charset="0"/>
              </a:rPr>
              <a:t>(1) Interoperability, Safety, Familiarization </a:t>
            </a:r>
            <a:r>
              <a:rPr lang="en-US" sz="1800" b="0" i="0" u="none" strike="noStrike" baseline="0" dirty="0">
                <a:solidFill>
                  <a:srgbClr val="000000"/>
                </a:solidFill>
                <a:latin typeface="Arial" panose="020B0604020202020204" pitchFamily="34" charset="0"/>
                <a:cs typeface="Arial" panose="020B0604020202020204" pitchFamily="34" charset="0"/>
              </a:rPr>
              <a:t>and (2) express statutory authority—either permanent or temporary—from Congress for the DoD to conduct the assistance. </a:t>
            </a:r>
          </a:p>
          <a:p>
            <a:endParaRPr lang="en-US" dirty="0"/>
          </a:p>
        </p:txBody>
      </p:sp>
    </p:spTree>
    <p:extLst>
      <p:ext uri="{BB962C8B-B14F-4D97-AF65-F5344CB8AC3E}">
        <p14:creationId xmlns:p14="http://schemas.microsoft.com/office/powerpoint/2010/main" val="25043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Interoperability, Safety, Familiarization (ISF)</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lnSpcReduction="10000"/>
          </a:bodyPr>
          <a:lstStyle/>
          <a:p>
            <a:r>
              <a:rPr lang="en-US" sz="1800" dirty="0">
                <a:latin typeface="Arial" panose="020B0604020202020204" pitchFamily="34" charset="0"/>
                <a:cs typeface="Arial" panose="020B0604020202020204" pitchFamily="34" charset="0"/>
              </a:rPr>
              <a:t>Activity that occurs under the auspices of a combatant commander’s inherent authority as a combatant commander, which is also described as a Traditional Commander Activity (TCA).</a:t>
            </a:r>
          </a:p>
          <a:p>
            <a:r>
              <a:rPr lang="en-US" sz="1800" dirty="0">
                <a:latin typeface="Arial" panose="020B0604020202020204" pitchFamily="34" charset="0"/>
                <a:cs typeface="Arial" panose="020B0604020202020204" pitchFamily="34" charset="0"/>
              </a:rPr>
              <a:t>ISF is underpinned by 10 U.S.C. § 164.</a:t>
            </a:r>
          </a:p>
          <a:p>
            <a:r>
              <a:rPr lang="en-US" sz="1800" dirty="0">
                <a:latin typeface="Arial" panose="020B0604020202020204" pitchFamily="34" charset="0"/>
                <a:cs typeface="Arial" panose="020B0604020202020204" pitchFamily="34" charset="0"/>
              </a:rPr>
              <a:t>Practitioners must differentiate ISF from other forms of training that would be considered “Security Assistance” or training, as provided in 10 U.S.C. § 301(9).  Security Assistance Training, as discussed in the Honorable Bill Alexander Opinion of 1984 is that training which rises to a level of formal training comparable to that normally provided by security assistance projects for which comprehensive legislative programs and specific appropriation categories have been, or should be, established; foreign military security assistance primarily undertaken to improve a foreign military force’s operational readiness.  In general, this type of training must be funded/authorized by the DoS, unless DoD has been given specific authorization to conduct these activities. </a:t>
            </a:r>
          </a:p>
          <a:p>
            <a:r>
              <a:rPr lang="en-US" sz="1800" i="1" dirty="0">
                <a:latin typeface="Arial" panose="020B0604020202020204" pitchFamily="34" charset="0"/>
                <a:cs typeface="Arial" panose="020B0604020202020204" pitchFamily="34" charset="0"/>
              </a:rPr>
              <a:t>See</a:t>
            </a:r>
            <a:r>
              <a:rPr lang="en-US" sz="1800" dirty="0">
                <a:latin typeface="Arial" panose="020B0604020202020204" pitchFamily="34" charset="0"/>
                <a:cs typeface="Arial" panose="020B0604020202020204" pitchFamily="34" charset="0"/>
              </a:rPr>
              <a:t> The Honorable Bill Alexander, B-213137, 63 Comp. Gen. 422 (1984) [HBA].  In response to a request for an opinion by Congressman Bill Alexander, the General Accountability Office (GAO) Comptroller General reviewed the use of DoD O&amp;M funds to fully fund the foreign assistance activities of DoD during combined military exercises with Honduras.  The HBA opinion refers to “security assistance” throughout. DoD may also be able to conduct such activities properly authorized under “security cooperation.”  </a:t>
            </a:r>
            <a:r>
              <a:rPr lang="en-US" sz="1800" i="1" dirty="0">
                <a:latin typeface="Arial" panose="020B0604020202020204" pitchFamily="34" charset="0"/>
                <a:cs typeface="Arial" panose="020B0604020202020204" pitchFamily="34" charset="0"/>
              </a:rPr>
              <a:t>See</a:t>
            </a:r>
            <a:r>
              <a:rPr lang="en-US" sz="1800" dirty="0">
                <a:latin typeface="Arial" panose="020B0604020202020204" pitchFamily="34" charset="0"/>
                <a:cs typeface="Arial" panose="020B0604020202020204" pitchFamily="34" charset="0"/>
              </a:rPr>
              <a:t> 10 U.S.C. § 301.</a:t>
            </a:r>
          </a:p>
        </p:txBody>
      </p:sp>
    </p:spTree>
    <p:extLst>
      <p:ext uri="{BB962C8B-B14F-4D97-AF65-F5344CB8AC3E}">
        <p14:creationId xmlns:p14="http://schemas.microsoft.com/office/powerpoint/2010/main" val="3058094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ISF Factors: </a:t>
            </a:r>
          </a:p>
        </p:txBody>
      </p:sp>
      <p:sp>
        <p:nvSpPr>
          <p:cNvPr id="5" name="Content Placeholder 4">
            <a:extLst>
              <a:ext uri="{FF2B5EF4-FFF2-40B4-BE49-F238E27FC236}">
                <a16:creationId xmlns:a16="http://schemas.microsoft.com/office/drawing/2014/main" id="{6B37E26B-EED6-874F-4D9E-A8C3BA642071}"/>
              </a:ext>
            </a:extLst>
          </p:cNvPr>
          <p:cNvSpPr>
            <a:spLocks noGrp="1"/>
          </p:cNvSpPr>
          <p:nvPr>
            <p:ph idx="1"/>
          </p:nvPr>
        </p:nvSpPr>
        <p:spPr>
          <a:xfrm>
            <a:off x="838200" y="1472927"/>
            <a:ext cx="10515600" cy="5019948"/>
          </a:xfrm>
        </p:spPr>
        <p:txBody>
          <a:bodyPr>
            <a:normAutofit fontScale="70000" lnSpcReduction="20000"/>
          </a:bodyPr>
          <a:lstStyle/>
          <a:p>
            <a:r>
              <a:rPr lang="en-US" dirty="0">
                <a:latin typeface="Arial" panose="020B0604020202020204" pitchFamily="34" charset="0"/>
                <a:cs typeface="Arial" panose="020B0604020202020204" pitchFamily="34" charset="0"/>
              </a:rPr>
              <a:t>Whether the event supported a combined exercise or operation</a:t>
            </a:r>
          </a:p>
          <a:p>
            <a:r>
              <a:rPr lang="en-US" dirty="0">
                <a:latin typeface="Arial" panose="020B0604020202020204" pitchFamily="34" charset="0"/>
                <a:cs typeface="Arial" panose="020B0604020202020204" pitchFamily="34" charset="0"/>
              </a:rPr>
              <a:t>Whether the event gives foreign military a skill set they did not previously possess</a:t>
            </a:r>
          </a:p>
          <a:p>
            <a:r>
              <a:rPr lang="en-US" dirty="0">
                <a:latin typeface="Arial" panose="020B0604020202020204" pitchFamily="34" charset="0"/>
                <a:cs typeface="Arial" panose="020B0604020202020204" pitchFamily="34" charset="0"/>
              </a:rPr>
              <a:t>Number of US servicemembers involved in the activity</a:t>
            </a:r>
          </a:p>
          <a:p>
            <a:r>
              <a:rPr lang="en-US" dirty="0">
                <a:latin typeface="Arial" panose="020B0604020202020204" pitchFamily="34" charset="0"/>
                <a:cs typeface="Arial" panose="020B0604020202020204" pitchFamily="34" charset="0"/>
              </a:rPr>
              <a:t>Cost of the activity</a:t>
            </a:r>
          </a:p>
          <a:p>
            <a:r>
              <a:rPr lang="en-US" dirty="0">
                <a:latin typeface="Arial" panose="020B0604020202020204" pitchFamily="34" charset="0"/>
                <a:cs typeface="Arial" panose="020B0604020202020204" pitchFamily="34" charset="0"/>
              </a:rPr>
              <a:t>Duration of the activity</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Interoperability, Safety, Familiarization Example:  Three hours of safety training for an airborne insertion exercise involving a company-sized element of foreign military paratroopers.  The training is of short duration, costs are limited, unit size is small, and training will promote interoperability with U.S. military forces.  Certain training expenses may be funded with O&amp;M appropriations.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“Security Assistance” Training Example:  Training a battalion’s worth of foreign military forces to become airborne paratroopers during a month-long airborne training program.  The training duration and costs are likely significant; the training goes beyond mere interoperability/safety; and the training primarily benefits the aspiring foreign paratroopers. Training expenses will have to be funded using DoS security assistance appropriations, unless DoD has express congressional authority to conduct this training.</a:t>
            </a:r>
          </a:p>
          <a:p>
            <a:pPr marL="0" indent="0">
              <a:buNone/>
            </a:pPr>
            <a:endParaRPr lang="en-US" dirty="0"/>
          </a:p>
        </p:txBody>
      </p:sp>
    </p:spTree>
    <p:extLst>
      <p:ext uri="{BB962C8B-B14F-4D97-AF65-F5344CB8AC3E}">
        <p14:creationId xmlns:p14="http://schemas.microsoft.com/office/powerpoint/2010/main" val="190953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2133600" y="1887380"/>
            <a:ext cx="7772400" cy="984885"/>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045069" y="2379822"/>
            <a:ext cx="6400800" cy="175260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98875823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1032</Words>
  <Application>Microsoft Office PowerPoint</Application>
  <PresentationFormat>Widescreen</PresentationFormat>
  <Paragraphs>45</Paragraphs>
  <Slides>8</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Franklin Gothic Book</vt:lpstr>
      <vt:lpstr>Publico</vt:lpstr>
      <vt:lpstr>Times New Roman</vt:lpstr>
      <vt:lpstr>Wingdings</vt:lpstr>
      <vt:lpstr>Office Theme</vt:lpstr>
      <vt:lpstr>1_2003 03 CG Unclassified Master</vt:lpstr>
      <vt:lpstr>TJAGLCS Training Package</vt:lpstr>
      <vt:lpstr>PowerPoint Presentation</vt:lpstr>
      <vt:lpstr>Interoperability, Safety, Familiarization (ISF)</vt:lpstr>
      <vt:lpstr>References</vt:lpstr>
      <vt:lpstr>Background: The Military’s Role in Funding/Executing Foreign Assistance </vt:lpstr>
      <vt:lpstr>Interoperability, Safety, Familiarization (ISF)</vt:lpstr>
      <vt:lpstr>ISF Factors: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Resolutions</dc:title>
  <dc:creator>Venious, Nichole M MAJ USARMY HQDA TJAGLCS (USA)</dc:creator>
  <cp:lastModifiedBy>Troy, Keaton L MAJ USARMY HQDA TJAGLCS (USA)</cp:lastModifiedBy>
  <cp:revision>9</cp:revision>
  <dcterms:created xsi:type="dcterms:W3CDTF">2024-11-26T17:15:13Z</dcterms:created>
  <dcterms:modified xsi:type="dcterms:W3CDTF">2024-12-02T15:40:07Z</dcterms:modified>
</cp:coreProperties>
</file>