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547" r:id="rId3"/>
    <p:sldId id="629" r:id="rId4"/>
    <p:sldId id="256" r:id="rId5"/>
    <p:sldId id="258" r:id="rId6"/>
    <p:sldId id="264" r:id="rId7"/>
    <p:sldId id="261" r:id="rId8"/>
    <p:sldId id="263" r:id="rId9"/>
    <p:sldId id="58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4531" autoAdjust="0"/>
  </p:normalViewPr>
  <p:slideViewPr>
    <p:cSldViewPr snapToGrid="0">
      <p:cViewPr varScale="1">
        <p:scale>
          <a:sx n="73" d="100"/>
          <a:sy n="73" d="100"/>
        </p:scale>
        <p:origin x="203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9BE358-4C95-45DA-8CD2-34CD5DCA14AD}"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9568C0-A7AC-4D18-A893-C8999FCE0A70}" type="slidenum">
              <a:rPr lang="en-US" smtClean="0"/>
              <a:t>‹#›</a:t>
            </a:fld>
            <a:endParaRPr lang="en-US"/>
          </a:p>
        </p:txBody>
      </p:sp>
    </p:spTree>
    <p:extLst>
      <p:ext uri="{BB962C8B-B14F-4D97-AF65-F5344CB8AC3E}">
        <p14:creationId xmlns:p14="http://schemas.microsoft.com/office/powerpoint/2010/main" val="3474646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4</a:t>
            </a:fld>
            <a:endParaRPr lang="en-US"/>
          </a:p>
        </p:txBody>
      </p:sp>
    </p:spTree>
    <p:extLst>
      <p:ext uri="{BB962C8B-B14F-4D97-AF65-F5344CB8AC3E}">
        <p14:creationId xmlns:p14="http://schemas.microsoft.com/office/powerpoint/2010/main" val="1638279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5</a:t>
            </a:fld>
            <a:endParaRPr lang="en-US"/>
          </a:p>
        </p:txBody>
      </p:sp>
    </p:spTree>
    <p:extLst>
      <p:ext uri="{BB962C8B-B14F-4D97-AF65-F5344CB8AC3E}">
        <p14:creationId xmlns:p14="http://schemas.microsoft.com/office/powerpoint/2010/main" val="1209419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6</a:t>
            </a:fld>
            <a:endParaRPr lang="en-US"/>
          </a:p>
        </p:txBody>
      </p:sp>
    </p:spTree>
    <p:extLst>
      <p:ext uri="{BB962C8B-B14F-4D97-AF65-F5344CB8AC3E}">
        <p14:creationId xmlns:p14="http://schemas.microsoft.com/office/powerpoint/2010/main" val="16353287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9568C0-A7AC-4D18-A893-C8999FCE0A70}" type="slidenum">
              <a:rPr lang="en-US" smtClean="0"/>
              <a:t>7</a:t>
            </a:fld>
            <a:endParaRPr lang="en-US"/>
          </a:p>
        </p:txBody>
      </p:sp>
    </p:spTree>
    <p:extLst>
      <p:ext uri="{BB962C8B-B14F-4D97-AF65-F5344CB8AC3E}">
        <p14:creationId xmlns:p14="http://schemas.microsoft.com/office/powerpoint/2010/main" val="1921776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C8BA1-4B70-337E-1F84-29DF8F8AFE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9FE769-E044-E646-00C7-0DEF6E91A4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A4442F-4045-FC77-3DC5-096CCC5D1C55}"/>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CB074B22-14C1-AE0B-225C-8B431AEEB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EF60D-B5A4-4395-7DDE-17DB22384AB7}"/>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606071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8098F-1DAC-45C5-2A39-8700DA0FC3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D89822-3205-FD77-1A79-6F5B6BAEB6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E27F1A-42DC-FF2F-46AF-4303E2302252}"/>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EDA2338C-BFDA-4DC4-054B-92BC9CE1B2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2C3B09-CA20-B0E5-40B6-F7BCF25692E7}"/>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3850094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68F875-5583-CC23-8625-C3175F1BE3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1177DE-4F5B-FAFD-D217-ACA7DB8664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360841-207D-DC46-05B0-063ACE1893CB}"/>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CCED3EAE-0C5E-1F58-7639-E12E1B2DB3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4D22CC-373E-8FC7-8621-EB1501B0A17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3472040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19219"/>
            <a:ext cx="10363200" cy="492443"/>
          </a:xfrm>
        </p:spPr>
        <p:txBody>
          <a:bodyPr/>
          <a:lstStyle>
            <a:lvl1pPr>
              <a:defRPr>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pic>
        <p:nvPicPr>
          <p:cNvPr id="4" name="Picture 2" descr="TJAGLCS Crest">
            <a:extLst>
              <a:ext uri="{FF2B5EF4-FFF2-40B4-BE49-F238E27FC236}">
                <a16:creationId xmlns:a16="http://schemas.microsoft.com/office/drawing/2014/main" id="{23CE0313-DDAE-D28B-7253-03369CAC326E}"/>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1"/>
            <a:ext cx="1207401" cy="905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518784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extBox 3"/>
          <p:cNvSpPr txBox="1"/>
          <p:nvPr userDrawn="1"/>
        </p:nvSpPr>
        <p:spPr>
          <a:xfrm>
            <a:off x="11521017" y="6583363"/>
            <a:ext cx="609600" cy="228600"/>
          </a:xfrm>
          <a:prstGeom prst="rect">
            <a:avLst/>
          </a:prstGeom>
          <a:noFill/>
        </p:spPr>
        <p:txBody>
          <a:bodyPr wrap="none"/>
          <a:lstStyle/>
          <a:p>
            <a:pPr algn="r" eaLnBrk="0" hangingPunct="0">
              <a:defRPr/>
            </a:pPr>
            <a:fld id="{47079EB4-A7E7-4DE0-A993-05FD37F7AF35}" type="slidenum">
              <a:rPr lang="en-US" sz="900">
                <a:latin typeface="Arial" pitchFamily="34" charset="0"/>
                <a:cs typeface="Arial" pitchFamily="34" charset="0"/>
              </a:rPr>
              <a:pPr algn="r" eaLnBrk="0" hangingPunct="0">
                <a:defRPr/>
              </a:pPr>
              <a:t>‹#›</a:t>
            </a:fld>
            <a:endParaRPr lang="en-US" sz="900" dirty="0">
              <a:latin typeface="Arial" pitchFamily="34" charset="0"/>
              <a:cs typeface="Arial" pitchFamily="34" charset="0"/>
            </a:endParaRPr>
          </a:p>
        </p:txBody>
      </p:sp>
      <p:sp>
        <p:nvSpPr>
          <p:cNvPr id="3" name="Content Placeholder 2"/>
          <p:cNvSpPr>
            <a:spLocks noGrp="1"/>
          </p:cNvSpPr>
          <p:nvPr>
            <p:ph idx="1"/>
          </p:nvPr>
        </p:nvSpPr>
        <p:spPr>
          <a:xfrm>
            <a:off x="609600" y="1600202"/>
            <a:ext cx="10972800" cy="4525963"/>
          </a:xfrm>
          <a:prstGeom prst="rect">
            <a:avLst/>
          </a:prstGeom>
        </p:spPr>
        <p:txBody>
          <a:bodyPr/>
          <a:lstStyle>
            <a:lvl1pPr>
              <a:buFont typeface="Arial" pitchFamily="34" charset="0"/>
              <a:buChar char="•"/>
              <a:defRPr sz="2400">
                <a:solidFill>
                  <a:schemeClr val="tx1"/>
                </a:solidFill>
                <a:latin typeface="Arial" pitchFamily="34" charset="0"/>
                <a:cs typeface="Arial" pitchFamily="34" charset="0"/>
              </a:defRPr>
            </a:lvl1pPr>
            <a:lvl2pPr>
              <a:buClrTx/>
              <a:buFont typeface="Arial" pitchFamily="34" charset="0"/>
              <a:buChar char="−"/>
              <a:defRPr sz="1800">
                <a:solidFill>
                  <a:schemeClr val="tx1"/>
                </a:solidFill>
                <a:latin typeface="Arial" pitchFamily="34" charset="0"/>
                <a:cs typeface="Arial" pitchFamily="34" charset="0"/>
              </a:defRPr>
            </a:lvl2pPr>
            <a:lvl3pPr>
              <a:buClrTx/>
              <a:buFont typeface="Arial" pitchFamily="34" charset="0"/>
              <a:buChar char="−"/>
              <a:defRPr sz="1800">
                <a:solidFill>
                  <a:schemeClr val="tx1"/>
                </a:solidFill>
                <a:latin typeface="Arial" pitchFamily="34" charset="0"/>
                <a:cs typeface="Arial" pitchFamily="34" charset="0"/>
              </a:defRPr>
            </a:lvl3pPr>
            <a:lvl4pPr>
              <a:buClrTx/>
              <a:buFont typeface="Arial" pitchFamily="34" charset="0"/>
              <a:buChar char="−"/>
              <a:defRPr sz="1800">
                <a:solidFill>
                  <a:schemeClr val="tx1"/>
                </a:solidFill>
                <a:latin typeface="Arial" pitchFamily="34" charset="0"/>
                <a:cs typeface="Arial" pitchFamily="34" charset="0"/>
              </a:defRPr>
            </a:lvl4pPr>
            <a:lvl5pPr>
              <a:buClrTx/>
              <a:buFont typeface="Arial" pitchFamily="34" charset="0"/>
              <a:buChar char="−"/>
              <a:defRPr sz="1800">
                <a:solidFill>
                  <a:schemeClr val="tx1"/>
                </a:solidFill>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073551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96127"/>
            <a:ext cx="10972800" cy="492443"/>
          </a:xfrm>
        </p:spPr>
        <p:txBody>
          <a:bodyPr/>
          <a:lstStyle/>
          <a:p>
            <a:r>
              <a:rPr lang="en-US"/>
              <a:t>Click to edit Master title style</a:t>
            </a:r>
          </a:p>
        </p:txBody>
      </p:sp>
      <p:sp>
        <p:nvSpPr>
          <p:cNvPr id="3" name="Content Placeholder 2"/>
          <p:cNvSpPr>
            <a:spLocks noGrp="1"/>
          </p:cNvSpPr>
          <p:nvPr>
            <p:ph idx="1"/>
          </p:nvPr>
        </p:nvSpPr>
        <p:spPr>
          <a:xfrm>
            <a:off x="609600" y="1143003"/>
            <a:ext cx="10972800" cy="4983163"/>
          </a:xfrm>
          <a:effectLst>
            <a:outerShdw blurRad="50800" dist="38100" dir="2700000" algn="tl" rotWithShape="0">
              <a:prstClr val="black">
                <a:alpha val="40000"/>
              </a:prstClr>
            </a:outerShdw>
          </a:effectLst>
        </p:spPr>
        <p:txBody>
          <a:bodyPr/>
          <a:lstStyle>
            <a:lvl1pPr>
              <a:buClr>
                <a:srgbClr val="FFFF00"/>
              </a:buClr>
              <a:defRPr/>
            </a:lvl1pPr>
            <a:lvl2pPr>
              <a:buClr>
                <a:srgbClr val="FFFF00"/>
              </a:buClr>
              <a:defRPr/>
            </a:lvl2pPr>
            <a:lvl3pPr>
              <a:buClr>
                <a:srgbClr val="FFFF00"/>
              </a:buClr>
              <a:defRPr/>
            </a:lvl3pPr>
            <a:lvl4pPr>
              <a:buClr>
                <a:srgbClr val="FFFF00"/>
              </a:buClr>
              <a:defRPr/>
            </a:lvl4pPr>
            <a:lvl5pPr>
              <a:buClr>
                <a:srgbClr val="FFFF00"/>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1" y="6591300"/>
            <a:ext cx="12192000" cy="266700"/>
          </a:xfrm>
          <a:prstGeom prst="rect">
            <a:avLst/>
          </a:prstGeom>
          <a:gradFill flip="none" rotWithShape="1">
            <a:gsLst>
              <a:gs pos="0">
                <a:schemeClr val="tx1"/>
              </a:gs>
              <a:gs pos="29000">
                <a:schemeClr val="tx2">
                  <a:lumMod val="75000"/>
                </a:schemeClr>
              </a:gs>
              <a:gs pos="66000">
                <a:schemeClr val="accent6"/>
              </a:gs>
              <a:gs pos="100000">
                <a:srgbClr val="FFC000"/>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userDrawn="1"/>
        </p:nvCxnSpPr>
        <p:spPr>
          <a:xfrm>
            <a:off x="1828800" y="821412"/>
            <a:ext cx="8534400" cy="0"/>
          </a:xfrm>
          <a:prstGeom prst="line">
            <a:avLst/>
          </a:prstGeom>
          <a:ln w="31750" cmpd="sng">
            <a:solidFill>
              <a:srgbClr val="FFFF00"/>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5" name="Slide Number Placeholder 14"/>
          <p:cNvSpPr>
            <a:spLocks noGrp="1"/>
          </p:cNvSpPr>
          <p:nvPr>
            <p:ph type="sldNum" sz="quarter" idx="11"/>
          </p:nvPr>
        </p:nvSpPr>
        <p:spPr>
          <a:xfrm>
            <a:off x="9347200" y="6553200"/>
            <a:ext cx="2844800" cy="304800"/>
          </a:xfrm>
          <a:prstGeom prst="rect">
            <a:avLst/>
          </a:prstGeom>
        </p:spPr>
        <p:txBody>
          <a:bodyPr/>
          <a:lstStyle>
            <a:lvl1pPr algn="r">
              <a:defRPr sz="1200" b="1">
                <a:solidFill>
                  <a:schemeClr val="tx1"/>
                </a:solidFill>
              </a:defRPr>
            </a:lvl1pPr>
          </a:lstStyle>
          <a:p>
            <a:fld id="{6E1A77EF-BF8E-4C45-9CDC-24DDCA95018F}" type="slidenum">
              <a:rPr lang="en-US" smtClean="0"/>
              <a:pPr/>
              <a:t>‹#›</a:t>
            </a:fld>
            <a:endParaRPr lang="en-US" dirty="0"/>
          </a:p>
        </p:txBody>
      </p:sp>
      <p:sp>
        <p:nvSpPr>
          <p:cNvPr id="10" name="Footer Placeholder 15"/>
          <p:cNvSpPr>
            <a:spLocks noGrp="1"/>
          </p:cNvSpPr>
          <p:nvPr>
            <p:ph type="ftr" sz="quarter" idx="3"/>
          </p:nvPr>
        </p:nvSpPr>
        <p:spPr>
          <a:xfrm>
            <a:off x="4165600" y="6553200"/>
            <a:ext cx="3860800" cy="304800"/>
          </a:xfrm>
          <a:prstGeom prst="rect">
            <a:avLst/>
          </a:prstGeom>
        </p:spPr>
        <p:txBody>
          <a:bodyPr/>
          <a:lstStyle>
            <a:lvl1pPr>
              <a:defRPr sz="1200" b="1">
                <a:solidFill>
                  <a:schemeClr val="tx1"/>
                </a:solidFill>
              </a:defRPr>
            </a:lvl1pPr>
          </a:lstStyle>
          <a:p>
            <a:pPr algn="ctr"/>
            <a:r>
              <a:rPr lang="en-US" sz="1200" b="1" dirty="0">
                <a:solidFill>
                  <a:schemeClr val="tx1"/>
                </a:solidFill>
                <a:effectLst>
                  <a:outerShdw blurRad="50800" dist="38100" dir="2700000" algn="tl" rotWithShape="0">
                    <a:prstClr val="black">
                      <a:alpha val="40000"/>
                    </a:prstClr>
                  </a:outerShdw>
                </a:effectLst>
              </a:rPr>
              <a:t>Criminal Law Department</a:t>
            </a:r>
          </a:p>
        </p:txBody>
      </p:sp>
    </p:spTree>
    <p:extLst>
      <p:ext uri="{BB962C8B-B14F-4D97-AF65-F5344CB8AC3E}">
        <p14:creationId xmlns:p14="http://schemas.microsoft.com/office/powerpoint/2010/main" val="1680484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347200" y="6553200"/>
            <a:ext cx="2844800" cy="304800"/>
          </a:xfrm>
          <a:prstGeom prst="rect">
            <a:avLst/>
          </a:prstGeom>
        </p:spPr>
        <p:txBody>
          <a:bodyPr/>
          <a:lstStyle>
            <a:lvl1pPr algn="r">
              <a:defRPr/>
            </a:lvl1pPr>
          </a:lstStyle>
          <a:p>
            <a:fld id="{6E1A77EF-BF8E-4C45-9CDC-24DDCA95018F}" type="slidenum">
              <a:rPr lang="en-US" smtClean="0"/>
              <a:pPr/>
              <a:t>‹#›</a:t>
            </a:fld>
            <a:endParaRPr lang="en-US"/>
          </a:p>
        </p:txBody>
      </p:sp>
      <p:sp>
        <p:nvSpPr>
          <p:cNvPr id="5" name="Footer Placeholder 15"/>
          <p:cNvSpPr>
            <a:spLocks noGrp="1"/>
          </p:cNvSpPr>
          <p:nvPr>
            <p:ph type="ftr" sz="quarter" idx="3"/>
          </p:nvPr>
        </p:nvSpPr>
        <p:spPr>
          <a:xfrm>
            <a:off x="4165600" y="6553200"/>
            <a:ext cx="3860800" cy="304800"/>
          </a:xfrm>
          <a:prstGeom prst="rect">
            <a:avLst/>
          </a:prstGeom>
        </p:spPr>
        <p:txBody>
          <a:bodyPr/>
          <a:lstStyle>
            <a:lvl1pPr>
              <a:defRPr sz="1200" b="1">
                <a:solidFill>
                  <a:schemeClr val="tx1"/>
                </a:solidFill>
              </a:defRPr>
            </a:lvl1pPr>
          </a:lstStyle>
          <a:p>
            <a:pPr algn="ctr"/>
            <a:r>
              <a:rPr lang="en-US" sz="1200" b="1" dirty="0">
                <a:solidFill>
                  <a:schemeClr val="tx1"/>
                </a:solidFill>
                <a:effectLst>
                  <a:outerShdw blurRad="50800" dist="38100" dir="2700000" algn="tl" rotWithShape="0">
                    <a:prstClr val="black">
                      <a:alpha val="40000"/>
                    </a:prstClr>
                  </a:outerShdw>
                </a:effectLst>
              </a:rPr>
              <a:t>Criminal Law Department</a:t>
            </a:r>
          </a:p>
        </p:txBody>
      </p:sp>
    </p:spTree>
    <p:extLst>
      <p:ext uri="{BB962C8B-B14F-4D97-AF65-F5344CB8AC3E}">
        <p14:creationId xmlns:p14="http://schemas.microsoft.com/office/powerpoint/2010/main" val="2563648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ustom Layout">
    <p:bg>
      <p:bgPr>
        <a:gradFill flip="none" rotWithShape="1">
          <a:gsLst>
            <a:gs pos="100000">
              <a:schemeClr val="bg1"/>
            </a:gs>
            <a:gs pos="100000">
              <a:schemeClr val="bg2">
                <a:lumMod val="5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83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78878-4273-E363-C18E-6DFAC1C4C3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D0EA6-8EED-FF8C-BC81-09BB6F0C89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CB7408-6EB1-7BB6-D311-44B89ECD2741}"/>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6F46D6F9-8D9C-599D-91A2-CABF008A5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4AB5E-2F53-1175-5563-FEC94D3AD285}"/>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866251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DD9BE-A3D2-74B0-02E5-3B12137404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03A01E-DCA8-8E56-689C-618380FD34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4DB7E8-FDAF-5F41-3F87-B5657AE9B28C}"/>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E7A0B44F-B112-F843-CBA2-50FD7A41A3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8E02D4-E43F-F2F3-40E7-9EB20E55821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111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1C40B-1A7A-AA1A-5F8C-484D812C2D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C73F6B-6080-AA85-8A57-0B71FBDBED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8F6A39-D8ED-A05A-FB64-C73AED73BF0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FD99D44-0FB5-11C8-1AA6-02A00EFB189A}"/>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3108CAE4-BEBB-5454-C75F-68E455D3B9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76ED4E-548A-AEC1-4C4E-F29463FCC150}"/>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74954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5A98A-7E8C-7138-F29B-CF5476C006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CBAF70-9E8A-A4FC-700F-4098CB50E1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440EEC-12EB-125F-4E18-E64929EB1A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128B431-2CF0-B645-C95E-A578B59840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A7C77A-E4EF-B36C-0343-8D9F201F63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764C46-9A5E-1C61-4F31-63C170A1CF36}"/>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8" name="Footer Placeholder 7">
            <a:extLst>
              <a:ext uri="{FF2B5EF4-FFF2-40B4-BE49-F238E27FC236}">
                <a16:creationId xmlns:a16="http://schemas.microsoft.com/office/drawing/2014/main" id="{E0FFB962-0E72-56C9-9549-10210AA19C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FC4B30-4EFA-308F-473A-05E11005F80F}"/>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054472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870CA-1C7A-68CB-99FE-CE7D18F33B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68D770-AC4A-1ED7-AA2C-BF76D5742661}"/>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4" name="Footer Placeholder 3">
            <a:extLst>
              <a:ext uri="{FF2B5EF4-FFF2-40B4-BE49-F238E27FC236}">
                <a16:creationId xmlns:a16="http://schemas.microsoft.com/office/drawing/2014/main" id="{4C33905A-E714-4A74-4410-058CB4C3CF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D7C9A0-ECA4-6531-AACE-857F86CB94A3}"/>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803186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B2A14B-55BB-CF23-02D6-367B6C166CFA}"/>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3" name="Footer Placeholder 2">
            <a:extLst>
              <a:ext uri="{FF2B5EF4-FFF2-40B4-BE49-F238E27FC236}">
                <a16:creationId xmlns:a16="http://schemas.microsoft.com/office/drawing/2014/main" id="{8B236DEF-9DD7-525B-1A24-DFD5BE7315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B7BAFA-61F5-D798-E105-69881F08AB8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261950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4E4FE-8210-23F3-725E-BA7A5D24A9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6941F3-B398-A1C5-73BF-AC81DD6F57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10A354-1150-ACA4-AE84-4FD149D6BA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E2C85A-DAC6-AB64-0BB7-C5AFAC6D225F}"/>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5E079D22-64DF-5F72-584E-0B96DF1EE0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8C66D0-53D0-A644-74FC-6693FC577A48}"/>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1295845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E5D21-A7B4-EAF6-762F-437E93C913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A83294-31FC-9A15-6AFF-BEE49674E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74B0EF-969E-67DC-125D-DA86BAE029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52ADD7-6CF7-A1BF-70BF-FA0906A9AC54}"/>
              </a:ext>
            </a:extLst>
          </p:cNvPr>
          <p:cNvSpPr>
            <a:spLocks noGrp="1"/>
          </p:cNvSpPr>
          <p:nvPr>
            <p:ph type="dt" sz="half" idx="10"/>
          </p:nvPr>
        </p:nvSpPr>
        <p:spPr/>
        <p:txBody>
          <a:bodyPr/>
          <a:lstStyle/>
          <a:p>
            <a:fld id="{72363EA5-6FA1-42FD-ADD0-A582C3023A29}" type="datetimeFigureOut">
              <a:rPr lang="en-US" smtClean="0"/>
              <a:t>12/2/2024</a:t>
            </a:fld>
            <a:endParaRPr lang="en-US"/>
          </a:p>
        </p:txBody>
      </p:sp>
      <p:sp>
        <p:nvSpPr>
          <p:cNvPr id="6" name="Footer Placeholder 5">
            <a:extLst>
              <a:ext uri="{FF2B5EF4-FFF2-40B4-BE49-F238E27FC236}">
                <a16:creationId xmlns:a16="http://schemas.microsoft.com/office/drawing/2014/main" id="{5881F331-4BAF-5FD1-B8E9-55740EFB8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95B034-496B-DE38-D07E-30653CAB62A2}"/>
              </a:ext>
            </a:extLst>
          </p:cNvPr>
          <p:cNvSpPr>
            <a:spLocks noGrp="1"/>
          </p:cNvSpPr>
          <p:nvPr>
            <p:ph type="sldNum" sz="quarter" idx="12"/>
          </p:nvPr>
        </p:nvSpPr>
        <p:spPr/>
        <p:txBody>
          <a:bodyPr/>
          <a:lstStyle/>
          <a:p>
            <a:fld id="{903CC815-B244-436C-B9C7-F489AEC627F1}" type="slidenum">
              <a:rPr lang="en-US" smtClean="0"/>
              <a:t>‹#›</a:t>
            </a:fld>
            <a:endParaRPr lang="en-US"/>
          </a:p>
        </p:txBody>
      </p:sp>
    </p:spTree>
    <p:extLst>
      <p:ext uri="{BB962C8B-B14F-4D97-AF65-F5344CB8AC3E}">
        <p14:creationId xmlns:p14="http://schemas.microsoft.com/office/powerpoint/2010/main" val="2355845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6985B7-056F-D8A4-C01A-CCD5E1834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952909-19E1-B94F-3406-0984D9069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D8BF12-AA7B-83C4-4FD0-F4C823FC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63EA5-6FA1-42FD-ADD0-A582C3023A29}" type="datetimeFigureOut">
              <a:rPr lang="en-US" smtClean="0"/>
              <a:t>12/2/2024</a:t>
            </a:fld>
            <a:endParaRPr lang="en-US"/>
          </a:p>
        </p:txBody>
      </p:sp>
      <p:sp>
        <p:nvSpPr>
          <p:cNvPr id="5" name="Footer Placeholder 4">
            <a:extLst>
              <a:ext uri="{FF2B5EF4-FFF2-40B4-BE49-F238E27FC236}">
                <a16:creationId xmlns:a16="http://schemas.microsoft.com/office/drawing/2014/main" id="{8226620D-FC38-C96F-1B18-22853725E1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01CC05-822C-5A36-06AA-DAF24F0557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3CC815-B244-436C-B9C7-F489AEC627F1}" type="slidenum">
              <a:rPr lang="en-US" smtClean="0"/>
              <a:t>‹#›</a:t>
            </a:fld>
            <a:endParaRPr lang="en-US"/>
          </a:p>
        </p:txBody>
      </p:sp>
    </p:spTree>
    <p:extLst>
      <p:ext uri="{BB962C8B-B14F-4D97-AF65-F5344CB8AC3E}">
        <p14:creationId xmlns:p14="http://schemas.microsoft.com/office/powerpoint/2010/main" val="164042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gray">
          <a:xfrm>
            <a:off x="1206500" y="228600"/>
            <a:ext cx="9779000" cy="492125"/>
          </a:xfrm>
          <a:prstGeom prst="rect">
            <a:avLst/>
          </a:prstGeom>
          <a:noFill/>
          <a:ln w="9525">
            <a:noFill/>
            <a:miter lim="800000"/>
            <a:headEnd/>
            <a:tailEnd/>
          </a:ln>
        </p:spPr>
        <p:txBody>
          <a:bodyPr vert="horz" wrap="square" lIns="91440" tIns="0" rIns="91440" bIns="0" numCol="1" anchor="ctr" anchorCtr="0" compatLnSpc="1">
            <a:prstTxWarp prst="textNoShape">
              <a:avLst/>
            </a:prstTxWarp>
            <a:spAutoFit/>
          </a:bodyPr>
          <a:lstStyle/>
          <a:p>
            <a:pPr lvl="0"/>
            <a:endParaRPr lang="en-US"/>
          </a:p>
        </p:txBody>
      </p:sp>
      <p:sp>
        <p:nvSpPr>
          <p:cNvPr id="1308677" name="Text Box 5"/>
          <p:cNvSpPr txBox="1">
            <a:spLocks noChangeArrowheads="1"/>
          </p:cNvSpPr>
          <p:nvPr/>
        </p:nvSpPr>
        <p:spPr bwMode="gray">
          <a:xfrm>
            <a:off x="775709" y="6581775"/>
            <a:ext cx="2603597" cy="261610"/>
          </a:xfrm>
          <a:prstGeom prst="rect">
            <a:avLst/>
          </a:prstGeom>
          <a:noFill/>
          <a:ln w="9525">
            <a:noFill/>
            <a:miter lim="800000"/>
            <a:headEnd/>
            <a:tailEnd/>
          </a:ln>
          <a:effectLst/>
        </p:spPr>
        <p:txBody>
          <a:bodyPr wrap="none">
            <a:spAutoFit/>
          </a:bodyPr>
          <a:lstStyle/>
          <a:p>
            <a:pPr algn="ctr">
              <a:defRPr/>
            </a:pPr>
            <a:r>
              <a:rPr lang="en-US" sz="1100" b="1" i="1" dirty="0">
                <a:latin typeface="Arial" pitchFamily="34" charset="0"/>
                <a:cs typeface="Arial" pitchFamily="34" charset="0"/>
              </a:rPr>
              <a:t>SOLDIER</a:t>
            </a:r>
            <a:r>
              <a:rPr lang="en-US" sz="1100" b="1" i="1" baseline="0" dirty="0">
                <a:latin typeface="Arial" pitchFamily="34" charset="0"/>
                <a:cs typeface="Arial" pitchFamily="34" charset="0"/>
              </a:rPr>
              <a:t> FIRST</a:t>
            </a:r>
            <a:r>
              <a:rPr lang="en-US" sz="1100" b="1" i="1" dirty="0">
                <a:latin typeface="Arial" pitchFamily="34" charset="0"/>
                <a:cs typeface="Arial" pitchFamily="34" charset="0"/>
              </a:rPr>
              <a:t>, LAWYER</a:t>
            </a:r>
            <a:r>
              <a:rPr lang="en-US" sz="1100" b="1" i="1" baseline="0" dirty="0">
                <a:latin typeface="Arial" pitchFamily="34" charset="0"/>
                <a:cs typeface="Arial" pitchFamily="34" charset="0"/>
              </a:rPr>
              <a:t> ALWAYS</a:t>
            </a:r>
            <a:endParaRPr lang="en-US" sz="1100" i="1" dirty="0">
              <a:latin typeface="Arial" pitchFamily="34" charset="0"/>
              <a:cs typeface="Arial" pitchFamily="34" charset="0"/>
            </a:endParaRPr>
          </a:p>
        </p:txBody>
      </p:sp>
      <p:cxnSp>
        <p:nvCxnSpPr>
          <p:cNvPr id="1030" name="Straight Connector 11"/>
          <p:cNvCxnSpPr>
            <a:cxnSpLocks noChangeShapeType="1"/>
          </p:cNvCxnSpPr>
          <p:nvPr userDrawn="1"/>
        </p:nvCxnSpPr>
        <p:spPr bwMode="auto">
          <a:xfrm>
            <a:off x="1219200" y="838200"/>
            <a:ext cx="9753600" cy="0"/>
          </a:xfrm>
          <a:prstGeom prst="line">
            <a:avLst/>
          </a:prstGeom>
          <a:noFill/>
          <a:ln w="25400" algn="ctr">
            <a:solidFill>
              <a:schemeClr val="tx1"/>
            </a:solidFill>
            <a:round/>
            <a:headEnd/>
            <a:tailEnd/>
          </a:ln>
        </p:spPr>
      </p:cxnSp>
      <p:cxnSp>
        <p:nvCxnSpPr>
          <p:cNvPr id="1031" name="Straight Connector 15"/>
          <p:cNvCxnSpPr>
            <a:cxnSpLocks noChangeShapeType="1"/>
          </p:cNvCxnSpPr>
          <p:nvPr userDrawn="1"/>
        </p:nvCxnSpPr>
        <p:spPr bwMode="auto">
          <a:xfrm>
            <a:off x="1219200" y="914400"/>
            <a:ext cx="9753600" cy="0"/>
          </a:xfrm>
          <a:prstGeom prst="line">
            <a:avLst/>
          </a:prstGeom>
          <a:noFill/>
          <a:ln w="25400" algn="ctr">
            <a:solidFill>
              <a:srgbClr val="FFC000"/>
            </a:solidFill>
            <a:round/>
            <a:headEnd/>
            <a:tailEnd/>
          </a:ln>
        </p:spPr>
      </p:cxnSp>
      <p:sp>
        <p:nvSpPr>
          <p:cNvPr id="17" name="TextBox 16"/>
          <p:cNvSpPr txBox="1"/>
          <p:nvPr userDrawn="1"/>
        </p:nvSpPr>
        <p:spPr>
          <a:xfrm>
            <a:off x="5435402" y="1"/>
            <a:ext cx="1321196" cy="276999"/>
          </a:xfrm>
          <a:prstGeom prst="rect">
            <a:avLst/>
          </a:prstGeom>
          <a:noFill/>
        </p:spPr>
        <p:txBody>
          <a:bodyPr wrap="none">
            <a:spAutoFit/>
          </a:bodyPr>
          <a:lstStyle/>
          <a:p>
            <a:pPr algn="ctr" eaLnBrk="0" hangingPunct="0">
              <a:defRPr/>
            </a:pPr>
            <a:r>
              <a:rPr lang="en-US" sz="1200" b="1" dirty="0">
                <a:solidFill>
                  <a:srgbClr val="009900"/>
                </a:solidFill>
                <a:latin typeface="+mn-lt"/>
                <a:cs typeface="+mn-cs"/>
              </a:rPr>
              <a:t>UNCLASSIFIED</a:t>
            </a:r>
          </a:p>
        </p:txBody>
      </p:sp>
      <p:sp>
        <p:nvSpPr>
          <p:cNvPr id="18" name="TextBox 17"/>
          <p:cNvSpPr txBox="1"/>
          <p:nvPr userDrawn="1"/>
        </p:nvSpPr>
        <p:spPr>
          <a:xfrm>
            <a:off x="5435402" y="6581776"/>
            <a:ext cx="1321196" cy="276999"/>
          </a:xfrm>
          <a:prstGeom prst="rect">
            <a:avLst/>
          </a:prstGeom>
          <a:noFill/>
        </p:spPr>
        <p:txBody>
          <a:bodyPr wrap="none">
            <a:spAutoFit/>
          </a:bodyPr>
          <a:lstStyle/>
          <a:p>
            <a:pPr algn="ctr" eaLnBrk="0" hangingPunct="0">
              <a:defRPr/>
            </a:pPr>
            <a:r>
              <a:rPr lang="en-US" sz="1200" b="1" dirty="0">
                <a:solidFill>
                  <a:srgbClr val="009900"/>
                </a:solidFill>
                <a:latin typeface="+mn-lt"/>
                <a:cs typeface="+mn-cs"/>
              </a:rPr>
              <a:t>UNCLASSIFIED</a:t>
            </a:r>
          </a:p>
        </p:txBody>
      </p:sp>
      <p:cxnSp>
        <p:nvCxnSpPr>
          <p:cNvPr id="1034" name="Straight Connector 18"/>
          <p:cNvCxnSpPr>
            <a:cxnSpLocks noChangeShapeType="1"/>
          </p:cNvCxnSpPr>
          <p:nvPr userDrawn="1"/>
        </p:nvCxnSpPr>
        <p:spPr bwMode="auto">
          <a:xfrm>
            <a:off x="1219200" y="6553200"/>
            <a:ext cx="10160000" cy="0"/>
          </a:xfrm>
          <a:prstGeom prst="line">
            <a:avLst/>
          </a:prstGeom>
          <a:noFill/>
          <a:ln w="25400" algn="ctr">
            <a:solidFill>
              <a:schemeClr val="tx1"/>
            </a:solidFill>
            <a:round/>
            <a:headEnd/>
            <a:tailEnd/>
          </a:ln>
        </p:spPr>
      </p:cxnSp>
      <p:cxnSp>
        <p:nvCxnSpPr>
          <p:cNvPr id="1035" name="Straight Connector 19"/>
          <p:cNvCxnSpPr>
            <a:cxnSpLocks noChangeShapeType="1"/>
          </p:cNvCxnSpPr>
          <p:nvPr userDrawn="1"/>
        </p:nvCxnSpPr>
        <p:spPr bwMode="auto">
          <a:xfrm>
            <a:off x="1219200" y="6477000"/>
            <a:ext cx="10160000" cy="0"/>
          </a:xfrm>
          <a:prstGeom prst="line">
            <a:avLst/>
          </a:prstGeom>
          <a:noFill/>
          <a:ln w="25400" algn="ctr">
            <a:solidFill>
              <a:srgbClr val="FFC000"/>
            </a:solidFill>
            <a:round/>
            <a:headEnd/>
            <a:tailEnd/>
          </a:ln>
        </p:spPr>
      </p:cxnSp>
      <p:sp>
        <p:nvSpPr>
          <p:cNvPr id="12" name="Footer Placeholder 11"/>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endParaRPr lang="en-US" dirty="0"/>
          </a:p>
        </p:txBody>
      </p:sp>
      <p:pic>
        <p:nvPicPr>
          <p:cNvPr id="2" name="Picture 1" descr="Logo&#10;&#10;Description automatically generated">
            <a:extLst>
              <a:ext uri="{FF2B5EF4-FFF2-40B4-BE49-F238E27FC236}">
                <a16:creationId xmlns:a16="http://schemas.microsoft.com/office/drawing/2014/main" id="{DA48FBC4-42AA-8EF6-35C0-73ECB13E7FD4}"/>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06079" y="58143"/>
            <a:ext cx="1016000" cy="762000"/>
          </a:xfrm>
          <a:prstGeom prst="rect">
            <a:avLst/>
          </a:prstGeom>
        </p:spPr>
      </p:pic>
      <p:pic>
        <p:nvPicPr>
          <p:cNvPr id="3" name="Picture 2" descr="TJAGLCS Crest">
            <a:extLst>
              <a:ext uri="{FF2B5EF4-FFF2-40B4-BE49-F238E27FC236}">
                <a16:creationId xmlns:a16="http://schemas.microsoft.com/office/drawing/2014/main" id="{44A9DF8F-D26D-3C64-6557-03ABC0EF83A7}"/>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41736" y="43065"/>
            <a:ext cx="1142731" cy="857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077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hf hdr="0" ftr="0" dt="0"/>
  <p:txStyles>
    <p:titleStyle>
      <a:lvl1pPr algn="ctr" rtl="0" eaLnBrk="0" fontAlgn="base" hangingPunct="0">
        <a:spcBef>
          <a:spcPct val="0"/>
        </a:spcBef>
        <a:spcAft>
          <a:spcPct val="0"/>
        </a:spcAft>
        <a:defRPr sz="3200" b="1">
          <a:solidFill>
            <a:schemeClr val="tx1"/>
          </a:solidFill>
          <a:latin typeface="+mj-lt"/>
          <a:ea typeface="+mj-ea"/>
          <a:cs typeface="+mj-cs"/>
        </a:defRPr>
      </a:lvl1pPr>
      <a:lvl2pPr algn="ctr" rtl="0" eaLnBrk="0" fontAlgn="base" hangingPunct="0">
        <a:spcBef>
          <a:spcPct val="0"/>
        </a:spcBef>
        <a:spcAft>
          <a:spcPct val="0"/>
        </a:spcAft>
        <a:defRPr sz="3200" b="1">
          <a:solidFill>
            <a:schemeClr val="tx1"/>
          </a:solidFill>
          <a:latin typeface="Arial" charset="0"/>
        </a:defRPr>
      </a:lvl2pPr>
      <a:lvl3pPr algn="ctr" rtl="0" eaLnBrk="0" fontAlgn="base" hangingPunct="0">
        <a:spcBef>
          <a:spcPct val="0"/>
        </a:spcBef>
        <a:spcAft>
          <a:spcPct val="0"/>
        </a:spcAft>
        <a:defRPr sz="3200" b="1">
          <a:solidFill>
            <a:schemeClr val="tx1"/>
          </a:solidFill>
          <a:latin typeface="Arial" charset="0"/>
        </a:defRPr>
      </a:lvl3pPr>
      <a:lvl4pPr algn="ctr" rtl="0" eaLnBrk="0" fontAlgn="base" hangingPunct="0">
        <a:spcBef>
          <a:spcPct val="0"/>
        </a:spcBef>
        <a:spcAft>
          <a:spcPct val="0"/>
        </a:spcAft>
        <a:defRPr sz="3200" b="1">
          <a:solidFill>
            <a:schemeClr val="tx1"/>
          </a:solidFill>
          <a:latin typeface="Arial" charset="0"/>
        </a:defRPr>
      </a:lvl4pPr>
      <a:lvl5pPr algn="ctr" rtl="0" eaLnBrk="0" fontAlgn="base" hangingPunct="0">
        <a:spcBef>
          <a:spcPct val="0"/>
        </a:spcBef>
        <a:spcAft>
          <a:spcPct val="0"/>
        </a:spcAft>
        <a:defRPr sz="3200" b="1">
          <a:solidFill>
            <a:schemeClr val="tx1"/>
          </a:solidFill>
          <a:latin typeface="Arial" charset="0"/>
        </a:defRPr>
      </a:lvl5pPr>
      <a:lvl6pPr marL="457200" algn="r" rtl="0" fontAlgn="base">
        <a:spcBef>
          <a:spcPct val="0"/>
        </a:spcBef>
        <a:spcAft>
          <a:spcPct val="0"/>
        </a:spcAft>
        <a:defRPr sz="3200" b="1">
          <a:solidFill>
            <a:schemeClr val="bg1"/>
          </a:solidFill>
          <a:latin typeface="Arial" charset="0"/>
        </a:defRPr>
      </a:lvl6pPr>
      <a:lvl7pPr marL="914400" algn="r" rtl="0" fontAlgn="base">
        <a:spcBef>
          <a:spcPct val="0"/>
        </a:spcBef>
        <a:spcAft>
          <a:spcPct val="0"/>
        </a:spcAft>
        <a:defRPr sz="3200" b="1">
          <a:solidFill>
            <a:schemeClr val="bg1"/>
          </a:solidFill>
          <a:latin typeface="Arial" charset="0"/>
        </a:defRPr>
      </a:lvl7pPr>
      <a:lvl8pPr marL="1371600" algn="r" rtl="0" fontAlgn="base">
        <a:spcBef>
          <a:spcPct val="0"/>
        </a:spcBef>
        <a:spcAft>
          <a:spcPct val="0"/>
        </a:spcAft>
        <a:defRPr sz="3200" b="1">
          <a:solidFill>
            <a:schemeClr val="bg1"/>
          </a:solidFill>
          <a:latin typeface="Arial" charset="0"/>
        </a:defRPr>
      </a:lvl8pPr>
      <a:lvl9pPr marL="1828800" algn="r" rtl="0" fontAlgn="base">
        <a:spcBef>
          <a:spcPct val="0"/>
        </a:spcBef>
        <a:spcAft>
          <a:spcPct val="0"/>
        </a:spcAft>
        <a:defRPr sz="3200" b="1">
          <a:solidFill>
            <a:schemeClr val="bg1"/>
          </a:solidFill>
          <a:latin typeface="Arial" charset="0"/>
        </a:defRPr>
      </a:lvl9pPr>
    </p:titleStyle>
    <p:bodyStyle>
      <a:lvl1pPr marL="342900" indent="-342900" algn="l" rtl="0" eaLnBrk="0" fontAlgn="base" hangingPunct="0">
        <a:spcBef>
          <a:spcPct val="20000"/>
        </a:spcBef>
        <a:spcAft>
          <a:spcPct val="0"/>
        </a:spcAft>
        <a:buClr>
          <a:schemeClr val="tx1"/>
        </a:buClr>
        <a:buSzPct val="110000"/>
        <a:buFont typeface="Wingdings" pitchFamily="2" charset="2"/>
        <a:buChar char="ü"/>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663300"/>
        </a:buClr>
        <a:buSzPct val="90000"/>
        <a:buFont typeface="Wingdings" pitchFamily="2" charset="2"/>
        <a:buChar char="è"/>
        <a:defRPr sz="2800" b="1">
          <a:solidFill>
            <a:srgbClr val="663300"/>
          </a:solidFill>
          <a:latin typeface="+mn-lt"/>
        </a:defRPr>
      </a:lvl2pPr>
      <a:lvl3pPr marL="1143000" indent="-228600" algn="l" rtl="0" eaLnBrk="0" fontAlgn="base" hangingPunct="0">
        <a:spcBef>
          <a:spcPct val="20000"/>
        </a:spcBef>
        <a:spcAft>
          <a:spcPct val="0"/>
        </a:spcAft>
        <a:buSzPct val="65000"/>
        <a:buFont typeface="Wingdings" pitchFamily="2" charset="2"/>
        <a:buChar char="u"/>
        <a:defRPr sz="2400" b="1">
          <a:solidFill>
            <a:srgbClr val="006600"/>
          </a:solidFill>
          <a:latin typeface="+mn-lt"/>
        </a:defRPr>
      </a:lvl3pPr>
      <a:lvl4pPr marL="1600200" indent="-228600" algn="l" rtl="0" eaLnBrk="0" fontAlgn="base" hangingPunct="0">
        <a:spcBef>
          <a:spcPct val="20000"/>
        </a:spcBef>
        <a:spcAft>
          <a:spcPct val="0"/>
        </a:spcAft>
        <a:buSzPct val="65000"/>
        <a:buFont typeface="Wingdings" pitchFamily="2" charset="2"/>
        <a:buChar char="u"/>
        <a:defRPr sz="2000" b="1">
          <a:solidFill>
            <a:srgbClr val="006600"/>
          </a:solidFill>
          <a:latin typeface="+mn-lt"/>
        </a:defRPr>
      </a:lvl4pPr>
      <a:lvl5pPr marL="2057400" indent="-228600" algn="l" rtl="0" eaLnBrk="0" fontAlgn="base" hangingPunct="0">
        <a:spcBef>
          <a:spcPct val="20000"/>
        </a:spcBef>
        <a:spcAft>
          <a:spcPct val="0"/>
        </a:spcAft>
        <a:buSzPct val="60000"/>
        <a:buFont typeface="Wingdings" pitchFamily="2" charset="2"/>
        <a:buChar char="£"/>
        <a:defRPr sz="2000" b="1">
          <a:solidFill>
            <a:srgbClr val="006600"/>
          </a:solidFill>
          <a:latin typeface="+mn-lt"/>
        </a:defRPr>
      </a:lvl5pPr>
      <a:lvl6pPr marL="2514600" indent="-228600" algn="l" rtl="0" fontAlgn="base">
        <a:spcBef>
          <a:spcPct val="20000"/>
        </a:spcBef>
        <a:spcAft>
          <a:spcPct val="0"/>
        </a:spcAft>
        <a:buSzPct val="60000"/>
        <a:buFont typeface="Wingdings" pitchFamily="2" charset="2"/>
        <a:buChar char="£"/>
        <a:defRPr sz="2000" b="1">
          <a:solidFill>
            <a:srgbClr val="006600"/>
          </a:solidFill>
          <a:latin typeface="+mn-lt"/>
        </a:defRPr>
      </a:lvl6pPr>
      <a:lvl7pPr marL="2971800" indent="-228600" algn="l" rtl="0" fontAlgn="base">
        <a:spcBef>
          <a:spcPct val="20000"/>
        </a:spcBef>
        <a:spcAft>
          <a:spcPct val="0"/>
        </a:spcAft>
        <a:buSzPct val="60000"/>
        <a:buFont typeface="Wingdings" pitchFamily="2" charset="2"/>
        <a:buChar char="£"/>
        <a:defRPr sz="2000" b="1">
          <a:solidFill>
            <a:srgbClr val="006600"/>
          </a:solidFill>
          <a:latin typeface="+mn-lt"/>
        </a:defRPr>
      </a:lvl7pPr>
      <a:lvl8pPr marL="3429000" indent="-228600" algn="l" rtl="0" fontAlgn="base">
        <a:spcBef>
          <a:spcPct val="20000"/>
        </a:spcBef>
        <a:spcAft>
          <a:spcPct val="0"/>
        </a:spcAft>
        <a:buSzPct val="60000"/>
        <a:buFont typeface="Wingdings" pitchFamily="2" charset="2"/>
        <a:buChar char="£"/>
        <a:defRPr sz="2000" b="1">
          <a:solidFill>
            <a:srgbClr val="006600"/>
          </a:solidFill>
          <a:latin typeface="+mn-lt"/>
        </a:defRPr>
      </a:lvl8pPr>
      <a:lvl9pPr marL="3886200" indent="-228600" algn="l" rtl="0" fontAlgn="base">
        <a:spcBef>
          <a:spcPct val="20000"/>
        </a:spcBef>
        <a:spcAft>
          <a:spcPct val="0"/>
        </a:spcAft>
        <a:buSzPct val="60000"/>
        <a:buFont typeface="Wingdings" pitchFamily="2" charset="2"/>
        <a:buChar char="£"/>
        <a:defRPr sz="2000" b="1">
          <a:solidFill>
            <a:srgbClr val="0066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TJAGLCS-training@army.mil"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199" y="1450969"/>
            <a:ext cx="9144000" cy="430887"/>
          </a:xfrm>
        </p:spPr>
        <p:txBody>
          <a:bodyPr/>
          <a:lstStyle/>
          <a:p>
            <a:r>
              <a:rPr lang="en-US" sz="2800" dirty="0"/>
              <a:t>TJAGLCS Training Package</a:t>
            </a:r>
            <a:endParaRPr lang="en-US" sz="2200" dirty="0"/>
          </a:p>
        </p:txBody>
      </p:sp>
      <p:sp>
        <p:nvSpPr>
          <p:cNvPr id="3" name="Subtitle 2"/>
          <p:cNvSpPr>
            <a:spLocks noGrp="1"/>
          </p:cNvSpPr>
          <p:nvPr>
            <p:ph type="subTitle" idx="1"/>
          </p:nvPr>
        </p:nvSpPr>
        <p:spPr>
          <a:xfrm>
            <a:off x="2249261" y="4517023"/>
            <a:ext cx="7083879" cy="1752600"/>
          </a:xfrm>
        </p:spPr>
        <p:txBody>
          <a:bodyPr/>
          <a:lstStyle/>
          <a:p>
            <a:pPr>
              <a:tabLst>
                <a:tab pos="4572000" algn="l"/>
              </a:tabLst>
            </a:pPr>
            <a:r>
              <a:rPr lang="en-US" dirty="0">
                <a:latin typeface="Arial" panose="020B0604020202020204" pitchFamily="34" charset="0"/>
                <a:cs typeface="Arial" panose="020B0604020202020204" pitchFamily="34" charset="0"/>
              </a:rPr>
              <a:t>Interoperability, Safety, Familiarization (ISF)</a:t>
            </a:r>
          </a:p>
          <a:p>
            <a:pPr>
              <a:tabLst>
                <a:tab pos="4572000" algn="l"/>
              </a:tabLst>
            </a:pPr>
            <a:r>
              <a:rPr lang="en-US" sz="2200" dirty="0"/>
              <a:t>December 2024</a:t>
            </a:r>
          </a:p>
        </p:txBody>
      </p:sp>
      <p:sp>
        <p:nvSpPr>
          <p:cNvPr id="5" name="AutoShape 2" descr="United States Army Judge Advocate General's Corps - Wikipedia">
            <a:extLst>
              <a:ext uri="{FF2B5EF4-FFF2-40B4-BE49-F238E27FC236}">
                <a16:creationId xmlns:a16="http://schemas.microsoft.com/office/drawing/2014/main" id="{5DFA56DA-FA36-3EF7-1620-4DF81811940D}"/>
              </a:ext>
            </a:extLst>
          </p:cNvPr>
          <p:cNvSpPr>
            <a:spLocks noChangeAspect="1" noChangeArrowheads="1"/>
          </p:cNvSpPr>
          <p:nvPr/>
        </p:nvSpPr>
        <p:spPr bwMode="auto">
          <a:xfrm>
            <a:off x="4114800" y="1464677"/>
            <a:ext cx="3352800" cy="3352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Arial" charset="0"/>
              <a:ea typeface="+mn-ea"/>
              <a:cs typeface="Arial" charset="0"/>
            </a:endParaRPr>
          </a:p>
        </p:txBody>
      </p:sp>
      <p:pic>
        <p:nvPicPr>
          <p:cNvPr id="7" name="Picture 6" descr="Logo&#10;&#10;Description automatically generated">
            <a:extLst>
              <a:ext uri="{FF2B5EF4-FFF2-40B4-BE49-F238E27FC236}">
                <a16:creationId xmlns:a16="http://schemas.microsoft.com/office/drawing/2014/main" id="{3C1597C2-5A93-6AB0-7A3F-68F914800A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6692" y="0"/>
            <a:ext cx="1145308" cy="1145308"/>
          </a:xfrm>
          <a:prstGeom prst="rect">
            <a:avLst/>
          </a:prstGeom>
        </p:spPr>
      </p:pic>
      <p:pic>
        <p:nvPicPr>
          <p:cNvPr id="4" name="Picture 2" descr="TJAGLCS Crest">
            <a:extLst>
              <a:ext uri="{FF2B5EF4-FFF2-40B4-BE49-F238E27FC236}">
                <a16:creationId xmlns:a16="http://schemas.microsoft.com/office/drawing/2014/main" id="{78F77D0C-2E3E-36F7-6CD8-EE256C27FA3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00600" y="2150477"/>
            <a:ext cx="198120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77682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EBBB6A-635A-0681-4D87-1495ED2AF6F8}"/>
              </a:ext>
            </a:extLst>
          </p:cNvPr>
          <p:cNvSpPr>
            <a:spLocks noGrp="1"/>
          </p:cNvSpPr>
          <p:nvPr>
            <p:ph idx="1"/>
          </p:nvPr>
        </p:nvSpPr>
        <p:spPr>
          <a:xfrm>
            <a:off x="1905000" y="1295401"/>
            <a:ext cx="8229600" cy="4525963"/>
          </a:xfrm>
        </p:spPr>
        <p:txBody>
          <a:bodyPr/>
          <a:lstStyle/>
          <a:p>
            <a:pPr marL="0" indent="0">
              <a:buNone/>
            </a:pPr>
            <a:r>
              <a:rPr lang="en-US" kern="100" dirty="0">
                <a:solidFill>
                  <a:srgbClr val="000000"/>
                </a:solidFill>
                <a:latin typeface="Publico"/>
                <a:ea typeface="Calibri" panose="020F0502020204030204" pitchFamily="34" charset="0"/>
                <a:cs typeface="Times New Roman" panose="02020603050405020304" pitchFamily="18" charset="0"/>
              </a:rPr>
              <a:t>The information provided throughout this training aid does not, and is not intended to, constitute legal advice; instead, all information, laws, statues, content, and materials for this training aid are for general informational purposes only.  This </a:t>
            </a:r>
            <a:r>
              <a:rPr lang="en-US" kern="100" dirty="0">
                <a:solidFill>
                  <a:srgbClr val="000000"/>
                </a:solidFill>
                <a:effectLst/>
                <a:latin typeface="Publico"/>
                <a:ea typeface="Calibri" panose="020F0502020204030204" pitchFamily="34" charset="0"/>
                <a:cs typeface="Times New Roman" panose="02020603050405020304" pitchFamily="18" charset="0"/>
              </a:rPr>
              <a:t>training aid may not constitute the most up-to-date legal or other relevant legal information. </a:t>
            </a:r>
            <a:r>
              <a:rPr lang="en-US" b="1" dirty="0">
                <a:effectLst/>
                <a:latin typeface="Calibri" panose="020F0502020204030204" pitchFamily="34" charset="0"/>
                <a:ea typeface="Calibri" panose="020F0502020204030204" pitchFamily="34" charset="0"/>
              </a:rPr>
              <a:t>Judge Advocates need to conduct their own due diligence through independent further legal research on any specific legal issue contained in this training package. </a:t>
            </a:r>
            <a:r>
              <a:rPr lang="en-US" kern="100" dirty="0">
                <a:solidFill>
                  <a:srgbClr val="000000"/>
                </a:solidFill>
                <a:effectLst/>
                <a:latin typeface="Publico"/>
                <a:ea typeface="Calibri" panose="020F0502020204030204" pitchFamily="34" charset="0"/>
                <a:cs typeface="Times New Roman" panose="02020603050405020304" pitchFamily="18" charset="0"/>
              </a:rPr>
              <a:t>No reader, user, or trainee of this product should act or refrain from acting based on information from this training aid without first seeking legal advice from an attorney in the relevant jurisdiction.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2839638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E283C-4209-F5E8-D0F7-B00928C1C91D}"/>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Interoperability, Safety, Familiarization (ISF)</a:t>
            </a:r>
          </a:p>
        </p:txBody>
      </p:sp>
    </p:spTree>
    <p:extLst>
      <p:ext uri="{BB962C8B-B14F-4D97-AF65-F5344CB8AC3E}">
        <p14:creationId xmlns:p14="http://schemas.microsoft.com/office/powerpoint/2010/main" val="9635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36C17-40FB-C6BF-1A8D-A41E5D3B174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References</a:t>
            </a:r>
          </a:p>
        </p:txBody>
      </p:sp>
      <p:sp>
        <p:nvSpPr>
          <p:cNvPr id="3" name="Content Placeholder 2">
            <a:extLst>
              <a:ext uri="{FF2B5EF4-FFF2-40B4-BE49-F238E27FC236}">
                <a16:creationId xmlns:a16="http://schemas.microsoft.com/office/drawing/2014/main" id="{6FC19B57-1DDD-934C-78E9-C338E972C163}"/>
              </a:ext>
            </a:extLst>
          </p:cNvPr>
          <p:cNvSpPr>
            <a:spLocks noGrp="1"/>
          </p:cNvSpPr>
          <p:nvPr>
            <p:ph idx="1"/>
          </p:nvPr>
        </p:nvSpPr>
        <p:spPr/>
        <p:txBody>
          <a:bodyPr>
            <a:normAutofit/>
          </a:bodyPr>
          <a:lstStyle/>
          <a:p>
            <a:r>
              <a:rPr lang="en-US" sz="1800" dirty="0">
                <a:latin typeface="Arial" panose="020B0604020202020204" pitchFamily="34" charset="0"/>
                <a:cs typeface="Arial" panose="020B0604020202020204" pitchFamily="34" charset="0"/>
              </a:rPr>
              <a:t>The Foreign Assistance Act of 1961. See Pub. L. No. 87-195, 75 Stat. 424 (codified as amended at 22 U.S.C. § 2151); see also Exec. Order No. 12163, 44 Fed. Reg. 56673 (1979) (delegating the authority to conduct foreign assistance created by Congress in the Foreign Assistance Act to the Department of State)</a:t>
            </a:r>
            <a:endParaRPr lang="en-US" sz="1800" b="0" i="0" u="none" strike="noStrike" baseline="0" dirty="0">
              <a:solidFill>
                <a:srgbClr val="000000"/>
              </a:solidFill>
              <a:latin typeface="Arial" panose="020B0604020202020204" pitchFamily="34" charset="0"/>
              <a:cs typeface="Arial" panose="020B0604020202020204" pitchFamily="34" charset="0"/>
            </a:endParaRPr>
          </a:p>
          <a:p>
            <a:r>
              <a:rPr lang="en-US" sz="1800" b="0" i="0" u="none" strike="noStrike" baseline="0" dirty="0">
                <a:solidFill>
                  <a:srgbClr val="000000"/>
                </a:solidFill>
                <a:latin typeface="Arial" panose="020B0604020202020204" pitchFamily="34" charset="0"/>
                <a:cs typeface="Arial" panose="020B0604020202020204" pitchFamily="34" charset="0"/>
              </a:rPr>
              <a:t>The DoD Dictionary of Military and Associated Terms (February 2023)</a:t>
            </a:r>
          </a:p>
          <a:p>
            <a:r>
              <a:rPr lang="en-US" sz="1800" b="0" i="0" u="none" strike="noStrike" baseline="0" dirty="0">
                <a:solidFill>
                  <a:srgbClr val="000000"/>
                </a:solidFill>
                <a:latin typeface="Arial" panose="020B0604020202020204" pitchFamily="34" charset="0"/>
                <a:cs typeface="Arial" panose="020B0604020202020204" pitchFamily="34" charset="0"/>
              </a:rPr>
              <a:t>The Honorable Bill Alexander, B-213137, 63 Comp. Gen. 422 (1984)</a:t>
            </a:r>
          </a:p>
          <a:p>
            <a:r>
              <a:rPr lang="en-US" sz="1800" dirty="0">
                <a:solidFill>
                  <a:srgbClr val="000000"/>
                </a:solidFill>
                <a:latin typeface="Arial" panose="020B0604020202020204" pitchFamily="34" charset="0"/>
                <a:cs typeface="Arial" panose="020B0604020202020204" pitchFamily="34" charset="0"/>
              </a:rPr>
              <a:t>10 U.S.C. § 301</a:t>
            </a:r>
            <a:endParaRPr lang="en-US" sz="1800" b="0" i="0" u="none" strike="noStrike" baseline="0" dirty="0">
              <a:solidFill>
                <a:srgbClr val="000000"/>
              </a:solidFill>
              <a:latin typeface="Arial" panose="020B0604020202020204" pitchFamily="34" charset="0"/>
              <a:cs typeface="Arial" panose="020B0604020202020204" pitchFamily="34" charset="0"/>
            </a:endParaRPr>
          </a:p>
          <a:p>
            <a:r>
              <a:rPr lang="en-US" sz="1800" dirty="0">
                <a:solidFill>
                  <a:srgbClr val="000000"/>
                </a:solidFill>
                <a:latin typeface="Arial" panose="020B0604020202020204" pitchFamily="34" charset="0"/>
                <a:cs typeface="Arial" panose="020B0604020202020204" pitchFamily="34" charset="0"/>
              </a:rPr>
              <a:t>10 U.S.C. § 164</a:t>
            </a:r>
          </a:p>
          <a:p>
            <a:r>
              <a:rPr lang="en-US" sz="1800" dirty="0">
                <a:solidFill>
                  <a:srgbClr val="000000"/>
                </a:solidFill>
                <a:latin typeface="Arial" panose="020B0604020202020204" pitchFamily="34" charset="0"/>
                <a:cs typeface="Arial" panose="020B0604020202020204" pitchFamily="34" charset="0"/>
              </a:rPr>
              <a:t>TJAGLCS Fiscal Law </a:t>
            </a:r>
            <a:r>
              <a:rPr lang="en-US" sz="1800" dirty="0" err="1">
                <a:solidFill>
                  <a:srgbClr val="000000"/>
                </a:solidFill>
                <a:latin typeface="Arial" panose="020B0604020202020204" pitchFamily="34" charset="0"/>
                <a:cs typeface="Arial" panose="020B0604020202020204" pitchFamily="34" charset="0"/>
              </a:rPr>
              <a:t>Deskbook</a:t>
            </a:r>
            <a:r>
              <a:rPr lang="en-US" sz="1800" dirty="0">
                <a:solidFill>
                  <a:srgbClr val="000000"/>
                </a:solidFill>
                <a:latin typeface="Arial" panose="020B0604020202020204" pitchFamily="34" charset="0"/>
                <a:cs typeface="Arial" panose="020B0604020202020204" pitchFamily="34" charset="0"/>
              </a:rPr>
              <a:t>, Ch. 10</a:t>
            </a:r>
            <a:endParaRPr lang="en-US" sz="1800" b="0" i="0" u="none" strike="noStrike" baseline="0" dirty="0">
              <a:solidFill>
                <a:srgbClr val="000000"/>
              </a:solidFill>
              <a:latin typeface="Arial" panose="020B0604020202020204" pitchFamily="34" charset="0"/>
              <a:cs typeface="Arial" panose="020B0604020202020204" pitchFamily="34" charset="0"/>
            </a:endParaRPr>
          </a:p>
          <a:p>
            <a:pPr marL="0" indent="0">
              <a:buNone/>
            </a:pPr>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382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Background: </a:t>
            </a:r>
            <a:r>
              <a:rPr lang="en-US" b="0" i="0" u="none" strike="noStrike" baseline="0" dirty="0">
                <a:solidFill>
                  <a:srgbClr val="000000"/>
                </a:solidFill>
                <a:latin typeface="Arial" panose="020B0604020202020204" pitchFamily="34" charset="0"/>
                <a:cs typeface="Arial" panose="020B0604020202020204" pitchFamily="34" charset="0"/>
              </a:rPr>
              <a:t>The Military’s Role in Funding/Executing Foreign Assistance </a:t>
            </a:r>
            <a:endParaRPr lang="en-US"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p:txBody>
          <a:bodyPr/>
          <a:lstStyle/>
          <a:p>
            <a:r>
              <a:rPr lang="en-US" sz="1800" b="0" i="0" u="none" strike="noStrike" baseline="0" dirty="0">
                <a:solidFill>
                  <a:srgbClr val="000000"/>
                </a:solidFill>
                <a:latin typeface="Arial" panose="020B0604020202020204" pitchFamily="34" charset="0"/>
                <a:cs typeface="Arial" panose="020B0604020202020204" pitchFamily="34" charset="0"/>
              </a:rPr>
              <a:t>General Rule. The Department of State has the executive responsibility, legal authority, and congressional funding to conduct Foreign Assistance on the U.S. Government’s behalf. Foreign assistance includes security assistance to a foreign military or government, development assistance for the physical and governmental infrastructure projects benefiting a foreign nation, and humanitarian assistance benefiting a foreign population. The Foreign Assistance Act of 1961 created the authority for the executive branch to conduct foreign assistance on behalf of the United States. </a:t>
            </a:r>
            <a:r>
              <a:rPr lang="en-US" sz="1800" b="0" i="1" u="none" strike="noStrike" baseline="0" dirty="0">
                <a:solidFill>
                  <a:srgbClr val="000000"/>
                </a:solidFill>
                <a:latin typeface="Arial" panose="020B0604020202020204" pitchFamily="34" charset="0"/>
                <a:cs typeface="Arial" panose="020B0604020202020204" pitchFamily="34" charset="0"/>
              </a:rPr>
              <a:t>See </a:t>
            </a:r>
            <a:r>
              <a:rPr lang="en-US" sz="1800" b="0" i="0" u="none" strike="noStrike" baseline="0" dirty="0">
                <a:solidFill>
                  <a:srgbClr val="000000"/>
                </a:solidFill>
                <a:latin typeface="Arial" panose="020B0604020202020204" pitchFamily="34" charset="0"/>
                <a:cs typeface="Arial" panose="020B0604020202020204" pitchFamily="34" charset="0"/>
              </a:rPr>
              <a:t>Pub. L. No. 87-195, 75 Stat. 424 (codified as amended at 22 U.S.C. § 2151); </a:t>
            </a:r>
            <a:r>
              <a:rPr lang="en-US" sz="1800" b="0" i="1" u="none" strike="noStrike" baseline="0" dirty="0">
                <a:solidFill>
                  <a:srgbClr val="000000"/>
                </a:solidFill>
                <a:latin typeface="Arial" panose="020B0604020202020204" pitchFamily="34" charset="0"/>
                <a:cs typeface="Arial" panose="020B0604020202020204" pitchFamily="34" charset="0"/>
              </a:rPr>
              <a:t>see also </a:t>
            </a:r>
            <a:r>
              <a:rPr lang="en-US" sz="1800" b="0" i="0" u="none" strike="noStrike" baseline="0" dirty="0">
                <a:solidFill>
                  <a:srgbClr val="000000"/>
                </a:solidFill>
                <a:latin typeface="Arial" panose="020B0604020202020204" pitchFamily="34" charset="0"/>
                <a:cs typeface="Arial" panose="020B0604020202020204" pitchFamily="34" charset="0"/>
              </a:rPr>
              <a:t>Exec. Order No. 12163, 44 Fed. Reg. 56673 (1979) (delegating the authority to conduct foreign assistance created by Congress in the Foreign Assistance Act to the Department of State). </a:t>
            </a:r>
          </a:p>
          <a:p>
            <a:r>
              <a:rPr lang="en-US" sz="1800" b="0" i="0" u="none" strike="noStrike" baseline="0" dirty="0">
                <a:solidFill>
                  <a:srgbClr val="000000"/>
                </a:solidFill>
                <a:latin typeface="Arial" panose="020B0604020202020204" pitchFamily="34" charset="0"/>
                <a:cs typeface="Arial" panose="020B0604020202020204" pitchFamily="34" charset="0"/>
              </a:rPr>
              <a:t>The DoD has the executive responsibility, legal authority and congressional funding to secure and defend U.S. interests at home and abroad with military forces. Absent express congressional authority, the Secretary of Defense (SECDEF) may only obligate defense funding when it benefits U.S. military forces. </a:t>
            </a:r>
            <a:endParaRPr lang="en-US" sz="1800" dirty="0">
              <a:solidFill>
                <a:srgbClr val="000000"/>
              </a:solidFill>
              <a:latin typeface="Arial" panose="020B0604020202020204" pitchFamily="34" charset="0"/>
              <a:cs typeface="Arial" panose="020B0604020202020204" pitchFamily="34" charset="0"/>
            </a:endParaRPr>
          </a:p>
          <a:p>
            <a:r>
              <a:rPr lang="en-US" sz="1800" b="0" i="0" u="none" strike="noStrike" baseline="0" dirty="0">
                <a:solidFill>
                  <a:srgbClr val="000000"/>
                </a:solidFill>
                <a:latin typeface="Arial" panose="020B0604020202020204" pitchFamily="34" charset="0"/>
                <a:cs typeface="Arial" panose="020B0604020202020204" pitchFamily="34" charset="0"/>
              </a:rPr>
              <a:t>DoD may conduct foreign assistance under the following two exceptions: </a:t>
            </a:r>
            <a:r>
              <a:rPr lang="en-US" sz="1800" b="0" i="0" u="none" strike="noStrike" baseline="0" dirty="0">
                <a:solidFill>
                  <a:srgbClr val="FF0000"/>
                </a:solidFill>
                <a:latin typeface="Arial" panose="020B0604020202020204" pitchFamily="34" charset="0"/>
                <a:cs typeface="Arial" panose="020B0604020202020204" pitchFamily="34" charset="0"/>
              </a:rPr>
              <a:t>(1) Interoperability, Safety, Familiarization </a:t>
            </a:r>
            <a:r>
              <a:rPr lang="en-US" sz="1800" b="0" i="0" u="none" strike="noStrike" baseline="0" dirty="0">
                <a:solidFill>
                  <a:srgbClr val="000000"/>
                </a:solidFill>
                <a:latin typeface="Arial" panose="020B0604020202020204" pitchFamily="34" charset="0"/>
                <a:cs typeface="Arial" panose="020B0604020202020204" pitchFamily="34" charset="0"/>
              </a:rPr>
              <a:t>and (2) express statutory authority—either permanent or temporary—from Congress for the DoD to conduct the assistance. </a:t>
            </a:r>
          </a:p>
          <a:p>
            <a:endParaRPr lang="en-US" dirty="0"/>
          </a:p>
        </p:txBody>
      </p:sp>
    </p:spTree>
    <p:extLst>
      <p:ext uri="{BB962C8B-B14F-4D97-AF65-F5344CB8AC3E}">
        <p14:creationId xmlns:p14="http://schemas.microsoft.com/office/powerpoint/2010/main" val="25043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Interoperability, Safety, Familiarization (ISF)</a:t>
            </a:r>
          </a:p>
        </p:txBody>
      </p:sp>
      <p:sp>
        <p:nvSpPr>
          <p:cNvPr id="6" name="Content Placeholder 5">
            <a:extLst>
              <a:ext uri="{FF2B5EF4-FFF2-40B4-BE49-F238E27FC236}">
                <a16:creationId xmlns:a16="http://schemas.microsoft.com/office/drawing/2014/main" id="{E693873E-EC92-608D-735C-A14B53DBF71D}"/>
              </a:ext>
            </a:extLst>
          </p:cNvPr>
          <p:cNvSpPr>
            <a:spLocks noGrp="1"/>
          </p:cNvSpPr>
          <p:nvPr>
            <p:ph idx="1"/>
          </p:nvPr>
        </p:nvSpPr>
        <p:spPr/>
        <p:txBody>
          <a:bodyPr>
            <a:normAutofit lnSpcReduction="10000"/>
          </a:bodyPr>
          <a:lstStyle/>
          <a:p>
            <a:r>
              <a:rPr lang="en-US" sz="1800" dirty="0">
                <a:latin typeface="Arial" panose="020B0604020202020204" pitchFamily="34" charset="0"/>
                <a:cs typeface="Arial" panose="020B0604020202020204" pitchFamily="34" charset="0"/>
              </a:rPr>
              <a:t>Activity that occurs under the auspices of a combatant commander’s inherent authority as a combatant commander, which is also described as a Traditional Commander Activity (TCA).</a:t>
            </a:r>
          </a:p>
          <a:p>
            <a:r>
              <a:rPr lang="en-US" sz="1800" dirty="0">
                <a:latin typeface="Arial" panose="020B0604020202020204" pitchFamily="34" charset="0"/>
                <a:cs typeface="Arial" panose="020B0604020202020204" pitchFamily="34" charset="0"/>
              </a:rPr>
              <a:t>ISF is underpinned by 10 U.S.C. § 164.</a:t>
            </a:r>
          </a:p>
          <a:p>
            <a:r>
              <a:rPr lang="en-US" sz="1800" dirty="0">
                <a:latin typeface="Arial" panose="020B0604020202020204" pitchFamily="34" charset="0"/>
                <a:cs typeface="Arial" panose="020B0604020202020204" pitchFamily="34" charset="0"/>
              </a:rPr>
              <a:t>Practitioners must differentiate ISF from other forms of training that would be considered “Security Assistance” or training, as provided in 10 U.S.C. § 301(9).  Security Assistance Training, as discussed in the Honorable Bill Alexander Opinion of 1984 is that training which rises to a level of formal training comparable to that normally provided by security assistance projects for which comprehensive legislative programs and specific appropriation categories have been, or should be, established; foreign military security assistance primarily undertaken to improve a foreign military force’s operational readiness.  In general, this type of training must be funded/authorized by the DoS, unless DoD has been given specific authorization to conduct these activities. </a:t>
            </a:r>
          </a:p>
          <a:p>
            <a:r>
              <a:rPr lang="en-US" sz="1800" i="1" dirty="0">
                <a:latin typeface="Arial" panose="020B0604020202020204" pitchFamily="34" charset="0"/>
                <a:cs typeface="Arial" panose="020B0604020202020204" pitchFamily="34" charset="0"/>
              </a:rPr>
              <a:t>See</a:t>
            </a:r>
            <a:r>
              <a:rPr lang="en-US" sz="1800" dirty="0">
                <a:latin typeface="Arial" panose="020B0604020202020204" pitchFamily="34" charset="0"/>
                <a:cs typeface="Arial" panose="020B0604020202020204" pitchFamily="34" charset="0"/>
              </a:rPr>
              <a:t> The Honorable Bill Alexander, B-213137, 63 Comp. Gen. 422 (1984) [HBA].  In response to a request for an opinion by Congressman Bill Alexander, the General Accountability Office (GAO) Comptroller General reviewed the use of DoD O&amp;M funds to fully fund the foreign assistance activities of DoD during combined military exercises with Honduras.  The HBA opinion refers to “security assistance” throughout. DoD may also be able to conduct such activities properly authorized under “security cooperation.”  </a:t>
            </a:r>
            <a:r>
              <a:rPr lang="en-US" sz="1800" i="1" dirty="0">
                <a:latin typeface="Arial" panose="020B0604020202020204" pitchFamily="34" charset="0"/>
                <a:cs typeface="Arial" panose="020B0604020202020204" pitchFamily="34" charset="0"/>
              </a:rPr>
              <a:t>See</a:t>
            </a:r>
            <a:r>
              <a:rPr lang="en-US" sz="1800" dirty="0">
                <a:latin typeface="Arial" panose="020B0604020202020204" pitchFamily="34" charset="0"/>
                <a:cs typeface="Arial" panose="020B0604020202020204" pitchFamily="34" charset="0"/>
              </a:rPr>
              <a:t> 10 U.S.C. § 301.</a:t>
            </a:r>
          </a:p>
        </p:txBody>
      </p:sp>
    </p:spTree>
    <p:extLst>
      <p:ext uri="{BB962C8B-B14F-4D97-AF65-F5344CB8AC3E}">
        <p14:creationId xmlns:p14="http://schemas.microsoft.com/office/powerpoint/2010/main" val="3058094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ECE4-F9D2-35BE-4781-9BA9915E89E1}"/>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ISF Factors: </a:t>
            </a:r>
          </a:p>
        </p:txBody>
      </p:sp>
      <p:sp>
        <p:nvSpPr>
          <p:cNvPr id="5" name="Content Placeholder 4">
            <a:extLst>
              <a:ext uri="{FF2B5EF4-FFF2-40B4-BE49-F238E27FC236}">
                <a16:creationId xmlns:a16="http://schemas.microsoft.com/office/drawing/2014/main" id="{6B37E26B-EED6-874F-4D9E-A8C3BA642071}"/>
              </a:ext>
            </a:extLst>
          </p:cNvPr>
          <p:cNvSpPr>
            <a:spLocks noGrp="1"/>
          </p:cNvSpPr>
          <p:nvPr>
            <p:ph idx="1"/>
          </p:nvPr>
        </p:nvSpPr>
        <p:spPr>
          <a:xfrm>
            <a:off x="838200" y="1472927"/>
            <a:ext cx="10515600" cy="5019948"/>
          </a:xfrm>
        </p:spPr>
        <p:txBody>
          <a:bodyPr>
            <a:normAutofit fontScale="70000" lnSpcReduction="20000"/>
          </a:bodyPr>
          <a:lstStyle/>
          <a:p>
            <a:r>
              <a:rPr lang="en-US" dirty="0">
                <a:latin typeface="Arial" panose="020B0604020202020204" pitchFamily="34" charset="0"/>
                <a:cs typeface="Arial" panose="020B0604020202020204" pitchFamily="34" charset="0"/>
              </a:rPr>
              <a:t>Whether the event supported a combined exercise or operation</a:t>
            </a:r>
          </a:p>
          <a:p>
            <a:r>
              <a:rPr lang="en-US" dirty="0">
                <a:latin typeface="Arial" panose="020B0604020202020204" pitchFamily="34" charset="0"/>
                <a:cs typeface="Arial" panose="020B0604020202020204" pitchFamily="34" charset="0"/>
              </a:rPr>
              <a:t>Whether the event gives foreign military a skill set they did not previously possess</a:t>
            </a:r>
          </a:p>
          <a:p>
            <a:r>
              <a:rPr lang="en-US" dirty="0">
                <a:latin typeface="Arial" panose="020B0604020202020204" pitchFamily="34" charset="0"/>
                <a:cs typeface="Arial" panose="020B0604020202020204" pitchFamily="34" charset="0"/>
              </a:rPr>
              <a:t>Number of US servicemembers involved in the activity</a:t>
            </a:r>
          </a:p>
          <a:p>
            <a:r>
              <a:rPr lang="en-US" dirty="0">
                <a:latin typeface="Arial" panose="020B0604020202020204" pitchFamily="34" charset="0"/>
                <a:cs typeface="Arial" panose="020B0604020202020204" pitchFamily="34" charset="0"/>
              </a:rPr>
              <a:t>Cost of the activity</a:t>
            </a:r>
          </a:p>
          <a:p>
            <a:r>
              <a:rPr lang="en-US" dirty="0">
                <a:latin typeface="Arial" panose="020B0604020202020204" pitchFamily="34" charset="0"/>
                <a:cs typeface="Arial" panose="020B0604020202020204" pitchFamily="34" charset="0"/>
              </a:rPr>
              <a:t>Duration of the activity</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Interoperability, Safety, Familiarization Example:  Three hours of safety training for an airborne insertion exercise involving a company-sized element of foreign military paratroopers.  The training is of short duration, costs are limited, unit size is small, and training will promote interoperability with U.S. military forces.  Certain training expenses may be funded with O&amp;M appropriations.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“Security Assistance” Training Example:  Training a battalion’s worth of foreign military forces to become airborne paratroopers during a month-long airborne training program.  The training duration and costs are likely significant; the training goes beyond mere interoperability/safety; and the training primarily benefits the aspiring foreign paratroopers. Training expenses will have to be funded using DoS security assistance appropriations, unless DoD has express congressional authority to conduct this training.</a:t>
            </a:r>
          </a:p>
          <a:p>
            <a:pPr marL="0" indent="0">
              <a:buNone/>
            </a:pPr>
            <a:endParaRPr lang="en-US" dirty="0"/>
          </a:p>
        </p:txBody>
      </p:sp>
    </p:spTree>
    <p:extLst>
      <p:ext uri="{BB962C8B-B14F-4D97-AF65-F5344CB8AC3E}">
        <p14:creationId xmlns:p14="http://schemas.microsoft.com/office/powerpoint/2010/main" val="1909530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91066-D09A-9D31-045D-27A49A83C61D}"/>
              </a:ext>
            </a:extLst>
          </p:cNvPr>
          <p:cNvSpPr>
            <a:spLocks noGrp="1"/>
          </p:cNvSpPr>
          <p:nvPr>
            <p:ph type="ctrTitle"/>
          </p:nvPr>
        </p:nvSpPr>
        <p:spPr>
          <a:xfrm>
            <a:off x="2133600" y="1887380"/>
            <a:ext cx="7772400" cy="984885"/>
          </a:xfrm>
        </p:spPr>
        <p:txBody>
          <a:bodyPr/>
          <a:lstStyle/>
          <a:p>
            <a:br>
              <a:rPr lang="en-US" dirty="0"/>
            </a:br>
            <a:endParaRPr lang="en-US" dirty="0"/>
          </a:p>
        </p:txBody>
      </p:sp>
      <p:sp>
        <p:nvSpPr>
          <p:cNvPr id="3" name="Subtitle 2">
            <a:extLst>
              <a:ext uri="{FF2B5EF4-FFF2-40B4-BE49-F238E27FC236}">
                <a16:creationId xmlns:a16="http://schemas.microsoft.com/office/drawing/2014/main" id="{8BB6F6C2-C981-F696-796D-6B636EF6767D}"/>
              </a:ext>
            </a:extLst>
          </p:cNvPr>
          <p:cNvSpPr>
            <a:spLocks noGrp="1"/>
          </p:cNvSpPr>
          <p:nvPr>
            <p:ph type="subTitle" idx="1"/>
          </p:nvPr>
        </p:nvSpPr>
        <p:spPr>
          <a:xfrm>
            <a:off x="3045069" y="2379822"/>
            <a:ext cx="6400800" cy="1752600"/>
          </a:xfrm>
        </p:spPr>
        <p:txBody>
          <a:bodyPr/>
          <a:lstStyle/>
          <a:p>
            <a:pPr algn="ctr" latinLnBrk="0"/>
            <a:r>
              <a:rPr lang="en-US" b="0" i="0" u="none" strike="noStrike" dirty="0">
                <a:solidFill>
                  <a:srgbClr val="FFFFFF"/>
                </a:solidFill>
                <a:effectLst/>
                <a:latin typeface="Franklin Gothic Book" panose="020B0503020102020204" pitchFamily="34" charset="0"/>
                <a:hlinkClick r:id="rId2"/>
              </a:rPr>
              <a:t>Need Training Materials?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Have Training Materials?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Questions?</a:t>
            </a:r>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FFFFFF"/>
                </a:solidFill>
                <a:effectLst/>
                <a:latin typeface="Franklin Gothic Book" panose="020B0503020102020204" pitchFamily="34" charset="0"/>
                <a:hlinkClick r:id="rId2"/>
              </a:rPr>
              <a:t>Contact Us!</a:t>
            </a:r>
            <a:endParaRPr lang="en-US" b="0" i="0" u="none" strike="noStrike" dirty="0">
              <a:solidFill>
                <a:srgbClr val="FFFFFF"/>
              </a:solidFill>
              <a:effectLst/>
              <a:latin typeface="Franklin Gothic Book" panose="020B0503020102020204" pitchFamily="34" charset="0"/>
            </a:endParaRPr>
          </a:p>
          <a:p>
            <a:pPr algn="ctr" latinLnBrk="0"/>
            <a:endParaRPr lang="en-US" b="0" i="0" dirty="0">
              <a:solidFill>
                <a:srgbClr val="FFFFFF"/>
              </a:solidFill>
              <a:effectLst/>
              <a:latin typeface="Franklin Gothic Book" panose="020B0503020102020204" pitchFamily="34" charset="0"/>
            </a:endParaRPr>
          </a:p>
          <a:p>
            <a:pPr algn="ctr" latinLnBrk="0"/>
            <a:r>
              <a:rPr lang="en-US" b="0" i="0" u="none" strike="noStrike" dirty="0">
                <a:solidFill>
                  <a:srgbClr val="00B0F0"/>
                </a:solidFill>
                <a:effectLst/>
                <a:latin typeface="Franklin Gothic Book" panose="020B0503020102020204" pitchFamily="34" charset="0"/>
                <a:hlinkClick r:id="rId2">
                  <a:extLst>
                    <a:ext uri="{A12FA001-AC4F-418D-AE19-62706E023703}">
                      <ahyp:hlinkClr xmlns:ahyp="http://schemas.microsoft.com/office/drawing/2018/hyperlinkcolor" val="tx"/>
                    </a:ext>
                  </a:extLst>
                </a:hlinkClick>
              </a:rPr>
              <a:t>TJAGLCS-training@army.mil</a:t>
            </a:r>
            <a:endParaRPr lang="en-US" b="0" i="0" dirty="0">
              <a:solidFill>
                <a:srgbClr val="00B0F0"/>
              </a:solidFill>
              <a:effectLst/>
              <a:latin typeface="Franklin Gothic Book" panose="020B0503020102020204" pitchFamily="34" charset="0"/>
            </a:endParaRPr>
          </a:p>
        </p:txBody>
      </p:sp>
    </p:spTree>
    <p:extLst>
      <p:ext uri="{BB962C8B-B14F-4D97-AF65-F5344CB8AC3E}">
        <p14:creationId xmlns:p14="http://schemas.microsoft.com/office/powerpoint/2010/main" val="988758232"/>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2003 03 CG Unclassified Master">
  <a:themeElements>
    <a:clrScheme name="1_2003 03 CG Unclassified 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fontScheme name="1_2003 03 CG Unclassified 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Arial" charset="0"/>
          </a:defRPr>
        </a:defPPr>
      </a:lstStyle>
    </a:lnDef>
  </a:objectDefaults>
  <a:extraClrSchemeLst>
    <a:extraClrScheme>
      <a:clrScheme name="1_2003 03 CG Unclassified Master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2003 03 CG Unclassified Master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2003 03 CG Unclassified Master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2003 03 CG Unclassified Master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2003 03 CG Unclassified Master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2003 03 CG Unclassified Master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2003 03 CG Unclassified Master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1032</Words>
  <Application>Microsoft Office PowerPoint</Application>
  <PresentationFormat>Widescreen</PresentationFormat>
  <Paragraphs>45</Paragraphs>
  <Slides>8</Slides>
  <Notes>4</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Arial</vt:lpstr>
      <vt:lpstr>Calibri</vt:lpstr>
      <vt:lpstr>Calibri Light</vt:lpstr>
      <vt:lpstr>Franklin Gothic Book</vt:lpstr>
      <vt:lpstr>Publico</vt:lpstr>
      <vt:lpstr>Times New Roman</vt:lpstr>
      <vt:lpstr>Wingdings</vt:lpstr>
      <vt:lpstr>Office Theme</vt:lpstr>
      <vt:lpstr>1_2003 03 CG Unclassified Master</vt:lpstr>
      <vt:lpstr>TJAGLCS Training Package</vt:lpstr>
      <vt:lpstr>PowerPoint Presentation</vt:lpstr>
      <vt:lpstr>Interoperability, Safety, Familiarization (ISF)</vt:lpstr>
      <vt:lpstr>References</vt:lpstr>
      <vt:lpstr>Background: The Military’s Role in Funding/Executing Foreign Assistance </vt:lpstr>
      <vt:lpstr>Interoperability, Safety, Familiarization (ISF)</vt:lpstr>
      <vt:lpstr>ISF Factors: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Resolutions</dc:title>
  <dc:creator>Venious, Nichole M MAJ USARMY HQDA TJAGLCS (USA)</dc:creator>
  <cp:lastModifiedBy>Troy, Keaton L MAJ USARMY HQDA TJAGLCS (USA)</cp:lastModifiedBy>
  <cp:revision>9</cp:revision>
  <dcterms:created xsi:type="dcterms:W3CDTF">2024-11-26T17:15:13Z</dcterms:created>
  <dcterms:modified xsi:type="dcterms:W3CDTF">2024-12-02T15:40:07Z</dcterms:modified>
</cp:coreProperties>
</file>