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5"/>
  </p:notesMasterIdLst>
  <p:sldIdLst>
    <p:sldId id="260" r:id="rId3"/>
    <p:sldId id="334" r:id="rId4"/>
    <p:sldId id="323" r:id="rId5"/>
    <p:sldId id="324" r:id="rId6"/>
    <p:sldId id="325" r:id="rId7"/>
    <p:sldId id="326" r:id="rId8"/>
    <p:sldId id="327" r:id="rId9"/>
    <p:sldId id="332" r:id="rId10"/>
    <p:sldId id="328" r:id="rId11"/>
    <p:sldId id="330" r:id="rId12"/>
    <p:sldId id="333" r:id="rId13"/>
    <p:sldId id="307" r:id="rId14"/>
  </p:sldIdLst>
  <p:sldSz cx="12192000" cy="6858000"/>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73414" autoAdjust="0"/>
  </p:normalViewPr>
  <p:slideViewPr>
    <p:cSldViewPr snapToGrid="0">
      <p:cViewPr varScale="1">
        <p:scale>
          <a:sx n="84" d="100"/>
          <a:sy n="84" d="100"/>
        </p:scale>
        <p:origin x="1458" y="72"/>
      </p:cViewPr>
      <p:guideLst/>
    </p:cSldViewPr>
  </p:slideViewPr>
  <p:notesTextViewPr>
    <p:cViewPr>
      <p:scale>
        <a:sx n="3" d="2"/>
        <a:sy n="3" d="2"/>
      </p:scale>
      <p:origin x="0" y="0"/>
    </p:cViewPr>
  </p:notesTextViewPr>
  <p:notesViewPr>
    <p:cSldViewPr snapToGrid="0">
      <p:cViewPr>
        <p:scale>
          <a:sx n="66" d="100"/>
          <a:sy n="66" d="100"/>
        </p:scale>
        <p:origin x="4352" y="7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1" tIns="46586" rIns="93171" bIns="46586" rtlCol="0"/>
          <a:lstStyle>
            <a:lvl1pPr algn="r">
              <a:defRPr sz="1200"/>
            </a:lvl1pPr>
          </a:lstStyle>
          <a:p>
            <a:fld id="{DB85D3E6-C2BF-45B6-8D65-E9ABFD4DE566}" type="datetimeFigureOut">
              <a:rPr lang="en-US" smtClean="0"/>
              <a:t>5/16/2022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1" tIns="46586" rIns="93171"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1" tIns="46586" rIns="93171"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1" tIns="46586" rIns="93171"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1" tIns="46586" rIns="93171" bIns="46586" rtlCol="0" anchor="b"/>
          <a:lstStyle>
            <a:lvl1pPr algn="r">
              <a:defRPr sz="1200"/>
            </a:lvl1pPr>
          </a:lstStyle>
          <a:p>
            <a:fld id="{5B6A035D-20A7-4492-9E2B-C83A56C44560}" type="slidenum">
              <a:rPr lang="en-US" smtClean="0"/>
              <a:t>‹#›</a:t>
            </a:fld>
            <a:endParaRPr lang="en-US" dirty="0"/>
          </a:p>
        </p:txBody>
      </p:sp>
    </p:spTree>
    <p:extLst>
      <p:ext uri="{BB962C8B-B14F-4D97-AF65-F5344CB8AC3E}">
        <p14:creationId xmlns:p14="http://schemas.microsoft.com/office/powerpoint/2010/main" val="4149748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13">
              <a:defRPr/>
            </a:pPr>
            <a:fld id="{1521D690-9DD1-4E73-B2E3-6D782F8C80A6}" type="slidenum">
              <a:rPr lang="en-US">
                <a:solidFill>
                  <a:prstClr val="black"/>
                </a:solidFill>
                <a:latin typeface="Calibri" panose="020F0502020204030204"/>
              </a:rPr>
              <a:pPr defTabSz="931713">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7902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3794">
              <a:buFont typeface="Calibri" panose="020F0502020204030204" pitchFamily="34" charset="0"/>
              <a:buChar char="-"/>
            </a:pPr>
            <a:r>
              <a:rPr lang="en-US" sz="1200" kern="1200" baseline="0" dirty="0" smtClean="0">
                <a:solidFill>
                  <a:schemeClr val="tx1"/>
                </a:solidFill>
                <a:latin typeface="+mn-lt"/>
                <a:ea typeface="+mn-ea"/>
                <a:cs typeface="+mn-cs"/>
              </a:rPr>
              <a:t>The next two slides will focus on how Emotional Intelligence is essential for the leader in their ability to build their team.  Relationship Management is best </a:t>
            </a:r>
            <a:r>
              <a:rPr lang="en-US" sz="1200" kern="1200" baseline="0" dirty="0" smtClean="0">
                <a:solidFill>
                  <a:schemeClr val="tx1"/>
                </a:solidFill>
                <a:latin typeface="+mn-lt"/>
                <a:ea typeface="+mn-ea"/>
                <a:cs typeface="+mn-cs"/>
              </a:rPr>
              <a:t>accomplished </a:t>
            </a:r>
            <a:r>
              <a:rPr lang="en-US" sz="1200" kern="1200" baseline="0" dirty="0" smtClean="0">
                <a:solidFill>
                  <a:schemeClr val="tx1"/>
                </a:solidFill>
                <a:latin typeface="+mn-lt"/>
                <a:ea typeface="+mn-ea"/>
                <a:cs typeface="+mn-cs"/>
              </a:rPr>
              <a:t>by leaders who are personally aware and successfully self manage their emotions.  They can then be able to have social awareness of what those around them are feeling.  The result is a leader who can connect with their team and foster a culture and climate of trust and loyalty. </a:t>
            </a:r>
          </a:p>
          <a:p>
            <a:pPr marL="171450" indent="-171450" defTabSz="943794">
              <a:buFont typeface="Calibri" panose="020F0502020204030204" pitchFamily="34" charset="0"/>
              <a:buChar char="-"/>
            </a:pPr>
            <a:r>
              <a:rPr lang="en-US" sz="1200" kern="1200" baseline="0" dirty="0" smtClean="0">
                <a:solidFill>
                  <a:schemeClr val="tx1"/>
                </a:solidFill>
                <a:latin typeface="+mn-lt"/>
                <a:ea typeface="+mn-ea"/>
                <a:cs typeface="+mn-cs"/>
              </a:rPr>
              <a:t>The main </a:t>
            </a:r>
            <a:r>
              <a:rPr lang="en-US" sz="1200" kern="1200" baseline="0" dirty="0">
                <a:solidFill>
                  <a:schemeClr val="tx1"/>
                </a:solidFill>
                <a:latin typeface="+mn-lt"/>
                <a:ea typeface="+mn-ea"/>
                <a:cs typeface="+mn-cs"/>
              </a:rPr>
              <a:t>tasks of a </a:t>
            </a:r>
            <a:r>
              <a:rPr lang="en-US" sz="1200" kern="1200" baseline="0" dirty="0" smtClean="0">
                <a:solidFill>
                  <a:schemeClr val="tx1"/>
                </a:solidFill>
                <a:latin typeface="+mn-lt"/>
                <a:ea typeface="+mn-ea"/>
                <a:cs typeface="+mn-cs"/>
              </a:rPr>
              <a:t>leader in the area of relationship management is </a:t>
            </a:r>
            <a:r>
              <a:rPr lang="en-US" sz="1200" kern="1200" baseline="0" dirty="0">
                <a:solidFill>
                  <a:schemeClr val="tx1"/>
                </a:solidFill>
                <a:latin typeface="+mn-lt"/>
                <a:ea typeface="+mn-ea"/>
                <a:cs typeface="+mn-cs"/>
              </a:rPr>
              <a:t>to generate excitement, optimism, and passion for the job ahead, as well as to cultivate an atmosphere of cooperation and trust.</a:t>
            </a:r>
          </a:p>
          <a:p>
            <a:pPr marL="176962" indent="-176962">
              <a:buFontTx/>
              <a:buChar char="-"/>
            </a:pPr>
            <a:r>
              <a:rPr lang="en-US" sz="1200" kern="1200" baseline="0" dirty="0" smtClean="0">
                <a:solidFill>
                  <a:schemeClr val="tx1"/>
                </a:solidFill>
                <a:latin typeface="+mn-lt"/>
                <a:ea typeface="+mn-ea"/>
                <a:cs typeface="+mn-cs"/>
              </a:rPr>
              <a:t>The Army People Strategy discusses military threats the Army must be ready for; i.e. China, Russia, etc.</a:t>
            </a:r>
          </a:p>
          <a:p>
            <a:pPr marL="176962" indent="-176962">
              <a:buFontTx/>
              <a:buChar char="-"/>
            </a:pPr>
            <a:r>
              <a:rPr lang="en-US" sz="1200" kern="1200" baseline="0" dirty="0" smtClean="0">
                <a:solidFill>
                  <a:schemeClr val="tx1"/>
                </a:solidFill>
                <a:latin typeface="+mn-lt"/>
                <a:ea typeface="+mn-ea"/>
                <a:cs typeface="+mn-cs"/>
              </a:rPr>
              <a:t>However there are also non-threat trends, which include civilian employers who are desperate for our people.  Leaders must create a culture and environment that Soldiers want to be a part of.  Leaders are perhaps the most important component in the retention process.  Build teams that people want to apart of.  </a:t>
            </a:r>
          </a:p>
          <a:p>
            <a:pPr marL="176962" indent="-176962">
              <a:buFontTx/>
              <a:buChar char="-"/>
            </a:pPr>
            <a:r>
              <a:rPr lang="en-US" sz="1200" kern="1200" baseline="0" dirty="0" smtClean="0">
                <a:solidFill>
                  <a:schemeClr val="tx1"/>
                </a:solidFill>
                <a:latin typeface="+mn-lt"/>
                <a:ea typeface="+mn-ea"/>
                <a:cs typeface="+mn-cs"/>
              </a:rPr>
              <a:t>Pour into your people and build a climate of holistic wellness.  ADP 6-22 describes this as the competency Develops.  Leaders are responsible not only for ensuring the mission is completed, but also for developing their subordinates.  A leader needs to have a mindset that they are developing their Soldiers to one day be able to have their job.</a:t>
            </a:r>
          </a:p>
          <a:p>
            <a:pPr marL="176962" indent="-176962">
              <a:buFontTx/>
              <a:buChar char="-"/>
            </a:pPr>
            <a:r>
              <a:rPr lang="en-US" sz="1200" kern="1200" baseline="0" dirty="0" smtClean="0">
                <a:solidFill>
                  <a:schemeClr val="tx1"/>
                </a:solidFill>
                <a:latin typeface="+mn-lt"/>
                <a:ea typeface="+mn-ea"/>
                <a:cs typeface="+mn-cs"/>
              </a:rPr>
              <a:t>In going back to the LRM, the Emotional Intelligence skill of Relationship Management is the ultimate outworking of DO; especially with regards to leads and develops.  Essentially is all about building a high-functioning, holistically healthy, and positive environment.    </a:t>
            </a: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E92ED60-1F84-4F68-BA7D-AD067431105A}" type="slidenum">
              <a:rPr lang="en-US" smtClean="0"/>
              <a:t>10</a:t>
            </a:fld>
            <a:endParaRPr lang="en-US" dirty="0"/>
          </a:p>
        </p:txBody>
      </p:sp>
    </p:spTree>
    <p:extLst>
      <p:ext uri="{BB962C8B-B14F-4D97-AF65-F5344CB8AC3E}">
        <p14:creationId xmlns:p14="http://schemas.microsoft.com/office/powerpoint/2010/main" val="1534560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US" dirty="0" smtClean="0"/>
              <a:t>The last slide is an example of some</a:t>
            </a:r>
            <a:r>
              <a:rPr lang="en-US" baseline="0" dirty="0" smtClean="0"/>
              <a:t> practical tips leaders can consider when shaping their leadership philosophy as they look to incorporate Emotional Intelligence into their personal lives and as they lead/build/develop their teams. </a:t>
            </a:r>
          </a:p>
          <a:p>
            <a:pPr marL="0" indent="0">
              <a:buFont typeface="Calibri" panose="020F0502020204030204" pitchFamily="34" charset="0"/>
              <a:buNone/>
            </a:pPr>
            <a:endParaRPr lang="en-US" baseline="0" dirty="0" smtClean="0"/>
          </a:p>
          <a:p>
            <a:pPr marL="171450" indent="-171450">
              <a:buFont typeface="Calibri" panose="020F0502020204030204" pitchFamily="34" charset="0"/>
              <a:buChar char="-"/>
            </a:pPr>
            <a:r>
              <a:rPr lang="en-US" baseline="0" dirty="0" smtClean="0"/>
              <a:t>These best practices were included </a:t>
            </a:r>
            <a:r>
              <a:rPr lang="en-US" dirty="0" smtClean="0"/>
              <a:t>as part of a class on Emotional intelligence presented by COL Terri Erisman</a:t>
            </a:r>
            <a:r>
              <a:rPr lang="en-US" baseline="0" dirty="0" smtClean="0"/>
              <a:t> to the </a:t>
            </a:r>
            <a:r>
              <a:rPr lang="en-US" dirty="0" smtClean="0"/>
              <a:t>70th JA</a:t>
            </a:r>
            <a:r>
              <a:rPr lang="en-US" baseline="0" dirty="0" smtClean="0"/>
              <a:t> Graduate Course. The comments are based on her personal experience in practicing EI and building successful teams across the JAG Corps.  </a:t>
            </a:r>
            <a:endParaRPr lang="en-US" dirty="0"/>
          </a:p>
        </p:txBody>
      </p:sp>
      <p:sp>
        <p:nvSpPr>
          <p:cNvPr id="4" name="Slide Number Placeholder 3"/>
          <p:cNvSpPr>
            <a:spLocks noGrp="1"/>
          </p:cNvSpPr>
          <p:nvPr>
            <p:ph type="sldNum" sz="quarter" idx="10"/>
          </p:nvPr>
        </p:nvSpPr>
        <p:spPr/>
        <p:txBody>
          <a:bodyPr/>
          <a:lstStyle/>
          <a:p>
            <a:fld id="{BE92ED60-1F84-4F68-BA7D-AD067431105A}" type="slidenum">
              <a:rPr lang="en-US" smtClean="0"/>
              <a:t>11</a:t>
            </a:fld>
            <a:endParaRPr lang="en-US" dirty="0"/>
          </a:p>
        </p:txBody>
      </p:sp>
    </p:spTree>
    <p:extLst>
      <p:ext uri="{BB962C8B-B14F-4D97-AF65-F5344CB8AC3E}">
        <p14:creationId xmlns:p14="http://schemas.microsoft.com/office/powerpoint/2010/main" val="4085976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A035D-20A7-4492-9E2B-C83A56C44560}" type="slidenum">
              <a:rPr lang="en-US" smtClean="0"/>
              <a:t>12</a:t>
            </a:fld>
            <a:endParaRPr lang="en-US" dirty="0"/>
          </a:p>
        </p:txBody>
      </p:sp>
    </p:spTree>
    <p:extLst>
      <p:ext uri="{BB962C8B-B14F-4D97-AF65-F5344CB8AC3E}">
        <p14:creationId xmlns:p14="http://schemas.microsoft.com/office/powerpoint/2010/main" val="2592058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00BEDF4-7546-48F3-984D-81FEBFCDE2D4}" type="slidenum">
              <a:rPr lang="en-US" smtClean="0"/>
              <a:t>2</a:t>
            </a:fld>
            <a:endParaRPr lang="en-US"/>
          </a:p>
        </p:txBody>
      </p:sp>
    </p:spTree>
    <p:extLst>
      <p:ext uri="{BB962C8B-B14F-4D97-AF65-F5344CB8AC3E}">
        <p14:creationId xmlns:p14="http://schemas.microsoft.com/office/powerpoint/2010/main" val="377048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These</a:t>
            </a:r>
            <a:r>
              <a:rPr lang="en-US" baseline="0" dirty="0" smtClean="0"/>
              <a:t> references all focus on the topic of leadership and Emotional Intelligence.  </a:t>
            </a:r>
          </a:p>
          <a:p>
            <a:pPr marL="171450" indent="-171450">
              <a:buFont typeface="Calibri" panose="020F0502020204030204" pitchFamily="34" charset="0"/>
              <a:buChar char="-"/>
            </a:pPr>
            <a:r>
              <a:rPr lang="en-US" baseline="0" dirty="0" smtClean="0"/>
              <a:t>ADP 6-22 begins with the Army Profession, moves to the Army Ethic, and finishes with a detailed description of what Army leadership looks like.  This document is the foundation for how we describe leadership, how we discuss leadership, and the metric by which we assess how effective we are as leaders. </a:t>
            </a:r>
          </a:p>
          <a:p>
            <a:pPr marL="170573" indent="-170573">
              <a:buFontTx/>
              <a:buChar char="-"/>
            </a:pPr>
            <a:r>
              <a:rPr lang="en-US" i="1" baseline="0" dirty="0" smtClean="0"/>
              <a:t>Emotional Intelligence: Why It Can Matter More Than IQ </a:t>
            </a:r>
            <a:r>
              <a:rPr lang="en-US" i="0" baseline="0" dirty="0" smtClean="0"/>
              <a:t>was first published in 1995.  Goleman, who was a NY Times reporter, found that people who are successful, whether in business, school, or really any discipline are those who have a firm grasp on their own emotions and the ability to empathize with those around them</a:t>
            </a:r>
            <a:r>
              <a:rPr lang="en-US" baseline="0" dirty="0" smtClean="0"/>
              <a:t>.  This book has been a catalyst in the study of Emotional Intelligence and has a profound impact on many senior leaders across the Army.  </a:t>
            </a:r>
            <a:r>
              <a:rPr lang="en-US" baseline="0" dirty="0" smtClean="0"/>
              <a:t>(</a:t>
            </a:r>
            <a:r>
              <a:rPr lang="en-US" b="1" baseline="0" dirty="0" smtClean="0"/>
              <a:t>THIS </a:t>
            </a:r>
            <a:r>
              <a:rPr lang="en-US" b="1" baseline="0" dirty="0" smtClean="0"/>
              <a:t>IS NOT AN ENDORSEMENT </a:t>
            </a:r>
            <a:r>
              <a:rPr lang="en-US" b="0" baseline="0" dirty="0" smtClean="0"/>
              <a:t>and you can choose any similar text for reference</a:t>
            </a:r>
            <a:r>
              <a:rPr lang="en-US" b="0" baseline="0" dirty="0" smtClean="0"/>
              <a:t>.)</a:t>
            </a:r>
            <a:endParaRPr lang="en-US" baseline="0" dirty="0" smtClean="0"/>
          </a:p>
          <a:p>
            <a:pPr marL="170573" indent="-170573">
              <a:buFontTx/>
              <a:buChar char="-"/>
            </a:pPr>
            <a:r>
              <a:rPr lang="en-US" baseline="0" dirty="0" smtClean="0"/>
              <a:t>The Army People Strategy was published in OCT 2019 by the Secretary of the Army Secretary, Chief of Staff of the Army, and the SGM of the Army.  It is a visionary document which attempts to describe the new priorities of the Army.  It describes the changes which will be made to the personal system, the assignment process, health and welfare programs, training, among other pertinent topics.  More specifically for leaders, this document outlines both threat trends and non-threat trends.  Threat trends are the increased threat from rising </a:t>
            </a:r>
            <a:r>
              <a:rPr lang="en-US" baseline="0" dirty="0" smtClean="0"/>
              <a:t>powers </a:t>
            </a:r>
            <a:r>
              <a:rPr lang="en-US" baseline="0" dirty="0" smtClean="0"/>
              <a:t>like Russia and China.  Non-Threat trends is the increased demand for skilled laborers and professionals in the civilian work-force.  This increase in demand for skilled individuals directly impacts the readiness of the force, as it draws Soldiers to the civilian work-force and decreases the attraction of the Army for qualified civilians.  Leaders need to focus on creating a work environment that addresses the holistic wellness of both their Soldiers and family members in order to retain and attract our very best and finest Americans.</a:t>
            </a:r>
            <a:endParaRPr lang="en-US" dirty="0"/>
          </a:p>
        </p:txBody>
      </p:sp>
    </p:spTree>
    <p:extLst>
      <p:ext uri="{BB962C8B-B14F-4D97-AF65-F5344CB8AC3E}">
        <p14:creationId xmlns:p14="http://schemas.microsoft.com/office/powerpoint/2010/main" val="554613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962" indent="-176962">
              <a:buFontTx/>
              <a:buChar char="-"/>
            </a:pPr>
            <a:r>
              <a:rPr lang="en-US" dirty="0" smtClean="0"/>
              <a:t>Emotional</a:t>
            </a:r>
            <a:r>
              <a:rPr lang="en-US" baseline="0" dirty="0" smtClean="0"/>
              <a:t> Intelligence begins first and foremost with knowing oneself, having the ability to be aware of what emotions one is experiencing, and how to best manage those emotions.  </a:t>
            </a:r>
          </a:p>
          <a:p>
            <a:pPr marL="176962" indent="-176962">
              <a:buFontTx/>
              <a:buChar char="-"/>
            </a:pPr>
            <a:r>
              <a:rPr lang="en-US" baseline="0" dirty="0" smtClean="0"/>
              <a:t>The second part of Emotional Intelligence is being aware of how our emotions are impacting those around us and be able to identify the emotions and empathize with others.  </a:t>
            </a:r>
          </a:p>
          <a:p>
            <a:pPr marL="176962" indent="-176962">
              <a:buFontTx/>
              <a:buChar char="-"/>
            </a:pPr>
            <a:r>
              <a:rPr lang="en-US" baseline="0" dirty="0" smtClean="0"/>
              <a:t>The more in tune one becomes with their emotions, the better they are able to manage the impact their emotions have on themselves and on those around them.</a:t>
            </a:r>
          </a:p>
          <a:p>
            <a:pPr marL="176962" indent="-176962">
              <a:buFontTx/>
              <a:buChar char="-"/>
            </a:pPr>
            <a:r>
              <a:rPr lang="en-US" baseline="0" dirty="0" smtClean="0"/>
              <a:t>This is an especially important skill for leaders in the Army to cultivate.  One example may be of the leader who consistently allows his anger to fuel his actions.  Their angry outbursts may be intended to motivate their Soldiers to complete a mission or to do a better job.  However, the lack of emotional awareness and control by the leader can create an environment of fear and resentment.  On the other end of the spectrum is the leader who lacks confidence and allows their subordinates to do whatever they want.  Leading out of a sense of fear has lead to a culture of distrust in the unit where there is no clear direction or motivation.  </a:t>
            </a:r>
          </a:p>
          <a:p>
            <a:pPr marL="176962" indent="-176962">
              <a:buFontTx/>
              <a:buChar char="-"/>
            </a:pPr>
            <a:r>
              <a:rPr lang="en-US" baseline="0" dirty="0" smtClean="0"/>
              <a:t>As a leader grows in their emotional intelligence, they are able to better identify and manage their emotions.  The result is that emotions are used as a tool and asset in completing the mission, rather then an obstacle to overcome.  </a:t>
            </a:r>
          </a:p>
          <a:p>
            <a:pPr marL="176962" indent="-176962">
              <a:buFontTx/>
              <a:buChar char="-"/>
            </a:pPr>
            <a:r>
              <a:rPr lang="en-US" baseline="0" dirty="0" smtClean="0"/>
              <a:t>As the leader grows in their personal emotional awareness and their ability to control their emotions, they then can begin to use these skills to connect with their Soldiers.  They can be aware of the emotional dynamic taking place in those around them and begin to empathize.  This creates a positive climate of trust and mutual respect.  </a:t>
            </a:r>
          </a:p>
        </p:txBody>
      </p:sp>
      <p:sp>
        <p:nvSpPr>
          <p:cNvPr id="4" name="Slide Number Placeholder 3"/>
          <p:cNvSpPr>
            <a:spLocks noGrp="1"/>
          </p:cNvSpPr>
          <p:nvPr>
            <p:ph type="sldNum" sz="quarter" idx="10"/>
          </p:nvPr>
        </p:nvSpPr>
        <p:spPr/>
        <p:txBody>
          <a:bodyPr/>
          <a:lstStyle/>
          <a:p>
            <a:fld id="{100BEDF4-7546-48F3-984D-81FEBFCDE2D4}" type="slidenum">
              <a:rPr lang="en-US" smtClean="0"/>
              <a:t>4</a:t>
            </a:fld>
            <a:endParaRPr lang="en-US"/>
          </a:p>
        </p:txBody>
      </p:sp>
    </p:spTree>
    <p:extLst>
      <p:ext uri="{BB962C8B-B14F-4D97-AF65-F5344CB8AC3E}">
        <p14:creationId xmlns:p14="http://schemas.microsoft.com/office/powerpoint/2010/main" val="16929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962" indent="-176962">
              <a:buFontTx/>
              <a:buChar char="-"/>
            </a:pPr>
            <a:r>
              <a:rPr lang="en-US" baseline="0" dirty="0" smtClean="0"/>
              <a:t>This slide is meant to lead a discussion on the relationship between the Four Domains of Emotional Intelligence and the Army Leadership Model.  Before moving on, allow 5 minutes for the participants to pair up and discuss examples of leaders who displayed a well-balanced Emotional Intelligence.  Spend another 5 minutes allowing the group to share. (</a:t>
            </a:r>
            <a:r>
              <a:rPr lang="en-US" b="1" baseline="0" dirty="0" smtClean="0"/>
              <a:t>Or</a:t>
            </a:r>
            <a:r>
              <a:rPr lang="en-US" baseline="0" dirty="0" smtClean="0"/>
              <a:t> you can ask the </a:t>
            </a:r>
            <a:r>
              <a:rPr lang="en-US" baseline="0" dirty="0" smtClean="0"/>
              <a:t>audience </a:t>
            </a:r>
            <a:r>
              <a:rPr lang="en-US" baseline="0" dirty="0" smtClean="0"/>
              <a:t>for examples.)</a:t>
            </a:r>
          </a:p>
          <a:p>
            <a:pPr marL="176962" indent="-176962">
              <a:buFontTx/>
              <a:buChar char="-"/>
            </a:pPr>
            <a:r>
              <a:rPr lang="en-US" baseline="0" dirty="0" smtClean="0"/>
              <a:t>The four domains of Emotional Awareness align with the Army Leadership Requirements Model (LRM) areas of </a:t>
            </a:r>
            <a:r>
              <a:rPr lang="en-US" baseline="0" dirty="0" smtClean="0"/>
              <a:t>BE-KNOW-DO, </a:t>
            </a:r>
            <a:r>
              <a:rPr lang="en-US" baseline="0" dirty="0" smtClean="0"/>
              <a:t>as discussed in ADP 6-22.</a:t>
            </a:r>
          </a:p>
          <a:p>
            <a:pPr marL="176962" indent="-176962">
              <a:buFontTx/>
              <a:buChar char="-"/>
            </a:pPr>
            <a:r>
              <a:rPr lang="en-US" baseline="0" dirty="0" smtClean="0"/>
              <a:t>BE and Know: BE references our identity as an Army Professional.  As an Army Professional we have been educated, consistently placed in situations which help us gain experience, and held to certain standards.  The KNOW aspect is the understanding and ability to articulate the Army Ethic.  This includes having the ability to make informed decisions based upon the Army Ethical Decision Making Process which then leads to the ability to have personal tact in relating to those around us. We see this in the </a:t>
            </a:r>
            <a:r>
              <a:rPr lang="en-US" baseline="0" dirty="0" smtClean="0"/>
              <a:t>LRM </a:t>
            </a:r>
            <a:r>
              <a:rPr lang="en-US" baseline="0" dirty="0" smtClean="0"/>
              <a:t>in the attributes of character, presence, and intellect.  This aligns with emotional intelligence in the ability to have self-awareness and social awareness.  For ourselves, the ability to understand what emotions we are experiencing in a given situation.  We are also able to have awareness of how our emotions are effecting others, as well having a basic understanding of what emotions others may be feeling in a given situation.  Essentially, BE and KNOW, along with Self-Awareness and Social Awareness, tend be self-focused.  This is where we gain knowledge of ourselves and how we impact those around us.  </a:t>
            </a:r>
          </a:p>
          <a:p>
            <a:pPr marL="176962" indent="-176962">
              <a:buFontTx/>
              <a:buChar char="-"/>
            </a:pPr>
            <a:r>
              <a:rPr lang="en-US" baseline="0" dirty="0" smtClean="0"/>
              <a:t>DO is the practical outworking of our leadership skills.  DO refers to the influence we have on others.  The Army expects most of us to lead others, you are all leaders in some capacity either in your professional or personal life.  This leadership entails many goals, mainly to successfully complete the mission.  But it also includes ensuring your subordinates are ready and prepared for any upcoming mission the Army may undertake.  It also includes prioritizing the wellness of your Soldiers.  The Army People Strategy directly challenges leaders to place a high priority on the holistic wellness of their Soldiers.  These leadership abilities and outcomes are outlined in the LRM as Leads, Develops, and Achieves.  </a:t>
            </a:r>
          </a:p>
          <a:p>
            <a:pPr marL="176962" indent="-176962">
              <a:buFontTx/>
              <a:buChar char="-"/>
            </a:pPr>
            <a:r>
              <a:rPr lang="en-US" baseline="0" dirty="0" smtClean="0"/>
              <a:t>The DO aspect of the LRM directly corresponds to Self-Management and Relationship Management.  Emotional Intelligence is all about the ability to have the positive influence on your subordinates by having the ability to identify and manage one’s emotions.  In going back to the previous example of the angry leader, that person has not learned the ability to self-manage.  They consistently allow their </a:t>
            </a:r>
            <a:r>
              <a:rPr lang="en-US" baseline="0" dirty="0" smtClean="0"/>
              <a:t>frustrations </a:t>
            </a:r>
            <a:r>
              <a:rPr lang="en-US" baseline="0" dirty="0" smtClean="0"/>
              <a:t>to get the best of them.  The result is that the relationship they are creating is one of hostility and fear.  The mission may </a:t>
            </a:r>
            <a:r>
              <a:rPr lang="en-US" baseline="0" dirty="0" smtClean="0"/>
              <a:t>eventually be </a:t>
            </a:r>
            <a:r>
              <a:rPr lang="en-US" baseline="0" dirty="0" smtClean="0"/>
              <a:t>completed, but it will rarely result in a positive environment.  The leader who lacks confidence is in a similar situation.  They lack the self-management ability to overcome their fear and insecurity.  As a result, the relationship they create with their subordinates will be one of mistrust and leading by example will be very difficult.    </a:t>
            </a:r>
          </a:p>
        </p:txBody>
      </p:sp>
      <p:sp>
        <p:nvSpPr>
          <p:cNvPr id="4" name="Slide Number Placeholder 3"/>
          <p:cNvSpPr>
            <a:spLocks noGrp="1"/>
          </p:cNvSpPr>
          <p:nvPr>
            <p:ph type="sldNum" sz="quarter" idx="10"/>
          </p:nvPr>
        </p:nvSpPr>
        <p:spPr/>
        <p:txBody>
          <a:bodyPr/>
          <a:lstStyle/>
          <a:p>
            <a:fld id="{BE92ED60-1F84-4F68-BA7D-AD067431105A}" type="slidenum">
              <a:rPr lang="en-US" smtClean="0"/>
              <a:t>5</a:t>
            </a:fld>
            <a:endParaRPr lang="en-US" dirty="0"/>
          </a:p>
        </p:txBody>
      </p:sp>
    </p:spTree>
    <p:extLst>
      <p:ext uri="{BB962C8B-B14F-4D97-AF65-F5344CB8AC3E}">
        <p14:creationId xmlns:p14="http://schemas.microsoft.com/office/powerpoint/2010/main" val="34183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962" indent="-176962">
              <a:buFontTx/>
              <a:buChar char="-"/>
            </a:pPr>
            <a:r>
              <a:rPr lang="en-US" baseline="0" dirty="0" smtClean="0"/>
              <a:t>The next two slides will examine the personal attributes of Self Awareness and Self Management.</a:t>
            </a:r>
          </a:p>
          <a:p>
            <a:pPr marL="176962" indent="-176962">
              <a:buFontTx/>
              <a:buChar char="-"/>
            </a:pPr>
            <a:r>
              <a:rPr lang="en-US" baseline="0" dirty="0" smtClean="0"/>
              <a:t> Self Awareness is a challenge because so often it is difficult to truly be honest with ourselves.  This honesty takes place in many areas of our lives.  It may be in the area of biases.  This is a topic that DE&amp;I continually addresses; each person has certain biases that we may or not be aware of.  When these biases are made known to us, do we reflect on how they affect us, or do we simply become defensive?</a:t>
            </a:r>
          </a:p>
          <a:p>
            <a:pPr marL="176962" indent="-176962">
              <a:buFontTx/>
              <a:buChar char="-"/>
            </a:pPr>
            <a:r>
              <a:rPr lang="en-US" baseline="0" dirty="0" smtClean="0"/>
              <a:t>The same can be said of blind spots.  These are areas in our lives, that unknown to us, may be disrupting relationships around us.  An example is the person who “always has to be right.”  These individuals are often argumentative and disruptive.  They tend to be arrogant.  And often they are not even aware of this part of their personality, as often it is a life-long learned behavior.  However, the result is that those around them often tend to distance themselves and bridges are consistently being burned.  An emotionally intelligent person will be willing to listen to the criticism of others and be willing to assess that part of their life.  A good practical tool is to consistently be asking subordinates how one is coming across.  This can be done informally through written communication.  It is also a helpful practice in counseling sessions.  The key for the leader is to be willing to listen to feedback and not become defensive.  </a:t>
            </a:r>
          </a:p>
          <a:p>
            <a:pPr marL="176962" indent="-176962">
              <a:buFontTx/>
              <a:buChar char="-"/>
            </a:pPr>
            <a:r>
              <a:rPr lang="en-US" baseline="0" dirty="0" smtClean="0"/>
              <a:t>We have already discussed the negative impact of the lack of self-confidence.  There is no easy way to overcome this challenge as often this has trauma or other serious issues associated with it.  If a leader is aware of this in their life, they need to have the confidence to go get the help they need.  </a:t>
            </a:r>
          </a:p>
          <a:p>
            <a:pPr marL="176962" indent="-176962">
              <a:buFontTx/>
              <a:buChar char="-"/>
            </a:pPr>
            <a:endParaRPr lang="en-US" dirty="0"/>
          </a:p>
        </p:txBody>
      </p:sp>
      <p:sp>
        <p:nvSpPr>
          <p:cNvPr id="4" name="Slide Number Placeholder 3"/>
          <p:cNvSpPr>
            <a:spLocks noGrp="1"/>
          </p:cNvSpPr>
          <p:nvPr>
            <p:ph type="sldNum" sz="quarter" idx="10"/>
          </p:nvPr>
        </p:nvSpPr>
        <p:spPr/>
        <p:txBody>
          <a:bodyPr/>
          <a:lstStyle/>
          <a:p>
            <a:fld id="{BE92ED60-1F84-4F68-BA7D-AD067431105A}" type="slidenum">
              <a:rPr lang="en-US" smtClean="0"/>
              <a:t>6</a:t>
            </a:fld>
            <a:endParaRPr lang="en-US" dirty="0"/>
          </a:p>
        </p:txBody>
      </p:sp>
    </p:spTree>
    <p:extLst>
      <p:ext uri="{BB962C8B-B14F-4D97-AF65-F5344CB8AC3E}">
        <p14:creationId xmlns:p14="http://schemas.microsoft.com/office/powerpoint/2010/main" val="1897526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962" indent="-176962">
              <a:buFontTx/>
              <a:buChar char="-"/>
            </a:pPr>
            <a:r>
              <a:rPr lang="en-US" dirty="0" smtClean="0"/>
              <a:t>Having</a:t>
            </a:r>
            <a:r>
              <a:rPr lang="en-US" baseline="0" dirty="0" smtClean="0"/>
              <a:t> awareness of emotions is only helpful if we are able to implement positive change in our own lives. In many ways, self-management is the ability to put the self-awareness lessons learned into action.</a:t>
            </a:r>
          </a:p>
          <a:p>
            <a:pPr marL="176962" indent="-176962">
              <a:buFontTx/>
              <a:buChar char="-"/>
            </a:pPr>
            <a:r>
              <a:rPr lang="en-US" baseline="0" dirty="0" smtClean="0"/>
              <a:t>For example, when one meets a person who neglects “self-care” they often explain it with the best intentions; there is work that needs to get done, the unit needs me, etc.  The reality is the </a:t>
            </a:r>
            <a:r>
              <a:rPr lang="en-US" baseline="0" dirty="0" smtClean="0"/>
              <a:t>“</a:t>
            </a:r>
            <a:r>
              <a:rPr lang="en-US" baseline="0" dirty="0" smtClean="0"/>
              <a:t>workaholic” could </a:t>
            </a:r>
            <a:r>
              <a:rPr lang="en-US" baseline="0" dirty="0" smtClean="0"/>
              <a:t>possibly be </a:t>
            </a:r>
            <a:r>
              <a:rPr lang="en-US" baseline="0" dirty="0" smtClean="0"/>
              <a:t>neglecting self-care.  We all </a:t>
            </a:r>
            <a:r>
              <a:rPr lang="en-US" baseline="0" dirty="0" smtClean="0"/>
              <a:t>have encountered these individuals.  Often they sacrifice personal relationships at the stake of mission accomplishment at all costs. A leader not taking leave </a:t>
            </a:r>
            <a:r>
              <a:rPr lang="en-US" baseline="0" dirty="0" smtClean="0"/>
              <a:t>is an example…When a Soldier refuses to take </a:t>
            </a:r>
            <a:r>
              <a:rPr lang="en-US" baseline="0" dirty="0" smtClean="0"/>
              <a:t>leave because there is always work requiring their attention, it can detract from the family or personal well-being.</a:t>
            </a:r>
            <a:endParaRPr lang="en-US" baseline="0" dirty="0" smtClean="0"/>
          </a:p>
          <a:p>
            <a:pPr marL="176962" indent="-176962">
              <a:buFontTx/>
              <a:buChar char="-"/>
            </a:pPr>
            <a:r>
              <a:rPr lang="en-US" baseline="0" dirty="0" smtClean="0"/>
              <a:t>Another issue is often “majoring on the minors.”  What this refers to is a struggle to understand what tasks or relationships need to take priority.  This is often seen in the leader who is constantly distracted.  </a:t>
            </a:r>
            <a:r>
              <a:rPr lang="en-US" baseline="0" dirty="0" smtClean="0"/>
              <a:t>Remember if everything is a priority, than nothing really is a priority.  We </a:t>
            </a:r>
            <a:r>
              <a:rPr lang="en-US" baseline="0" dirty="0" smtClean="0"/>
              <a:t>can all think of examples of leaders who </a:t>
            </a:r>
            <a:r>
              <a:rPr lang="en-US" baseline="0" dirty="0" smtClean="0"/>
              <a:t>stay locked in on their email, </a:t>
            </a:r>
            <a:r>
              <a:rPr lang="en-US" baseline="0" dirty="0" smtClean="0"/>
              <a:t>while also trying to have a face-to-face conversation with a subordinate.  The </a:t>
            </a:r>
            <a:r>
              <a:rPr lang="en-US" baseline="0" dirty="0" smtClean="0"/>
              <a:t>more important </a:t>
            </a:r>
            <a:r>
              <a:rPr lang="en-US" baseline="0" dirty="0" smtClean="0"/>
              <a:t>conversation is the one in person, </a:t>
            </a:r>
            <a:r>
              <a:rPr lang="en-US" baseline="0" dirty="0" smtClean="0"/>
              <a:t>and not providing full attention may make the subordinate feel devalued and unimportant.  This </a:t>
            </a:r>
            <a:r>
              <a:rPr lang="en-US" baseline="0" dirty="0" smtClean="0"/>
              <a:t>can also be seen in time management and ability to complete tasks.  </a:t>
            </a:r>
          </a:p>
          <a:p>
            <a:pPr marL="176962" indent="-176962">
              <a:buFontTx/>
              <a:buChar char="-"/>
            </a:pPr>
            <a:r>
              <a:rPr lang="en-US" baseline="0" dirty="0" smtClean="0"/>
              <a:t>As a leader, this inability to self-manage can </a:t>
            </a:r>
            <a:r>
              <a:rPr lang="en-US" baseline="0" dirty="0" smtClean="0"/>
              <a:t>also have </a:t>
            </a:r>
            <a:r>
              <a:rPr lang="en-US" baseline="0" dirty="0" smtClean="0"/>
              <a:t>have a negative impact on subordinates; having to rush to complete missions, not feeling important to the leader, feeling they also must neglect their self care because of the influence of their leader, etc.  </a:t>
            </a:r>
          </a:p>
          <a:p>
            <a:pPr marL="176962" indent="-176962">
              <a:buFontTx/>
              <a:buChar char="-"/>
            </a:pPr>
            <a:r>
              <a:rPr lang="en-US" baseline="0" dirty="0" smtClean="0"/>
              <a:t>An easy example of self-care is demonstrated by the airline industry.  When one is flying, if there is an emergency, it is imperative that one puts on their mask first.  The reason is that if they do not put on their mask first, they ultimately will not be able to help those around them.  The person who neglects their self care, is like the person who is trying to help those around them without their mask on.  Eventually they will burn themselves out and be unable to help anyone.  </a:t>
            </a:r>
            <a:endParaRPr lang="en-US" dirty="0" smtClean="0"/>
          </a:p>
        </p:txBody>
      </p:sp>
      <p:sp>
        <p:nvSpPr>
          <p:cNvPr id="4" name="Slide Number Placeholder 3"/>
          <p:cNvSpPr>
            <a:spLocks noGrp="1"/>
          </p:cNvSpPr>
          <p:nvPr>
            <p:ph type="sldNum" sz="quarter" idx="10"/>
          </p:nvPr>
        </p:nvSpPr>
        <p:spPr/>
        <p:txBody>
          <a:bodyPr/>
          <a:lstStyle/>
          <a:p>
            <a:fld id="{BE92ED60-1F84-4F68-BA7D-AD067431105A}" type="slidenum">
              <a:rPr lang="en-US" smtClean="0"/>
              <a:t>7</a:t>
            </a:fld>
            <a:endParaRPr lang="en-US" dirty="0"/>
          </a:p>
        </p:txBody>
      </p:sp>
    </p:spTree>
    <p:extLst>
      <p:ext uri="{BB962C8B-B14F-4D97-AF65-F5344CB8AC3E}">
        <p14:creationId xmlns:p14="http://schemas.microsoft.com/office/powerpoint/2010/main" val="2703596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US" dirty="0" smtClean="0"/>
              <a:t>Leaders can use different historical case studies to demonstrate the</a:t>
            </a:r>
            <a:r>
              <a:rPr lang="en-US" baseline="0" dirty="0" smtClean="0"/>
              <a:t> importance of self awareness/self management.  Professional sports have many examples that can resonate with an audience as athletes are often relatable and fairly well known.</a:t>
            </a:r>
          </a:p>
          <a:p>
            <a:pPr marL="171450" indent="-171450">
              <a:buFont typeface="Calibri" panose="020F0502020204030204" pitchFamily="34" charset="0"/>
              <a:buChar char="-"/>
            </a:pPr>
            <a:r>
              <a:rPr lang="en-US" baseline="0" dirty="0" smtClean="0"/>
              <a:t>A good case study is the relationship between tennis stars Bjorn Borg and John McEnroe.  From the outside looking in, it would seem that these two men were as different as can be; Borg completely stoic while McEnroe over emotional, often leading to emotional outbursts.</a:t>
            </a:r>
          </a:p>
          <a:p>
            <a:pPr marL="171450" indent="-171450">
              <a:buFont typeface="Calibri" panose="020F0502020204030204" pitchFamily="34" charset="0"/>
              <a:buChar char="-"/>
            </a:pPr>
            <a:r>
              <a:rPr lang="en-US" baseline="0" dirty="0" smtClean="0"/>
              <a:t>The reality is that one could argue both struggled with their emotional intelligence.  Borg, even though he seemed stoic on the outside, would often be cold and distant and isolate himself from those who cared about him.  McEnroe seemed </a:t>
            </a:r>
            <a:r>
              <a:rPr lang="en-US" baseline="0" dirty="0" smtClean="0"/>
              <a:t>unable </a:t>
            </a:r>
            <a:r>
              <a:rPr lang="en-US" baseline="0" dirty="0" smtClean="0"/>
              <a:t>to tolerate distractions and his frustrations often kept him from maintaining his professional bearing.</a:t>
            </a:r>
          </a:p>
          <a:p>
            <a:pPr marL="171450" indent="-171450">
              <a:buFont typeface="Calibri" panose="020F0502020204030204" pitchFamily="34" charset="0"/>
              <a:buChar char="-"/>
            </a:pPr>
            <a:r>
              <a:rPr lang="en-US" baseline="0" dirty="0" smtClean="0"/>
              <a:t>Both men were extremely talented and gifted.  Both men also had seasons of profound success in their sport.  However, both also had relatively short careers and arguably could have been more successful if they had been able to grow in their self awareness and self management.    </a:t>
            </a:r>
            <a:endParaRPr lang="en-US" dirty="0"/>
          </a:p>
        </p:txBody>
      </p:sp>
      <p:sp>
        <p:nvSpPr>
          <p:cNvPr id="4" name="Slide Number Placeholder 3"/>
          <p:cNvSpPr>
            <a:spLocks noGrp="1"/>
          </p:cNvSpPr>
          <p:nvPr>
            <p:ph type="sldNum" sz="quarter" idx="10"/>
          </p:nvPr>
        </p:nvSpPr>
        <p:spPr/>
        <p:txBody>
          <a:bodyPr/>
          <a:lstStyle/>
          <a:p>
            <a:fld id="{5B6A035D-20A7-4492-9E2B-C83A56C44560}" type="slidenum">
              <a:rPr lang="en-US" smtClean="0"/>
              <a:t>8</a:t>
            </a:fld>
            <a:endParaRPr lang="en-US" dirty="0"/>
          </a:p>
        </p:txBody>
      </p:sp>
    </p:spTree>
    <p:extLst>
      <p:ext uri="{BB962C8B-B14F-4D97-AF65-F5344CB8AC3E}">
        <p14:creationId xmlns:p14="http://schemas.microsoft.com/office/powerpoint/2010/main" val="390312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962" indent="-176962">
              <a:buFontTx/>
              <a:buChar char="-"/>
            </a:pPr>
            <a:r>
              <a:rPr lang="en-US" dirty="0" smtClean="0"/>
              <a:t>After examining</a:t>
            </a:r>
            <a:r>
              <a:rPr lang="en-US" baseline="0" dirty="0" smtClean="0"/>
              <a:t> the personal attributes of self awareness and self management, the next three slides will look at the skills of social awareness and relationship management.  </a:t>
            </a:r>
          </a:p>
          <a:p>
            <a:pPr marL="176962" indent="-176962">
              <a:buFontTx/>
              <a:buChar char="-"/>
            </a:pPr>
            <a:r>
              <a:rPr lang="en-US" baseline="0" dirty="0" smtClean="0"/>
              <a:t>The foundation for both social awareness and relationship management is empathy.  Without practicing this skill, it is will be almost impossible for leaders to practice these attributes.  </a:t>
            </a:r>
            <a:endParaRPr lang="en-US" dirty="0" smtClean="0"/>
          </a:p>
          <a:p>
            <a:pPr marL="176962" indent="-176962">
              <a:buFontTx/>
              <a:buChar char="-"/>
            </a:pPr>
            <a:r>
              <a:rPr lang="en-US" dirty="0" smtClean="0"/>
              <a:t>Empathy</a:t>
            </a:r>
            <a:r>
              <a:rPr lang="en-US" baseline="0" dirty="0" smtClean="0"/>
              <a:t> is perhaps the most important social skill a leader can possess.  It is the ability to resonate and understand how others are feeling.  This is different then sympathy, which is simply feeling sorry for someone.  The reason why empathy is important is that it fuels personal connection.  Personal connection is the foundation for building the relationship between the leader and the subordinate.  ADP 6-22 discusses empathy as a key component of a leader’s character.  </a:t>
            </a:r>
          </a:p>
          <a:p>
            <a:pPr marL="176962" indent="-176962">
              <a:buFontTx/>
              <a:buChar char="-"/>
            </a:pPr>
            <a:r>
              <a:rPr lang="en-US" dirty="0" smtClean="0"/>
              <a:t>Empathy</a:t>
            </a:r>
            <a:r>
              <a:rPr lang="en-US" baseline="0" dirty="0" smtClean="0"/>
              <a:t> provides the ability for a leader to listen to their subordinates, not with the intention of fixing them, but simply to understand the issues they are dealing with.  Ultimately empathy will be the foundation for the leader to prioritize the wellbeing of their people as it will lead to a genuine relationship of trust.</a:t>
            </a:r>
          </a:p>
          <a:p>
            <a:pPr marL="176962" indent="-176962">
              <a:buFontTx/>
              <a:buChar char="-"/>
            </a:pPr>
            <a:r>
              <a:rPr lang="en-US" baseline="0" dirty="0" smtClean="0"/>
              <a:t>A great resource to help facilitate the discussion is the Brené Brown video on Empathy. https://www.youtube.com/watch?v=1Evwgu369Jw</a:t>
            </a:r>
          </a:p>
        </p:txBody>
      </p:sp>
      <p:sp>
        <p:nvSpPr>
          <p:cNvPr id="4" name="Slide Number Placeholder 3"/>
          <p:cNvSpPr>
            <a:spLocks noGrp="1"/>
          </p:cNvSpPr>
          <p:nvPr>
            <p:ph type="sldNum" sz="quarter" idx="10"/>
          </p:nvPr>
        </p:nvSpPr>
        <p:spPr/>
        <p:txBody>
          <a:bodyPr/>
          <a:lstStyle/>
          <a:p>
            <a:fld id="{BE92ED60-1F84-4F68-BA7D-AD067431105A}" type="slidenum">
              <a:rPr lang="en-US" smtClean="0"/>
              <a:t>9</a:t>
            </a:fld>
            <a:endParaRPr lang="en-US" dirty="0"/>
          </a:p>
        </p:txBody>
      </p:sp>
    </p:spTree>
    <p:extLst>
      <p:ext uri="{BB962C8B-B14F-4D97-AF65-F5344CB8AC3E}">
        <p14:creationId xmlns:p14="http://schemas.microsoft.com/office/powerpoint/2010/main" val="3682401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1117600" y="6608742"/>
            <a:ext cx="9956800" cy="25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51"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UNCLASSIFIED//FOR OFFICIAL USE ONLY//</a:t>
            </a:r>
          </a:p>
        </p:txBody>
      </p:sp>
      <p:sp>
        <p:nvSpPr>
          <p:cNvPr id="5" name="Rectangle 24"/>
          <p:cNvSpPr>
            <a:spLocks noChangeArrowheads="1"/>
          </p:cNvSpPr>
          <p:nvPr userDrawn="1"/>
        </p:nvSpPr>
        <p:spPr bwMode="auto">
          <a:xfrm rot="10800000">
            <a:off x="0" y="990600"/>
            <a:ext cx="12192000" cy="304800"/>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22" name="Rectangle 2"/>
          <p:cNvSpPr>
            <a:spLocks noGrp="1" noChangeArrowheads="1"/>
          </p:cNvSpPr>
          <p:nvPr>
            <p:ph type="ctrTitle"/>
          </p:nvPr>
        </p:nvSpPr>
        <p:spPr>
          <a:xfrm>
            <a:off x="914400" y="2130436"/>
            <a:ext cx="10363200" cy="1470025"/>
          </a:xfrm>
        </p:spPr>
        <p:txBody>
          <a:bodyPr/>
          <a:lstStyle>
            <a:lvl1pPr algn="ctr">
              <a:defRPr/>
            </a:lvl1pPr>
          </a:lstStyle>
          <a:p>
            <a:r>
              <a:rPr lang="en-US"/>
              <a:t>Click to edit Master title style</a:t>
            </a:r>
            <a:endParaRPr lang="en-US" dirty="0"/>
          </a:p>
        </p:txBody>
      </p:sp>
      <p:sp>
        <p:nvSpPr>
          <p:cNvPr id="5123" name="Rectangle 3"/>
          <p:cNvSpPr>
            <a:spLocks noGrp="1" noChangeArrowheads="1"/>
          </p:cNvSpPr>
          <p:nvPr>
            <p:ph type="subTitle" idx="1"/>
          </p:nvPr>
        </p:nvSpPr>
        <p:spPr>
          <a:xfrm>
            <a:off x="1828800" y="3886200"/>
            <a:ext cx="8534400" cy="1752600"/>
          </a:xfrm>
        </p:spPr>
        <p:txBody>
          <a:bodyPr/>
          <a:lstStyle>
            <a:lvl1pPr marL="0" indent="0" algn="ctr">
              <a:buFontTx/>
              <a:buNone/>
              <a:defRPr sz="1500" baseline="0"/>
            </a:lvl1pPr>
          </a:lstStyle>
          <a:p>
            <a:r>
              <a:rPr lang="en-US"/>
              <a:t>Click to edit Master subtitle style</a:t>
            </a:r>
            <a:endParaRPr lang="en-US" dirty="0"/>
          </a:p>
        </p:txBody>
      </p:sp>
    </p:spTree>
    <p:extLst>
      <p:ext uri="{BB962C8B-B14F-4D97-AF65-F5344CB8AC3E}">
        <p14:creationId xmlns:p14="http://schemas.microsoft.com/office/powerpoint/2010/main" val="40089846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981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Instructions">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l="56757" r="21460" b="57854"/>
          <a:stretch>
            <a:fillRect/>
          </a:stretch>
        </p:blipFill>
        <p:spPr bwMode="auto">
          <a:xfrm>
            <a:off x="101600" y="1774832"/>
            <a:ext cx="72136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09600" y="390527"/>
            <a:ext cx="11582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Welcome to the 101</a:t>
            </a:r>
            <a:r>
              <a:rPr kumimoji="0" lang="en-US" altLang="en-US" sz="21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st</a:t>
            </a:r>
            <a:r>
              <a:rPr kumimoji="0" lang="en-US"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Abn Div (AA) Slide Format</a:t>
            </a:r>
          </a:p>
        </p:txBody>
      </p:sp>
      <p:sp>
        <p:nvSpPr>
          <p:cNvPr id="4" name="Rectangle 3"/>
          <p:cNvSpPr>
            <a:spLocks noChangeArrowheads="1"/>
          </p:cNvSpPr>
          <p:nvPr userDrawn="1"/>
        </p:nvSpPr>
        <p:spPr bwMode="auto">
          <a:xfrm>
            <a:off x="7620001" y="6167439"/>
            <a:ext cx="4402667" cy="25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0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7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If you have questions on how to do this, see your section KMR or contact the KMO office.</a:t>
            </a:r>
          </a:p>
        </p:txBody>
      </p:sp>
      <p:sp>
        <p:nvSpPr>
          <p:cNvPr id="5" name="TextBox 4"/>
          <p:cNvSpPr txBox="1">
            <a:spLocks noChangeArrowheads="1"/>
          </p:cNvSpPr>
          <p:nvPr userDrawn="1"/>
        </p:nvSpPr>
        <p:spPr bwMode="auto">
          <a:xfrm>
            <a:off x="7315200" y="2336809"/>
            <a:ext cx="4775200" cy="1362552"/>
          </a:xfrm>
          <a:prstGeom prst="rect">
            <a:avLst/>
          </a:prstGeom>
          <a:solidFill>
            <a:schemeClr val="bg2"/>
          </a:solidFill>
          <a:ln w="28575">
            <a:solidFill>
              <a:schemeClr val="accent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r>
              <a:rPr kumimoji="0" lang="en-US" altLang="en-US" sz="13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begin making your briefing, follow the arrow and:</a:t>
            </a:r>
          </a:p>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r>
              <a:rPr kumimoji="0" lang="en-US" altLang="en-US" sz="13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Step 1. From the “Home” tab, select “Layout” to select and create your title slide.</a:t>
            </a:r>
          </a:p>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r>
              <a:rPr kumimoji="0" lang="en-US" altLang="en-US" sz="13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Step 2.  Add new slides to your brief, using the Layout menu to pick the style of each slide.*</a:t>
            </a:r>
          </a:p>
        </p:txBody>
      </p:sp>
      <p:grpSp>
        <p:nvGrpSpPr>
          <p:cNvPr id="6" name="Group 16"/>
          <p:cNvGrpSpPr>
            <a:grpSpLocks/>
          </p:cNvGrpSpPr>
          <p:nvPr userDrawn="1"/>
        </p:nvGrpSpPr>
        <p:grpSpPr bwMode="auto">
          <a:xfrm>
            <a:off x="1320800" y="1400175"/>
            <a:ext cx="2032000" cy="1066800"/>
            <a:chOff x="914400" y="1371601"/>
            <a:chExt cx="1194318" cy="1240970"/>
          </a:xfrm>
        </p:grpSpPr>
        <p:sp>
          <p:nvSpPr>
            <p:cNvPr id="7" name="Oval 6"/>
            <p:cNvSpPr/>
            <p:nvPr userDrawn="1"/>
          </p:nvSpPr>
          <p:spPr>
            <a:xfrm>
              <a:off x="1448111" y="2285709"/>
              <a:ext cx="660607" cy="326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Arial" pitchFamily="34" charset="0"/>
                <a:ea typeface="+mn-ea"/>
                <a:cs typeface="+mn-cs"/>
              </a:endParaRPr>
            </a:p>
          </p:txBody>
        </p:sp>
        <p:cxnSp>
          <p:nvCxnSpPr>
            <p:cNvPr id="8" name="Straight Arrow Connector 7"/>
            <p:cNvCxnSpPr/>
            <p:nvPr userDrawn="1"/>
          </p:nvCxnSpPr>
          <p:spPr>
            <a:xfrm rot="16200000" flipV="1">
              <a:off x="748714" y="1537286"/>
              <a:ext cx="962122" cy="630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019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Minute Drill">
    <p:spTree>
      <p:nvGrpSpPr>
        <p:cNvPr id="1" name=""/>
        <p:cNvGrpSpPr/>
        <p:nvPr/>
      </p:nvGrpSpPr>
      <p:grpSpPr>
        <a:xfrm>
          <a:off x="0" y="0"/>
          <a:ext cx="0" cy="0"/>
          <a:chOff x="0" y="0"/>
          <a:chExt cx="0" cy="0"/>
        </a:xfrm>
      </p:grpSpPr>
      <p:cxnSp>
        <p:nvCxnSpPr>
          <p:cNvPr id="5" name="Straight Connector 4"/>
          <p:cNvCxnSpPr/>
          <p:nvPr userDrawn="1"/>
        </p:nvCxnSpPr>
        <p:spPr bwMode="auto">
          <a:xfrm rot="10800000">
            <a:off x="681574" y="3581400"/>
            <a:ext cx="11216217"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rot="5400000">
            <a:off x="3784600"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0"/>
          </p:nvPr>
        </p:nvSpPr>
        <p:spPr>
          <a:xfrm>
            <a:off x="1117600" y="685800"/>
            <a:ext cx="2235200" cy="457200"/>
          </a:xfrm>
        </p:spPr>
        <p:txBody>
          <a:bodyPr>
            <a:noAutofit/>
          </a:bodyPr>
          <a:lstStyle>
            <a:lvl1pPr marL="0" indent="0" algn="l">
              <a:buNone/>
              <a:defRPr sz="1351"/>
            </a:lvl1pPr>
          </a:lstStyle>
          <a:p>
            <a:pPr lvl="0"/>
            <a:r>
              <a:rPr lang="en-US"/>
              <a:t>Click to edit Master text styles</a:t>
            </a:r>
          </a:p>
        </p:txBody>
      </p:sp>
      <p:sp>
        <p:nvSpPr>
          <p:cNvPr id="8" name="Title Placeholder 1"/>
          <p:cNvSpPr>
            <a:spLocks noGrp="1"/>
          </p:cNvSpPr>
          <p:nvPr>
            <p:ph type="title"/>
          </p:nvPr>
        </p:nvSpPr>
        <p:spPr>
          <a:xfrm>
            <a:off x="3556000" y="274638"/>
            <a:ext cx="8636000" cy="822960"/>
          </a:xfrm>
          <a:prstGeom prst="rect">
            <a:avLst/>
          </a:prstGeom>
        </p:spPr>
        <p:txBody>
          <a:bodyPr rtlCol="0">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451593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1143003"/>
            <a:ext cx="5892800" cy="49831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43003"/>
            <a:ext cx="5892800" cy="49831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4EBDFC7-9863-4C7C-8D29-DC156EB46A53}"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5/16/2022</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C8E4B8-C7D3-4E40-9AC6-B1213F01FAA8}" type="slidenum">
              <a:rPr kumimoji="0" lang="en-US" alt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083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0084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1117600" y="6608742"/>
            <a:ext cx="9956800" cy="25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51"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UNCLASSIFIED//FOR OFFICIAL USE ONLY//</a:t>
            </a:r>
          </a:p>
        </p:txBody>
      </p:sp>
      <p:sp>
        <p:nvSpPr>
          <p:cNvPr id="5" name="Rectangle 24"/>
          <p:cNvSpPr>
            <a:spLocks noChangeArrowheads="1"/>
          </p:cNvSpPr>
          <p:nvPr userDrawn="1"/>
        </p:nvSpPr>
        <p:spPr bwMode="auto">
          <a:xfrm rot="10800000">
            <a:off x="0" y="990600"/>
            <a:ext cx="12192000" cy="304800"/>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22" name="Rectangle 2"/>
          <p:cNvSpPr>
            <a:spLocks noGrp="1" noChangeArrowheads="1"/>
          </p:cNvSpPr>
          <p:nvPr>
            <p:ph type="ctrTitle"/>
          </p:nvPr>
        </p:nvSpPr>
        <p:spPr>
          <a:xfrm>
            <a:off x="914400" y="2130436"/>
            <a:ext cx="10363200" cy="1470025"/>
          </a:xfrm>
        </p:spPr>
        <p:txBody>
          <a:bodyPr/>
          <a:lstStyle>
            <a:lvl1pPr algn="ctr">
              <a:defRPr/>
            </a:lvl1pPr>
          </a:lstStyle>
          <a:p>
            <a:r>
              <a:rPr lang="en-US"/>
              <a:t>Click to edit Master title style</a:t>
            </a:r>
            <a:endParaRPr lang="en-US" dirty="0"/>
          </a:p>
        </p:txBody>
      </p:sp>
      <p:sp>
        <p:nvSpPr>
          <p:cNvPr id="5123" name="Rectangle 3"/>
          <p:cNvSpPr>
            <a:spLocks noGrp="1" noChangeArrowheads="1"/>
          </p:cNvSpPr>
          <p:nvPr>
            <p:ph type="subTitle" idx="1"/>
          </p:nvPr>
        </p:nvSpPr>
        <p:spPr>
          <a:xfrm>
            <a:off x="1828800" y="3886200"/>
            <a:ext cx="8534400" cy="1752600"/>
          </a:xfrm>
        </p:spPr>
        <p:txBody>
          <a:bodyPr/>
          <a:lstStyle>
            <a:lvl1pPr marL="0" indent="0" algn="ctr">
              <a:buFontTx/>
              <a:buNone/>
              <a:defRPr sz="1500" baseline="0"/>
            </a:lvl1pPr>
          </a:lstStyle>
          <a:p>
            <a:r>
              <a:rPr lang="en-US"/>
              <a:t>Click to edit Master subtitle style</a:t>
            </a:r>
            <a:endParaRPr lang="en-US" dirty="0"/>
          </a:p>
        </p:txBody>
      </p:sp>
    </p:spTree>
    <p:extLst>
      <p:ext uri="{BB962C8B-B14F-4D97-AF65-F5344CB8AC3E}">
        <p14:creationId xmlns:p14="http://schemas.microsoft.com/office/powerpoint/2010/main" val="233754815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10363200" cy="822960"/>
          </a:xfrm>
        </p:spPr>
        <p:txBody>
          <a:bodyPr>
            <a:no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508000" y="1295400"/>
            <a:ext cx="11480800" cy="5181600"/>
          </a:xfrm>
        </p:spPr>
        <p:txBody>
          <a:bodyPr/>
          <a:lstStyle>
            <a:lvl1pPr marL="175018" indent="-175018">
              <a:buFont typeface="Arial" pitchFamily="34" charset="0"/>
              <a:buChar char="•"/>
              <a:defRPr sz="1951"/>
            </a:lvl1pPr>
            <a:lvl2pPr marL="472667" indent="-214308">
              <a:buFont typeface="Wingdings" pitchFamily="2" charset="2"/>
              <a:buChar char="Ø"/>
              <a:defRPr/>
            </a:lvl2pPr>
            <a:lvl3pPr marL="640540" indent="-167874">
              <a:buFont typeface="Arial" pitchFamily="34" charset="0"/>
              <a:buChar char="–"/>
              <a:defRPr/>
            </a:lvl3pPr>
            <a:lvl4pPr marL="817940" indent="-171446">
              <a:buFont typeface="Wingdings" pitchFamily="2" charset="2"/>
              <a:buChar char="§"/>
              <a:defRPr/>
            </a:lvl4pPr>
            <a:lvl5pPr marL="985814" indent="-171446">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6316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ad Chart">
    <p:spTree>
      <p:nvGrpSpPr>
        <p:cNvPr id="1" name=""/>
        <p:cNvGrpSpPr/>
        <p:nvPr/>
      </p:nvGrpSpPr>
      <p:grpSpPr>
        <a:xfrm>
          <a:off x="0" y="0"/>
          <a:ext cx="0" cy="0"/>
          <a:chOff x="0" y="0"/>
          <a:chExt cx="0" cy="0"/>
        </a:xfrm>
      </p:grpSpPr>
      <p:cxnSp>
        <p:nvCxnSpPr>
          <p:cNvPr id="11" name="Straight Connector 10"/>
          <p:cNvCxnSpPr/>
          <p:nvPr userDrawn="1"/>
        </p:nvCxnSpPr>
        <p:spPr>
          <a:xfrm rot="5400000">
            <a:off x="3733800" y="3886200"/>
            <a:ext cx="472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06400" y="3810000"/>
            <a:ext cx="1158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203200" y="1265249"/>
            <a:ext cx="5793317" cy="451027"/>
          </a:xfrm>
        </p:spPr>
        <p:txBody>
          <a:bodyPr anchor="b">
            <a:normAutofit/>
          </a:bodyPr>
          <a:lstStyle>
            <a:lvl1pPr marL="0" indent="0" algn="ctr">
              <a:buNone/>
              <a:defRPr sz="15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203200" y="1777043"/>
            <a:ext cx="5793317" cy="1985510"/>
          </a:xfrm>
        </p:spPr>
        <p:txBody>
          <a:bodyPr>
            <a:normAutofit/>
          </a:bodyPr>
          <a:lstStyle>
            <a:lvl1pPr marL="130966" indent="-130966">
              <a:defRPr sz="1200"/>
            </a:lvl1pPr>
            <a:lvl2pPr marL="253598" indent="-122632">
              <a:buFont typeface="Wingdings" pitchFamily="2" charset="2"/>
              <a:buChar char="Ø"/>
              <a:defRPr sz="1051"/>
            </a:lvl2pPr>
            <a:lvl3pPr marL="385753" indent="-132157">
              <a:buFont typeface="Arial" pitchFamily="34" charset="0"/>
              <a:buChar char="­"/>
              <a:defRPr sz="9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74" y="1265249"/>
            <a:ext cx="5795433" cy="451027"/>
          </a:xfrm>
        </p:spPr>
        <p:txBody>
          <a:bodyPr anchor="b">
            <a:normAutofit/>
          </a:bodyPr>
          <a:lstStyle>
            <a:lvl1pPr marL="0" indent="0" algn="ctr">
              <a:buNone/>
              <a:defRPr sz="15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4" y="1777043"/>
            <a:ext cx="5795433" cy="1985510"/>
          </a:xfrm>
        </p:spPr>
        <p:txBody>
          <a:bodyPr rtlCol="0">
            <a:normAutofit/>
          </a:bodyPr>
          <a:lstStyle>
            <a:lvl1pPr marL="130966" indent="-130966" algn="l" defTabSz="685783" rtl="0" eaLnBrk="1" latinLnBrk="0" hangingPunct="1">
              <a:spcBef>
                <a:spcPct val="20000"/>
              </a:spcBef>
              <a:buFont typeface="Arial" pitchFamily="34" charset="0"/>
              <a:defRPr lang="en-US" sz="1200" kern="1200" dirty="0" smtClean="0">
                <a:solidFill>
                  <a:schemeClr val="tx1"/>
                </a:solidFill>
                <a:latin typeface="Arial" pitchFamily="34" charset="0"/>
                <a:ea typeface="+mn-ea"/>
                <a:cs typeface="Arial" pitchFamily="34" charset="0"/>
              </a:defRPr>
            </a:lvl1pPr>
            <a:lvl2pPr marL="253598" indent="-122632" algn="l" defTabSz="685783" rtl="0" eaLnBrk="1" latinLnBrk="0" hangingPunct="1">
              <a:spcBef>
                <a:spcPct val="20000"/>
              </a:spcBef>
              <a:buFont typeface="Wingdings" pitchFamily="2" charset="2"/>
              <a:buChar char="Ø"/>
              <a:defRPr lang="en-US" sz="1051" kern="1200" dirty="0" smtClean="0">
                <a:solidFill>
                  <a:schemeClr val="tx1"/>
                </a:solidFill>
                <a:latin typeface="Arial" pitchFamily="34" charset="0"/>
                <a:ea typeface="+mn-ea"/>
                <a:cs typeface="Arial" pitchFamily="34" charset="0"/>
              </a:defRPr>
            </a:lvl2pPr>
            <a:lvl3pPr marL="385753" indent="-132157" algn="l" defTabSz="685783" rtl="0" eaLnBrk="1" latinLnBrk="0" hangingPunct="1">
              <a:spcBef>
                <a:spcPct val="20000"/>
              </a:spcBef>
              <a:buFont typeface="Arial" pitchFamily="34" charset="0"/>
              <a:buChar char="­"/>
              <a:defRPr lang="en-US" sz="900" kern="1200" dirty="0" smtClean="0">
                <a:solidFill>
                  <a:schemeClr val="tx1"/>
                </a:solidFill>
                <a:latin typeface="Arial" pitchFamily="34" charset="0"/>
                <a:ea typeface="+mn-ea"/>
                <a:cs typeface="Arial" pitchFamily="34" charset="0"/>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4" name="Text Placeholder 2"/>
          <p:cNvSpPr>
            <a:spLocks noGrp="1"/>
          </p:cNvSpPr>
          <p:nvPr>
            <p:ph type="body" idx="13"/>
          </p:nvPr>
        </p:nvSpPr>
        <p:spPr>
          <a:xfrm>
            <a:off x="203200" y="3892377"/>
            <a:ext cx="5793317" cy="451027"/>
          </a:xfrm>
        </p:spPr>
        <p:txBody>
          <a:bodyPr anchor="b">
            <a:normAutofit/>
          </a:bodyPr>
          <a:lstStyle>
            <a:lvl1pPr marL="0" indent="0" algn="ctr">
              <a:buNone/>
              <a:defRPr sz="15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5" name="Content Placeholder 3"/>
          <p:cNvSpPr>
            <a:spLocks noGrp="1"/>
          </p:cNvSpPr>
          <p:nvPr>
            <p:ph sz="half" idx="14"/>
          </p:nvPr>
        </p:nvSpPr>
        <p:spPr>
          <a:xfrm>
            <a:off x="203200" y="4397839"/>
            <a:ext cx="5793317" cy="1991859"/>
          </a:xfrm>
        </p:spPr>
        <p:txBody>
          <a:bodyPr>
            <a:normAutofit/>
          </a:bodyPr>
          <a:lstStyle>
            <a:lvl1pPr marL="130966" indent="-130966">
              <a:defRPr sz="1200"/>
            </a:lvl1pPr>
            <a:lvl2pPr marL="253598" indent="-122632">
              <a:buFont typeface="Wingdings" pitchFamily="2" charset="2"/>
              <a:buChar char="Ø"/>
              <a:defRPr sz="1051"/>
            </a:lvl2pPr>
            <a:lvl3pPr marL="385753" indent="-132157">
              <a:buFont typeface="Arial" pitchFamily="34" charset="0"/>
              <a:buChar char="­"/>
              <a:defRPr sz="9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6" name="Text Placeholder 4"/>
          <p:cNvSpPr>
            <a:spLocks noGrp="1"/>
          </p:cNvSpPr>
          <p:nvPr>
            <p:ph type="body" sz="quarter" idx="15"/>
          </p:nvPr>
        </p:nvSpPr>
        <p:spPr>
          <a:xfrm>
            <a:off x="6193374" y="3892377"/>
            <a:ext cx="5795433" cy="451027"/>
          </a:xfrm>
        </p:spPr>
        <p:txBody>
          <a:bodyPr anchor="b">
            <a:normAutofit/>
          </a:bodyPr>
          <a:lstStyle>
            <a:lvl1pPr marL="0" indent="0" algn="ctr">
              <a:buNone/>
              <a:defRPr sz="15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7" name="Content Placeholder 5"/>
          <p:cNvSpPr>
            <a:spLocks noGrp="1"/>
          </p:cNvSpPr>
          <p:nvPr>
            <p:ph sz="quarter" idx="16"/>
          </p:nvPr>
        </p:nvSpPr>
        <p:spPr>
          <a:xfrm>
            <a:off x="6193374" y="4397839"/>
            <a:ext cx="5795433" cy="1991859"/>
          </a:xfrm>
        </p:spPr>
        <p:txBody>
          <a:bodyPr>
            <a:normAutofit/>
          </a:bodyPr>
          <a:lstStyle>
            <a:lvl1pPr marL="130966" indent="-130966">
              <a:defRPr sz="1200"/>
            </a:lvl1pPr>
            <a:lvl2pPr marL="253598" indent="-122632">
              <a:buFont typeface="Wingdings" pitchFamily="2" charset="2"/>
              <a:buChar char="Ø"/>
              <a:defRPr sz="1051"/>
            </a:lvl2pPr>
            <a:lvl3pPr marL="385753" indent="-132157">
              <a:buFont typeface="Arial" pitchFamily="34" charset="0"/>
              <a:buChar char="­"/>
              <a:defRPr sz="9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0" name="Title 1"/>
          <p:cNvSpPr>
            <a:spLocks noGrp="1" noChangeAspect="1"/>
          </p:cNvSpPr>
          <p:nvPr>
            <p:ph type="title"/>
          </p:nvPr>
        </p:nvSpPr>
        <p:spPr>
          <a:xfrm>
            <a:off x="1828800" y="274320"/>
            <a:ext cx="10363200" cy="822960"/>
          </a:xfrm>
          <a:prstGeom prst="rect">
            <a:avLst/>
          </a:prstGeom>
        </p:spPr>
        <p:txBody>
          <a:bodyPr>
            <a:normAutofit/>
          </a:bodyPr>
          <a:lstStyle>
            <a:lvl1pPr algn="r">
              <a:defRPr sz="2100" b="1">
                <a:latin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61168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mall Logo">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0" y="473075"/>
            <a:ext cx="12192000" cy="103188"/>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Slide Number Placeholder 4"/>
          <p:cNvSpPr txBox="1">
            <a:spLocks/>
          </p:cNvSpPr>
          <p:nvPr userDrawn="1"/>
        </p:nvSpPr>
        <p:spPr>
          <a:xfrm>
            <a:off x="0" y="6562725"/>
            <a:ext cx="1117600" cy="304800"/>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770B61E-5FBD-4892-8577-725AE877F2DF}" type="slidenum">
              <a:rPr kumimoji="0" lang="en-US" altLang="en-US" sz="751"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7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28"/>
          <p:cNvSpPr>
            <a:spLocks noChangeArrowheads="1"/>
          </p:cNvSpPr>
          <p:nvPr userDrawn="1"/>
        </p:nvSpPr>
        <p:spPr bwMode="auto">
          <a:xfrm>
            <a:off x="643467" y="-17935"/>
            <a:ext cx="37592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75"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UNCLASSIFIED//FOR OFFICIAL USE ONLY</a:t>
            </a:r>
          </a:p>
        </p:txBody>
      </p:sp>
      <p:sp>
        <p:nvSpPr>
          <p:cNvPr id="6" name="Rectangle 29"/>
          <p:cNvSpPr>
            <a:spLocks noChangeArrowheads="1"/>
          </p:cNvSpPr>
          <p:nvPr userDrawn="1"/>
        </p:nvSpPr>
        <p:spPr bwMode="auto">
          <a:xfrm>
            <a:off x="6187017" y="6692996"/>
            <a:ext cx="6096000" cy="2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751"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UNCLASSIFIED//FOR OFFICIAL USE ONLY</a:t>
            </a:r>
          </a:p>
        </p:txBody>
      </p:sp>
      <p:sp>
        <p:nvSpPr>
          <p:cNvPr id="11" name="Title 1"/>
          <p:cNvSpPr>
            <a:spLocks noGrp="1"/>
          </p:cNvSpPr>
          <p:nvPr>
            <p:ph type="title"/>
          </p:nvPr>
        </p:nvSpPr>
        <p:spPr>
          <a:xfrm>
            <a:off x="1828800" y="0"/>
            <a:ext cx="10363200" cy="533400"/>
          </a:xfrm>
        </p:spPr>
        <p:txBody>
          <a:bodyPr>
            <a:normAutofit/>
          </a:bodyPr>
          <a:lstStyle>
            <a:lvl1pPr algn="r">
              <a:defRPr sz="2100"/>
            </a:lvl1pPr>
          </a:lstStyle>
          <a:p>
            <a:r>
              <a:rPr lang="en-US"/>
              <a:t>Click to edit Master title style</a:t>
            </a:r>
            <a:endParaRPr lang="en-US" dirty="0"/>
          </a:p>
        </p:txBody>
      </p:sp>
    </p:spTree>
    <p:extLst>
      <p:ext uri="{BB962C8B-B14F-4D97-AF65-F5344CB8AC3E}">
        <p14:creationId xmlns:p14="http://schemas.microsoft.com/office/powerpoint/2010/main" val="420820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9433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10363200" cy="822960"/>
          </a:xfrm>
        </p:spPr>
        <p:txBody>
          <a:bodyPr>
            <a:no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508000" y="1295400"/>
            <a:ext cx="11480800" cy="5181600"/>
          </a:xfrm>
        </p:spPr>
        <p:txBody>
          <a:bodyPr/>
          <a:lstStyle>
            <a:lvl1pPr marL="175018" indent="-175018">
              <a:buFont typeface="Arial" pitchFamily="34" charset="0"/>
              <a:buChar char="•"/>
              <a:defRPr sz="1951"/>
            </a:lvl1pPr>
            <a:lvl2pPr marL="472667" indent="-214308">
              <a:buFont typeface="Wingdings" pitchFamily="2" charset="2"/>
              <a:buChar char="Ø"/>
              <a:defRPr/>
            </a:lvl2pPr>
            <a:lvl3pPr marL="640540" indent="-167874">
              <a:buFont typeface="Arial" pitchFamily="34" charset="0"/>
              <a:buChar char="–"/>
              <a:defRPr/>
            </a:lvl3pPr>
            <a:lvl4pPr marL="817940" indent="-171446">
              <a:buFont typeface="Wingdings" pitchFamily="2" charset="2"/>
              <a:buChar char="§"/>
              <a:defRPr/>
            </a:lvl4pPr>
            <a:lvl5pPr marL="985814" indent="-171446">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567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Back-up Slides">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noAutofit/>
          </a:bodyPr>
          <a:lstStyle>
            <a:lvl1pPr algn="l">
              <a:defRPr sz="27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0855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0" y="1295400"/>
            <a:ext cx="5689600" cy="5105400"/>
          </a:xfrm>
        </p:spPr>
        <p:txBody>
          <a:bodyPr/>
          <a:lstStyle>
            <a:lvl1pPr marL="175018" indent="-175018">
              <a:buFont typeface="Arial" pitchFamily="34" charset="0"/>
              <a:buChar char="•"/>
              <a:defRPr sz="1951"/>
            </a:lvl1pPr>
            <a:lvl2pPr marL="389325" indent="-214308">
              <a:buFont typeface="Wingdings" pitchFamily="2" charset="2"/>
              <a:buChar char="Ø"/>
              <a:defRPr sz="1800"/>
            </a:lvl2pPr>
            <a:lvl3pPr marL="558390" indent="-171446">
              <a:buFont typeface="Arial" pitchFamily="34" charset="0"/>
              <a:buChar char="–"/>
              <a:defRPr sz="1500"/>
            </a:lvl3pPr>
            <a:lvl4pPr marL="688164" indent="-171446">
              <a:buFont typeface="Wingdings" pitchFamily="2" charset="2"/>
              <a:buChar char="§"/>
              <a:defRPr sz="1351"/>
            </a:lvl4pPr>
            <a:lvl5pPr marL="863182" indent="-171446">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half" idx="10"/>
          </p:nvPr>
        </p:nvSpPr>
        <p:spPr>
          <a:xfrm>
            <a:off x="6299200" y="1295400"/>
            <a:ext cx="5689600" cy="5105400"/>
          </a:xfrm>
        </p:spPr>
        <p:txBody>
          <a:bodyPr/>
          <a:lstStyle>
            <a:lvl1pPr marL="175018" indent="-175018">
              <a:buFont typeface="Arial" pitchFamily="34" charset="0"/>
              <a:buChar char="•"/>
              <a:defRPr sz="1951"/>
            </a:lvl1pPr>
            <a:lvl2pPr marL="389325" indent="-214308">
              <a:buFont typeface="Wingdings" pitchFamily="2" charset="2"/>
              <a:buChar char="Ø"/>
              <a:defRPr sz="1800"/>
            </a:lvl2pPr>
            <a:lvl3pPr marL="558390" indent="-171446">
              <a:buFont typeface="Arial" pitchFamily="34" charset="0"/>
              <a:buChar char="–"/>
              <a:defRPr sz="1500"/>
            </a:lvl3pPr>
            <a:lvl4pPr marL="688164" indent="-171446">
              <a:buFont typeface="Wingdings" pitchFamily="2" charset="2"/>
              <a:buChar char="§"/>
              <a:defRPr sz="1351"/>
            </a:lvl4pPr>
            <a:lvl5pPr marL="863182" indent="-171446">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6057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295401"/>
            <a:ext cx="5689600" cy="533400"/>
          </a:xfrm>
        </p:spPr>
        <p:txBody>
          <a:bodyPr anchor="b">
            <a:noAutofit/>
          </a:bodyPr>
          <a:lstStyle>
            <a:lvl1pPr marL="0" indent="0">
              <a:buNone/>
              <a:defRPr sz="18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6396574" y="1295412"/>
            <a:ext cx="5693833" cy="533399"/>
          </a:xfrm>
        </p:spPr>
        <p:txBody>
          <a:bodyPr anchor="b">
            <a:noAutofit/>
          </a:bodyPr>
          <a:lstStyle>
            <a:lvl1pPr marL="0" indent="0">
              <a:buNone/>
              <a:defRPr sz="18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7" name="Content Placeholder 2"/>
          <p:cNvSpPr>
            <a:spLocks noGrp="1"/>
          </p:cNvSpPr>
          <p:nvPr>
            <p:ph sz="half" idx="10"/>
          </p:nvPr>
        </p:nvSpPr>
        <p:spPr>
          <a:xfrm>
            <a:off x="508000" y="1854679"/>
            <a:ext cx="5689600" cy="4546121"/>
          </a:xfrm>
        </p:spPr>
        <p:txBody>
          <a:bodyPr>
            <a:normAutofit/>
          </a:bodyPr>
          <a:lstStyle>
            <a:lvl1pPr marL="175018" indent="-175018">
              <a:buFont typeface="Arial" pitchFamily="34" charset="0"/>
              <a:buChar char="•"/>
              <a:defRPr sz="1800"/>
            </a:lvl1pPr>
            <a:lvl2pPr marL="389325" indent="-214308">
              <a:buFont typeface="Wingdings" pitchFamily="2" charset="2"/>
              <a:buChar char="Ø"/>
              <a:defRPr sz="1500"/>
            </a:lvl2pPr>
            <a:lvl3pPr marL="558390" indent="-171446">
              <a:buFont typeface="Arial" pitchFamily="34" charset="0"/>
              <a:buChar char="–"/>
              <a:defRPr sz="1351"/>
            </a:lvl3pPr>
            <a:lvl4pPr marL="688164" indent="-171446">
              <a:buFont typeface="Wingdings" pitchFamily="2" charset="2"/>
              <a:buChar char="§"/>
              <a:defRPr sz="1200"/>
            </a:lvl4pPr>
            <a:lvl5pPr marL="863182" indent="-171446">
              <a:defRPr sz="1200"/>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1"/>
          </p:nvPr>
        </p:nvSpPr>
        <p:spPr>
          <a:xfrm>
            <a:off x="6391211" y="1854679"/>
            <a:ext cx="5689600" cy="4546121"/>
          </a:xfrm>
        </p:spPr>
        <p:txBody>
          <a:bodyPr>
            <a:normAutofit/>
          </a:bodyPr>
          <a:lstStyle>
            <a:lvl1pPr marL="175018" indent="-175018">
              <a:buFont typeface="Arial" pitchFamily="34" charset="0"/>
              <a:buChar char="•"/>
              <a:defRPr sz="1800"/>
            </a:lvl1pPr>
            <a:lvl2pPr marL="389325" indent="-214308">
              <a:buFont typeface="Wingdings" pitchFamily="2" charset="2"/>
              <a:buChar char="Ø"/>
              <a:defRPr sz="1500"/>
            </a:lvl2pPr>
            <a:lvl3pPr marL="558390" indent="-171446">
              <a:buFont typeface="Arial" pitchFamily="34" charset="0"/>
              <a:buChar char="–"/>
              <a:defRPr sz="1351"/>
            </a:lvl3pPr>
            <a:lvl4pPr marL="688164" indent="-171446">
              <a:buFont typeface="Wingdings" pitchFamily="2" charset="2"/>
              <a:buChar char="§"/>
              <a:defRPr sz="1200"/>
            </a:lvl4pPr>
            <a:lvl5pPr marL="863182" indent="-171446">
              <a:defRPr sz="1200"/>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1223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4034369" y="1604965"/>
            <a:ext cx="4159251" cy="4225925"/>
            <a:chOff x="1770" y="862"/>
            <a:chExt cx="1966" cy="2664"/>
          </a:xfrm>
        </p:grpSpPr>
        <p:sp>
          <p:nvSpPr>
            <p:cNvPr id="3" name="Freeform 3"/>
            <p:cNvSpPr>
              <a:spLocks/>
            </p:cNvSpPr>
            <p:nvPr/>
          </p:nvSpPr>
          <p:spPr bwMode="auto">
            <a:xfrm>
              <a:off x="1798" y="1568"/>
              <a:ext cx="1938" cy="1958"/>
            </a:xfrm>
            <a:custGeom>
              <a:avLst/>
              <a:gdLst>
                <a:gd name="T0" fmla="*/ 0 w 1938"/>
                <a:gd name="T1" fmla="*/ 97 h 1958"/>
                <a:gd name="T2" fmla="*/ 55 w 1938"/>
                <a:gd name="T3" fmla="*/ 118 h 1958"/>
                <a:gd name="T4" fmla="*/ 102 w 1938"/>
                <a:gd name="T5" fmla="*/ 170 h 1958"/>
                <a:gd name="T6" fmla="*/ 137 w 1938"/>
                <a:gd name="T7" fmla="*/ 245 h 1958"/>
                <a:gd name="T8" fmla="*/ 151 w 1938"/>
                <a:gd name="T9" fmla="*/ 337 h 1958"/>
                <a:gd name="T10" fmla="*/ 153 w 1938"/>
                <a:gd name="T11" fmla="*/ 1253 h 1958"/>
                <a:gd name="T12" fmla="*/ 162 w 1938"/>
                <a:gd name="T13" fmla="*/ 1326 h 1958"/>
                <a:gd name="T14" fmla="*/ 183 w 1938"/>
                <a:gd name="T15" fmla="*/ 1395 h 1958"/>
                <a:gd name="T16" fmla="*/ 212 w 1938"/>
                <a:gd name="T17" fmla="*/ 1457 h 1958"/>
                <a:gd name="T18" fmla="*/ 252 w 1938"/>
                <a:gd name="T19" fmla="*/ 1515 h 1958"/>
                <a:gd name="T20" fmla="*/ 297 w 1938"/>
                <a:gd name="T21" fmla="*/ 1567 h 1958"/>
                <a:gd name="T22" fmla="*/ 349 w 1938"/>
                <a:gd name="T23" fmla="*/ 1613 h 1958"/>
                <a:gd name="T24" fmla="*/ 408 w 1938"/>
                <a:gd name="T25" fmla="*/ 1650 h 1958"/>
                <a:gd name="T26" fmla="*/ 473 w 1938"/>
                <a:gd name="T27" fmla="*/ 1675 h 1958"/>
                <a:gd name="T28" fmla="*/ 541 w 1938"/>
                <a:gd name="T29" fmla="*/ 1692 h 1958"/>
                <a:gd name="T30" fmla="*/ 633 w 1938"/>
                <a:gd name="T31" fmla="*/ 1713 h 1958"/>
                <a:gd name="T32" fmla="*/ 718 w 1938"/>
                <a:gd name="T33" fmla="*/ 1740 h 1958"/>
                <a:gd name="T34" fmla="*/ 791 w 1938"/>
                <a:gd name="T35" fmla="*/ 1771 h 1958"/>
                <a:gd name="T36" fmla="*/ 855 w 1938"/>
                <a:gd name="T37" fmla="*/ 1810 h 1958"/>
                <a:gd name="T38" fmla="*/ 904 w 1938"/>
                <a:gd name="T39" fmla="*/ 1850 h 1958"/>
                <a:gd name="T40" fmla="*/ 939 w 1938"/>
                <a:gd name="T41" fmla="*/ 1893 h 1958"/>
                <a:gd name="T42" fmla="*/ 956 w 1938"/>
                <a:gd name="T43" fmla="*/ 1936 h 1958"/>
                <a:gd name="T44" fmla="*/ 960 w 1938"/>
                <a:gd name="T45" fmla="*/ 1931 h 1958"/>
                <a:gd name="T46" fmla="*/ 979 w 1938"/>
                <a:gd name="T47" fmla="*/ 1882 h 1958"/>
                <a:gd name="T48" fmla="*/ 1015 w 1938"/>
                <a:gd name="T49" fmla="*/ 1836 h 1958"/>
                <a:gd name="T50" fmla="*/ 1066 w 1938"/>
                <a:gd name="T51" fmla="*/ 1793 h 1958"/>
                <a:gd name="T52" fmla="*/ 1127 w 1938"/>
                <a:gd name="T53" fmla="*/ 1754 h 1958"/>
                <a:gd name="T54" fmla="*/ 1202 w 1938"/>
                <a:gd name="T55" fmla="*/ 1725 h 1958"/>
                <a:gd name="T56" fmla="*/ 1285 w 1938"/>
                <a:gd name="T57" fmla="*/ 1703 h 1958"/>
                <a:gd name="T58" fmla="*/ 1373 w 1938"/>
                <a:gd name="T59" fmla="*/ 1692 h 1958"/>
                <a:gd name="T60" fmla="*/ 1443 w 1938"/>
                <a:gd name="T61" fmla="*/ 1679 h 1958"/>
                <a:gd name="T62" fmla="*/ 1511 w 1938"/>
                <a:gd name="T63" fmla="*/ 1656 h 1958"/>
                <a:gd name="T64" fmla="*/ 1574 w 1938"/>
                <a:gd name="T65" fmla="*/ 1621 h 1958"/>
                <a:gd name="T66" fmla="*/ 1627 w 1938"/>
                <a:gd name="T67" fmla="*/ 1576 h 1958"/>
                <a:gd name="T68" fmla="*/ 1675 w 1938"/>
                <a:gd name="T69" fmla="*/ 1524 h 1958"/>
                <a:gd name="T70" fmla="*/ 1715 w 1938"/>
                <a:gd name="T71" fmla="*/ 1464 h 1958"/>
                <a:gd name="T72" fmla="*/ 1745 w 1938"/>
                <a:gd name="T73" fmla="*/ 1400 h 1958"/>
                <a:gd name="T74" fmla="*/ 1764 w 1938"/>
                <a:gd name="T75" fmla="*/ 1328 h 1958"/>
                <a:gd name="T76" fmla="*/ 1775 w 1938"/>
                <a:gd name="T77" fmla="*/ 1255 h 1958"/>
                <a:gd name="T78" fmla="*/ 1775 w 1938"/>
                <a:gd name="T79" fmla="*/ 326 h 1958"/>
                <a:gd name="T80" fmla="*/ 1786 w 1938"/>
                <a:gd name="T81" fmla="*/ 240 h 1958"/>
                <a:gd name="T82" fmla="*/ 1822 w 1938"/>
                <a:gd name="T83" fmla="*/ 166 h 1958"/>
                <a:gd name="T84" fmla="*/ 1874 w 1938"/>
                <a:gd name="T85" fmla="*/ 115 h 1958"/>
                <a:gd name="T86" fmla="*/ 1937 w 1938"/>
                <a:gd name="T87" fmla="*/ 97 h 1958"/>
                <a:gd name="T88" fmla="*/ 0 w 1938"/>
                <a:gd name="T89" fmla="*/ 0 h 19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38"/>
                <a:gd name="T136" fmla="*/ 0 h 1958"/>
                <a:gd name="T137" fmla="*/ 1938 w 1938"/>
                <a:gd name="T138" fmla="*/ 1958 h 19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38" h="1958">
                  <a:moveTo>
                    <a:pt x="0" y="0"/>
                  </a:moveTo>
                  <a:lnTo>
                    <a:pt x="0" y="97"/>
                  </a:lnTo>
                  <a:lnTo>
                    <a:pt x="29" y="103"/>
                  </a:lnTo>
                  <a:lnTo>
                    <a:pt x="55" y="118"/>
                  </a:lnTo>
                  <a:lnTo>
                    <a:pt x="81" y="138"/>
                  </a:lnTo>
                  <a:lnTo>
                    <a:pt x="102" y="170"/>
                  </a:lnTo>
                  <a:lnTo>
                    <a:pt x="124" y="204"/>
                  </a:lnTo>
                  <a:lnTo>
                    <a:pt x="137" y="245"/>
                  </a:lnTo>
                  <a:lnTo>
                    <a:pt x="149" y="290"/>
                  </a:lnTo>
                  <a:lnTo>
                    <a:pt x="151" y="337"/>
                  </a:lnTo>
                  <a:lnTo>
                    <a:pt x="151" y="1216"/>
                  </a:lnTo>
                  <a:lnTo>
                    <a:pt x="153" y="1253"/>
                  </a:lnTo>
                  <a:lnTo>
                    <a:pt x="157" y="1290"/>
                  </a:lnTo>
                  <a:lnTo>
                    <a:pt x="162" y="1326"/>
                  </a:lnTo>
                  <a:lnTo>
                    <a:pt x="171" y="1360"/>
                  </a:lnTo>
                  <a:lnTo>
                    <a:pt x="183" y="1395"/>
                  </a:lnTo>
                  <a:lnTo>
                    <a:pt x="196" y="1426"/>
                  </a:lnTo>
                  <a:lnTo>
                    <a:pt x="212" y="1457"/>
                  </a:lnTo>
                  <a:lnTo>
                    <a:pt x="230" y="1488"/>
                  </a:lnTo>
                  <a:lnTo>
                    <a:pt x="252" y="1515"/>
                  </a:lnTo>
                  <a:lnTo>
                    <a:pt x="275" y="1543"/>
                  </a:lnTo>
                  <a:lnTo>
                    <a:pt x="297" y="1567"/>
                  </a:lnTo>
                  <a:lnTo>
                    <a:pt x="323" y="1590"/>
                  </a:lnTo>
                  <a:lnTo>
                    <a:pt x="349" y="1613"/>
                  </a:lnTo>
                  <a:lnTo>
                    <a:pt x="378" y="1634"/>
                  </a:lnTo>
                  <a:lnTo>
                    <a:pt x="408" y="1650"/>
                  </a:lnTo>
                  <a:lnTo>
                    <a:pt x="441" y="1663"/>
                  </a:lnTo>
                  <a:lnTo>
                    <a:pt x="473" y="1675"/>
                  </a:lnTo>
                  <a:lnTo>
                    <a:pt x="506" y="1685"/>
                  </a:lnTo>
                  <a:lnTo>
                    <a:pt x="541" y="1692"/>
                  </a:lnTo>
                  <a:lnTo>
                    <a:pt x="589" y="1702"/>
                  </a:lnTo>
                  <a:lnTo>
                    <a:pt x="633" y="1713"/>
                  </a:lnTo>
                  <a:lnTo>
                    <a:pt x="676" y="1725"/>
                  </a:lnTo>
                  <a:lnTo>
                    <a:pt x="718" y="1740"/>
                  </a:lnTo>
                  <a:lnTo>
                    <a:pt x="755" y="1754"/>
                  </a:lnTo>
                  <a:lnTo>
                    <a:pt x="791" y="1771"/>
                  </a:lnTo>
                  <a:lnTo>
                    <a:pt x="825" y="1792"/>
                  </a:lnTo>
                  <a:lnTo>
                    <a:pt x="855" y="1810"/>
                  </a:lnTo>
                  <a:lnTo>
                    <a:pt x="882" y="1831"/>
                  </a:lnTo>
                  <a:lnTo>
                    <a:pt x="904" y="1850"/>
                  </a:lnTo>
                  <a:lnTo>
                    <a:pt x="922" y="1871"/>
                  </a:lnTo>
                  <a:lnTo>
                    <a:pt x="939" y="1893"/>
                  </a:lnTo>
                  <a:lnTo>
                    <a:pt x="948" y="1913"/>
                  </a:lnTo>
                  <a:lnTo>
                    <a:pt x="956" y="1936"/>
                  </a:lnTo>
                  <a:lnTo>
                    <a:pt x="956" y="1957"/>
                  </a:lnTo>
                  <a:lnTo>
                    <a:pt x="960" y="1931"/>
                  </a:lnTo>
                  <a:lnTo>
                    <a:pt x="967" y="1906"/>
                  </a:lnTo>
                  <a:lnTo>
                    <a:pt x="979" y="1882"/>
                  </a:lnTo>
                  <a:lnTo>
                    <a:pt x="996" y="1857"/>
                  </a:lnTo>
                  <a:lnTo>
                    <a:pt x="1015" y="1836"/>
                  </a:lnTo>
                  <a:lnTo>
                    <a:pt x="1038" y="1814"/>
                  </a:lnTo>
                  <a:lnTo>
                    <a:pt x="1066" y="1793"/>
                  </a:lnTo>
                  <a:lnTo>
                    <a:pt x="1095" y="1771"/>
                  </a:lnTo>
                  <a:lnTo>
                    <a:pt x="1127" y="1754"/>
                  </a:lnTo>
                  <a:lnTo>
                    <a:pt x="1163" y="1738"/>
                  </a:lnTo>
                  <a:lnTo>
                    <a:pt x="1202" y="1725"/>
                  </a:lnTo>
                  <a:lnTo>
                    <a:pt x="1243" y="1713"/>
                  </a:lnTo>
                  <a:lnTo>
                    <a:pt x="1285" y="1703"/>
                  </a:lnTo>
                  <a:lnTo>
                    <a:pt x="1327" y="1696"/>
                  </a:lnTo>
                  <a:lnTo>
                    <a:pt x="1373" y="1692"/>
                  </a:lnTo>
                  <a:lnTo>
                    <a:pt x="1408" y="1689"/>
                  </a:lnTo>
                  <a:lnTo>
                    <a:pt x="1443" y="1679"/>
                  </a:lnTo>
                  <a:lnTo>
                    <a:pt x="1478" y="1668"/>
                  </a:lnTo>
                  <a:lnTo>
                    <a:pt x="1511" y="1656"/>
                  </a:lnTo>
                  <a:lnTo>
                    <a:pt x="1544" y="1639"/>
                  </a:lnTo>
                  <a:lnTo>
                    <a:pt x="1574" y="1621"/>
                  </a:lnTo>
                  <a:lnTo>
                    <a:pt x="1602" y="1600"/>
                  </a:lnTo>
                  <a:lnTo>
                    <a:pt x="1627" y="1576"/>
                  </a:lnTo>
                  <a:lnTo>
                    <a:pt x="1652" y="1550"/>
                  </a:lnTo>
                  <a:lnTo>
                    <a:pt x="1675" y="1524"/>
                  </a:lnTo>
                  <a:lnTo>
                    <a:pt x="1697" y="1496"/>
                  </a:lnTo>
                  <a:lnTo>
                    <a:pt x="1715" y="1464"/>
                  </a:lnTo>
                  <a:lnTo>
                    <a:pt x="1732" y="1431"/>
                  </a:lnTo>
                  <a:lnTo>
                    <a:pt x="1745" y="1400"/>
                  </a:lnTo>
                  <a:lnTo>
                    <a:pt x="1758" y="1363"/>
                  </a:lnTo>
                  <a:lnTo>
                    <a:pt x="1764" y="1328"/>
                  </a:lnTo>
                  <a:lnTo>
                    <a:pt x="1770" y="1292"/>
                  </a:lnTo>
                  <a:lnTo>
                    <a:pt x="1775" y="1255"/>
                  </a:lnTo>
                  <a:lnTo>
                    <a:pt x="1775" y="1216"/>
                  </a:lnTo>
                  <a:lnTo>
                    <a:pt x="1775" y="326"/>
                  </a:lnTo>
                  <a:lnTo>
                    <a:pt x="1776" y="283"/>
                  </a:lnTo>
                  <a:lnTo>
                    <a:pt x="1786" y="240"/>
                  </a:lnTo>
                  <a:lnTo>
                    <a:pt x="1804" y="201"/>
                  </a:lnTo>
                  <a:lnTo>
                    <a:pt x="1822" y="166"/>
                  </a:lnTo>
                  <a:lnTo>
                    <a:pt x="1846" y="138"/>
                  </a:lnTo>
                  <a:lnTo>
                    <a:pt x="1874" y="115"/>
                  </a:lnTo>
                  <a:lnTo>
                    <a:pt x="1905" y="103"/>
                  </a:lnTo>
                  <a:lnTo>
                    <a:pt x="1937" y="97"/>
                  </a:lnTo>
                  <a:lnTo>
                    <a:pt x="1937" y="0"/>
                  </a:lnTo>
                  <a:lnTo>
                    <a:pt x="0" y="0"/>
                  </a:lnTo>
                </a:path>
              </a:pathLst>
            </a:custGeom>
            <a:solidFill>
              <a:srgbClr val="000000"/>
            </a:solidFill>
            <a:ln w="254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Freeform 4"/>
            <p:cNvSpPr>
              <a:spLocks/>
            </p:cNvSpPr>
            <p:nvPr/>
          </p:nvSpPr>
          <p:spPr bwMode="auto">
            <a:xfrm>
              <a:off x="2441" y="1744"/>
              <a:ext cx="995" cy="1335"/>
            </a:xfrm>
            <a:custGeom>
              <a:avLst/>
              <a:gdLst>
                <a:gd name="T0" fmla="*/ 13 w 995"/>
                <a:gd name="T1" fmla="*/ 43 h 1335"/>
                <a:gd name="T2" fmla="*/ 90 w 995"/>
                <a:gd name="T3" fmla="*/ 8 h 1335"/>
                <a:gd name="T4" fmla="*/ 237 w 995"/>
                <a:gd name="T5" fmla="*/ 1 h 1335"/>
                <a:gd name="T6" fmla="*/ 384 w 995"/>
                <a:gd name="T7" fmla="*/ 36 h 1335"/>
                <a:gd name="T8" fmla="*/ 532 w 995"/>
                <a:gd name="T9" fmla="*/ 104 h 1335"/>
                <a:gd name="T10" fmla="*/ 624 w 995"/>
                <a:gd name="T11" fmla="*/ 195 h 1335"/>
                <a:gd name="T12" fmla="*/ 689 w 995"/>
                <a:gd name="T13" fmla="*/ 313 h 1335"/>
                <a:gd name="T14" fmla="*/ 746 w 995"/>
                <a:gd name="T15" fmla="*/ 415 h 1335"/>
                <a:gd name="T16" fmla="*/ 797 w 995"/>
                <a:gd name="T17" fmla="*/ 494 h 1335"/>
                <a:gd name="T18" fmla="*/ 889 w 995"/>
                <a:gd name="T19" fmla="*/ 555 h 1335"/>
                <a:gd name="T20" fmla="*/ 994 w 995"/>
                <a:gd name="T21" fmla="*/ 572 h 1335"/>
                <a:gd name="T22" fmla="*/ 971 w 995"/>
                <a:gd name="T23" fmla="*/ 660 h 1335"/>
                <a:gd name="T24" fmla="*/ 908 w 995"/>
                <a:gd name="T25" fmla="*/ 731 h 1335"/>
                <a:gd name="T26" fmla="*/ 805 w 995"/>
                <a:gd name="T27" fmla="*/ 749 h 1335"/>
                <a:gd name="T28" fmla="*/ 770 w 995"/>
                <a:gd name="T29" fmla="*/ 780 h 1335"/>
                <a:gd name="T30" fmla="*/ 802 w 995"/>
                <a:gd name="T31" fmla="*/ 875 h 1335"/>
                <a:gd name="T32" fmla="*/ 791 w 995"/>
                <a:gd name="T33" fmla="*/ 972 h 1335"/>
                <a:gd name="T34" fmla="*/ 720 w 995"/>
                <a:gd name="T35" fmla="*/ 962 h 1335"/>
                <a:gd name="T36" fmla="*/ 620 w 995"/>
                <a:gd name="T37" fmla="*/ 896 h 1335"/>
                <a:gd name="T38" fmla="*/ 660 w 995"/>
                <a:gd name="T39" fmla="*/ 1014 h 1335"/>
                <a:gd name="T40" fmla="*/ 655 w 995"/>
                <a:gd name="T41" fmla="*/ 1128 h 1335"/>
                <a:gd name="T42" fmla="*/ 572 w 995"/>
                <a:gd name="T43" fmla="*/ 1089 h 1335"/>
                <a:gd name="T44" fmla="*/ 552 w 995"/>
                <a:gd name="T45" fmla="*/ 1114 h 1335"/>
                <a:gd name="T46" fmla="*/ 552 w 995"/>
                <a:gd name="T47" fmla="*/ 1182 h 1335"/>
                <a:gd name="T48" fmla="*/ 495 w 995"/>
                <a:gd name="T49" fmla="*/ 1203 h 1335"/>
                <a:gd name="T50" fmla="*/ 418 w 995"/>
                <a:gd name="T51" fmla="*/ 1116 h 1335"/>
                <a:gd name="T52" fmla="*/ 412 w 995"/>
                <a:gd name="T53" fmla="*/ 1210 h 1335"/>
                <a:gd name="T54" fmla="*/ 375 w 995"/>
                <a:gd name="T55" fmla="*/ 1292 h 1335"/>
                <a:gd name="T56" fmla="*/ 302 w 995"/>
                <a:gd name="T57" fmla="*/ 1334 h 1335"/>
                <a:gd name="T58" fmla="*/ 273 w 995"/>
                <a:gd name="T59" fmla="*/ 1277 h 1335"/>
                <a:gd name="T60" fmla="*/ 260 w 995"/>
                <a:gd name="T61" fmla="*/ 1185 h 1335"/>
                <a:gd name="T62" fmla="*/ 214 w 995"/>
                <a:gd name="T63" fmla="*/ 1253 h 1335"/>
                <a:gd name="T64" fmla="*/ 146 w 995"/>
                <a:gd name="T65" fmla="*/ 1298 h 1335"/>
                <a:gd name="T66" fmla="*/ 107 w 995"/>
                <a:gd name="T67" fmla="*/ 1241 h 1335"/>
                <a:gd name="T68" fmla="*/ 123 w 995"/>
                <a:gd name="T69" fmla="*/ 1040 h 1335"/>
                <a:gd name="T70" fmla="*/ 158 w 995"/>
                <a:gd name="T71" fmla="*/ 886 h 1335"/>
                <a:gd name="T72" fmla="*/ 197 w 995"/>
                <a:gd name="T73" fmla="*/ 764 h 1335"/>
                <a:gd name="T74" fmla="*/ 200 w 995"/>
                <a:gd name="T75" fmla="*/ 641 h 1335"/>
                <a:gd name="T76" fmla="*/ 226 w 995"/>
                <a:gd name="T77" fmla="*/ 527 h 1335"/>
                <a:gd name="T78" fmla="*/ 240 w 995"/>
                <a:gd name="T79" fmla="*/ 472 h 1335"/>
                <a:gd name="T80" fmla="*/ 107 w 995"/>
                <a:gd name="T81" fmla="*/ 341 h 1335"/>
                <a:gd name="T82" fmla="*/ 26 w 995"/>
                <a:gd name="T83" fmla="*/ 183 h 1335"/>
                <a:gd name="T84" fmla="*/ 0 w 995"/>
                <a:gd name="T85" fmla="*/ 76 h 13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5"/>
                <a:gd name="T130" fmla="*/ 0 h 1335"/>
                <a:gd name="T131" fmla="*/ 995 w 995"/>
                <a:gd name="T132" fmla="*/ 1335 h 13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5" h="1335">
                  <a:moveTo>
                    <a:pt x="0" y="76"/>
                  </a:moveTo>
                  <a:lnTo>
                    <a:pt x="13" y="43"/>
                  </a:lnTo>
                  <a:lnTo>
                    <a:pt x="40" y="26"/>
                  </a:lnTo>
                  <a:lnTo>
                    <a:pt x="90" y="8"/>
                  </a:lnTo>
                  <a:lnTo>
                    <a:pt x="158" y="0"/>
                  </a:lnTo>
                  <a:lnTo>
                    <a:pt x="237" y="1"/>
                  </a:lnTo>
                  <a:lnTo>
                    <a:pt x="296" y="12"/>
                  </a:lnTo>
                  <a:lnTo>
                    <a:pt x="384" y="36"/>
                  </a:lnTo>
                  <a:lnTo>
                    <a:pt x="467" y="68"/>
                  </a:lnTo>
                  <a:lnTo>
                    <a:pt x="532" y="104"/>
                  </a:lnTo>
                  <a:lnTo>
                    <a:pt x="591" y="153"/>
                  </a:lnTo>
                  <a:lnTo>
                    <a:pt x="624" y="195"/>
                  </a:lnTo>
                  <a:lnTo>
                    <a:pt x="654" y="249"/>
                  </a:lnTo>
                  <a:lnTo>
                    <a:pt x="689" y="313"/>
                  </a:lnTo>
                  <a:lnTo>
                    <a:pt x="717" y="365"/>
                  </a:lnTo>
                  <a:lnTo>
                    <a:pt x="746" y="415"/>
                  </a:lnTo>
                  <a:lnTo>
                    <a:pt x="771" y="456"/>
                  </a:lnTo>
                  <a:lnTo>
                    <a:pt x="797" y="494"/>
                  </a:lnTo>
                  <a:lnTo>
                    <a:pt x="842" y="531"/>
                  </a:lnTo>
                  <a:lnTo>
                    <a:pt x="889" y="555"/>
                  </a:lnTo>
                  <a:lnTo>
                    <a:pt x="943" y="567"/>
                  </a:lnTo>
                  <a:lnTo>
                    <a:pt x="994" y="572"/>
                  </a:lnTo>
                  <a:lnTo>
                    <a:pt x="983" y="619"/>
                  </a:lnTo>
                  <a:lnTo>
                    <a:pt x="971" y="660"/>
                  </a:lnTo>
                  <a:lnTo>
                    <a:pt x="942" y="709"/>
                  </a:lnTo>
                  <a:lnTo>
                    <a:pt x="908" y="731"/>
                  </a:lnTo>
                  <a:lnTo>
                    <a:pt x="864" y="745"/>
                  </a:lnTo>
                  <a:lnTo>
                    <a:pt x="805" y="749"/>
                  </a:lnTo>
                  <a:lnTo>
                    <a:pt x="758" y="751"/>
                  </a:lnTo>
                  <a:lnTo>
                    <a:pt x="770" y="780"/>
                  </a:lnTo>
                  <a:lnTo>
                    <a:pt x="788" y="821"/>
                  </a:lnTo>
                  <a:lnTo>
                    <a:pt x="802" y="875"/>
                  </a:lnTo>
                  <a:lnTo>
                    <a:pt x="802" y="925"/>
                  </a:lnTo>
                  <a:lnTo>
                    <a:pt x="791" y="972"/>
                  </a:lnTo>
                  <a:lnTo>
                    <a:pt x="755" y="972"/>
                  </a:lnTo>
                  <a:lnTo>
                    <a:pt x="720" y="962"/>
                  </a:lnTo>
                  <a:lnTo>
                    <a:pt x="677" y="943"/>
                  </a:lnTo>
                  <a:lnTo>
                    <a:pt x="620" y="896"/>
                  </a:lnTo>
                  <a:lnTo>
                    <a:pt x="649" y="962"/>
                  </a:lnTo>
                  <a:lnTo>
                    <a:pt x="660" y="1014"/>
                  </a:lnTo>
                  <a:lnTo>
                    <a:pt x="664" y="1056"/>
                  </a:lnTo>
                  <a:lnTo>
                    <a:pt x="655" y="1128"/>
                  </a:lnTo>
                  <a:lnTo>
                    <a:pt x="612" y="1116"/>
                  </a:lnTo>
                  <a:lnTo>
                    <a:pt x="572" y="1089"/>
                  </a:lnTo>
                  <a:lnTo>
                    <a:pt x="531" y="1042"/>
                  </a:lnTo>
                  <a:lnTo>
                    <a:pt x="552" y="1114"/>
                  </a:lnTo>
                  <a:lnTo>
                    <a:pt x="553" y="1150"/>
                  </a:lnTo>
                  <a:lnTo>
                    <a:pt x="552" y="1182"/>
                  </a:lnTo>
                  <a:lnTo>
                    <a:pt x="531" y="1220"/>
                  </a:lnTo>
                  <a:lnTo>
                    <a:pt x="495" y="1203"/>
                  </a:lnTo>
                  <a:lnTo>
                    <a:pt x="450" y="1163"/>
                  </a:lnTo>
                  <a:lnTo>
                    <a:pt x="418" y="1116"/>
                  </a:lnTo>
                  <a:lnTo>
                    <a:pt x="416" y="1178"/>
                  </a:lnTo>
                  <a:lnTo>
                    <a:pt x="412" y="1210"/>
                  </a:lnTo>
                  <a:lnTo>
                    <a:pt x="401" y="1250"/>
                  </a:lnTo>
                  <a:lnTo>
                    <a:pt x="375" y="1292"/>
                  </a:lnTo>
                  <a:lnTo>
                    <a:pt x="337" y="1315"/>
                  </a:lnTo>
                  <a:lnTo>
                    <a:pt x="302" y="1334"/>
                  </a:lnTo>
                  <a:lnTo>
                    <a:pt x="282" y="1305"/>
                  </a:lnTo>
                  <a:lnTo>
                    <a:pt x="273" y="1277"/>
                  </a:lnTo>
                  <a:lnTo>
                    <a:pt x="267" y="1241"/>
                  </a:lnTo>
                  <a:lnTo>
                    <a:pt x="260" y="1185"/>
                  </a:lnTo>
                  <a:lnTo>
                    <a:pt x="237" y="1226"/>
                  </a:lnTo>
                  <a:lnTo>
                    <a:pt x="214" y="1253"/>
                  </a:lnTo>
                  <a:lnTo>
                    <a:pt x="186" y="1277"/>
                  </a:lnTo>
                  <a:lnTo>
                    <a:pt x="146" y="1298"/>
                  </a:lnTo>
                  <a:lnTo>
                    <a:pt x="107" y="1306"/>
                  </a:lnTo>
                  <a:lnTo>
                    <a:pt x="107" y="1241"/>
                  </a:lnTo>
                  <a:lnTo>
                    <a:pt x="113" y="1133"/>
                  </a:lnTo>
                  <a:lnTo>
                    <a:pt x="123" y="1040"/>
                  </a:lnTo>
                  <a:lnTo>
                    <a:pt x="136" y="957"/>
                  </a:lnTo>
                  <a:lnTo>
                    <a:pt x="158" y="886"/>
                  </a:lnTo>
                  <a:lnTo>
                    <a:pt x="182" y="813"/>
                  </a:lnTo>
                  <a:lnTo>
                    <a:pt x="197" y="764"/>
                  </a:lnTo>
                  <a:lnTo>
                    <a:pt x="208" y="703"/>
                  </a:lnTo>
                  <a:lnTo>
                    <a:pt x="200" y="641"/>
                  </a:lnTo>
                  <a:lnTo>
                    <a:pt x="173" y="572"/>
                  </a:lnTo>
                  <a:lnTo>
                    <a:pt x="226" y="527"/>
                  </a:lnTo>
                  <a:lnTo>
                    <a:pt x="250" y="513"/>
                  </a:lnTo>
                  <a:lnTo>
                    <a:pt x="240" y="472"/>
                  </a:lnTo>
                  <a:lnTo>
                    <a:pt x="173" y="393"/>
                  </a:lnTo>
                  <a:lnTo>
                    <a:pt x="107" y="341"/>
                  </a:lnTo>
                  <a:lnTo>
                    <a:pt x="66" y="235"/>
                  </a:lnTo>
                  <a:lnTo>
                    <a:pt x="26" y="183"/>
                  </a:lnTo>
                  <a:lnTo>
                    <a:pt x="0" y="143"/>
                  </a:lnTo>
                  <a:lnTo>
                    <a:pt x="0" y="76"/>
                  </a:lnTo>
                </a:path>
              </a:pathLst>
            </a:custGeom>
            <a:solidFill>
              <a:srgbClr val="FFFFFF"/>
            </a:soli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Freeform 5"/>
            <p:cNvSpPr>
              <a:spLocks/>
            </p:cNvSpPr>
            <p:nvPr/>
          </p:nvSpPr>
          <p:spPr bwMode="auto">
            <a:xfrm>
              <a:off x="2097" y="1813"/>
              <a:ext cx="633" cy="546"/>
            </a:xfrm>
            <a:custGeom>
              <a:avLst/>
              <a:gdLst>
                <a:gd name="T0" fmla="*/ 516 w 633"/>
                <a:gd name="T1" fmla="*/ 545 h 546"/>
                <a:gd name="T2" fmla="*/ 474 w 633"/>
                <a:gd name="T3" fmla="*/ 514 h 546"/>
                <a:gd name="T4" fmla="*/ 423 w 633"/>
                <a:gd name="T5" fmla="*/ 483 h 546"/>
                <a:gd name="T6" fmla="*/ 341 w 633"/>
                <a:gd name="T7" fmla="*/ 469 h 546"/>
                <a:gd name="T8" fmla="*/ 260 w 633"/>
                <a:gd name="T9" fmla="*/ 458 h 546"/>
                <a:gd name="T10" fmla="*/ 176 w 633"/>
                <a:gd name="T11" fmla="*/ 430 h 546"/>
                <a:gd name="T12" fmla="*/ 125 w 633"/>
                <a:gd name="T13" fmla="*/ 395 h 546"/>
                <a:gd name="T14" fmla="*/ 92 w 633"/>
                <a:gd name="T15" fmla="*/ 340 h 546"/>
                <a:gd name="T16" fmla="*/ 91 w 633"/>
                <a:gd name="T17" fmla="*/ 283 h 546"/>
                <a:gd name="T18" fmla="*/ 114 w 633"/>
                <a:gd name="T19" fmla="*/ 290 h 546"/>
                <a:gd name="T20" fmla="*/ 134 w 633"/>
                <a:gd name="T21" fmla="*/ 336 h 546"/>
                <a:gd name="T22" fmla="*/ 181 w 633"/>
                <a:gd name="T23" fmla="*/ 369 h 546"/>
                <a:gd name="T24" fmla="*/ 263 w 633"/>
                <a:gd name="T25" fmla="*/ 392 h 546"/>
                <a:gd name="T26" fmla="*/ 332 w 633"/>
                <a:gd name="T27" fmla="*/ 393 h 546"/>
                <a:gd name="T28" fmla="*/ 398 w 633"/>
                <a:gd name="T29" fmla="*/ 402 h 546"/>
                <a:gd name="T30" fmla="*/ 450 w 633"/>
                <a:gd name="T31" fmla="*/ 413 h 546"/>
                <a:gd name="T32" fmla="*/ 474 w 633"/>
                <a:gd name="T33" fmla="*/ 389 h 546"/>
                <a:gd name="T34" fmla="*/ 469 w 633"/>
                <a:gd name="T35" fmla="*/ 347 h 546"/>
                <a:gd name="T36" fmla="*/ 416 w 633"/>
                <a:gd name="T37" fmla="*/ 305 h 546"/>
                <a:gd name="T38" fmla="*/ 329 w 633"/>
                <a:gd name="T39" fmla="*/ 273 h 546"/>
                <a:gd name="T40" fmla="*/ 257 w 633"/>
                <a:gd name="T41" fmla="*/ 232 h 546"/>
                <a:gd name="T42" fmla="*/ 204 w 633"/>
                <a:gd name="T43" fmla="*/ 181 h 546"/>
                <a:gd name="T44" fmla="*/ 138 w 633"/>
                <a:gd name="T45" fmla="*/ 143 h 546"/>
                <a:gd name="T46" fmla="*/ 57 w 633"/>
                <a:gd name="T47" fmla="*/ 148 h 546"/>
                <a:gd name="T48" fmla="*/ 9 w 633"/>
                <a:gd name="T49" fmla="*/ 187 h 546"/>
                <a:gd name="T50" fmla="*/ 0 w 633"/>
                <a:gd name="T51" fmla="*/ 143 h 546"/>
                <a:gd name="T52" fmla="*/ 29 w 633"/>
                <a:gd name="T53" fmla="*/ 90 h 546"/>
                <a:gd name="T54" fmla="*/ 75 w 633"/>
                <a:gd name="T55" fmla="*/ 46 h 546"/>
                <a:gd name="T56" fmla="*/ 141 w 633"/>
                <a:gd name="T57" fmla="*/ 15 h 546"/>
                <a:gd name="T58" fmla="*/ 205 w 633"/>
                <a:gd name="T59" fmla="*/ 0 h 546"/>
                <a:gd name="T60" fmla="*/ 297 w 633"/>
                <a:gd name="T61" fmla="*/ 5 h 546"/>
                <a:gd name="T62" fmla="*/ 349 w 633"/>
                <a:gd name="T63" fmla="*/ 22 h 546"/>
                <a:gd name="T64" fmla="*/ 397 w 633"/>
                <a:gd name="T65" fmla="*/ 67 h 546"/>
                <a:gd name="T66" fmla="*/ 428 w 633"/>
                <a:gd name="T67" fmla="*/ 133 h 546"/>
                <a:gd name="T68" fmla="*/ 450 w 633"/>
                <a:gd name="T69" fmla="*/ 211 h 546"/>
                <a:gd name="T70" fmla="*/ 474 w 633"/>
                <a:gd name="T71" fmla="*/ 279 h 546"/>
                <a:gd name="T72" fmla="*/ 513 w 633"/>
                <a:gd name="T73" fmla="*/ 326 h 546"/>
                <a:gd name="T74" fmla="*/ 579 w 633"/>
                <a:gd name="T75" fmla="*/ 373 h 546"/>
                <a:gd name="T76" fmla="*/ 621 w 633"/>
                <a:gd name="T77" fmla="*/ 413 h 546"/>
                <a:gd name="T78" fmla="*/ 626 w 633"/>
                <a:gd name="T79" fmla="*/ 469 h 546"/>
                <a:gd name="T80" fmla="*/ 579 w 633"/>
                <a:gd name="T81" fmla="*/ 505 h 546"/>
                <a:gd name="T82" fmla="*/ 531 w 633"/>
                <a:gd name="T83" fmla="*/ 526 h 5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3"/>
                <a:gd name="T127" fmla="*/ 0 h 546"/>
                <a:gd name="T128" fmla="*/ 633 w 633"/>
                <a:gd name="T129" fmla="*/ 546 h 5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3" h="546">
                  <a:moveTo>
                    <a:pt x="531" y="526"/>
                  </a:moveTo>
                  <a:lnTo>
                    <a:pt x="516" y="545"/>
                  </a:lnTo>
                  <a:lnTo>
                    <a:pt x="498" y="532"/>
                  </a:lnTo>
                  <a:lnTo>
                    <a:pt x="474" y="514"/>
                  </a:lnTo>
                  <a:lnTo>
                    <a:pt x="451" y="498"/>
                  </a:lnTo>
                  <a:lnTo>
                    <a:pt x="423" y="483"/>
                  </a:lnTo>
                  <a:lnTo>
                    <a:pt x="390" y="474"/>
                  </a:lnTo>
                  <a:lnTo>
                    <a:pt x="341" y="469"/>
                  </a:lnTo>
                  <a:lnTo>
                    <a:pt x="302" y="465"/>
                  </a:lnTo>
                  <a:lnTo>
                    <a:pt x="260" y="458"/>
                  </a:lnTo>
                  <a:lnTo>
                    <a:pt x="214" y="447"/>
                  </a:lnTo>
                  <a:lnTo>
                    <a:pt x="176" y="430"/>
                  </a:lnTo>
                  <a:lnTo>
                    <a:pt x="146" y="412"/>
                  </a:lnTo>
                  <a:lnTo>
                    <a:pt x="125" y="395"/>
                  </a:lnTo>
                  <a:lnTo>
                    <a:pt x="104" y="369"/>
                  </a:lnTo>
                  <a:lnTo>
                    <a:pt x="92" y="340"/>
                  </a:lnTo>
                  <a:lnTo>
                    <a:pt x="86" y="310"/>
                  </a:lnTo>
                  <a:lnTo>
                    <a:pt x="91" y="283"/>
                  </a:lnTo>
                  <a:lnTo>
                    <a:pt x="104" y="268"/>
                  </a:lnTo>
                  <a:lnTo>
                    <a:pt x="114" y="290"/>
                  </a:lnTo>
                  <a:lnTo>
                    <a:pt x="121" y="315"/>
                  </a:lnTo>
                  <a:lnTo>
                    <a:pt x="134" y="336"/>
                  </a:lnTo>
                  <a:lnTo>
                    <a:pt x="155" y="355"/>
                  </a:lnTo>
                  <a:lnTo>
                    <a:pt x="181" y="369"/>
                  </a:lnTo>
                  <a:lnTo>
                    <a:pt x="220" y="385"/>
                  </a:lnTo>
                  <a:lnTo>
                    <a:pt x="263" y="392"/>
                  </a:lnTo>
                  <a:lnTo>
                    <a:pt x="304" y="395"/>
                  </a:lnTo>
                  <a:lnTo>
                    <a:pt x="332" y="393"/>
                  </a:lnTo>
                  <a:lnTo>
                    <a:pt x="370" y="397"/>
                  </a:lnTo>
                  <a:lnTo>
                    <a:pt x="398" y="402"/>
                  </a:lnTo>
                  <a:lnTo>
                    <a:pt x="431" y="412"/>
                  </a:lnTo>
                  <a:lnTo>
                    <a:pt x="450" y="413"/>
                  </a:lnTo>
                  <a:lnTo>
                    <a:pt x="467" y="404"/>
                  </a:lnTo>
                  <a:lnTo>
                    <a:pt x="474" y="389"/>
                  </a:lnTo>
                  <a:lnTo>
                    <a:pt x="474" y="373"/>
                  </a:lnTo>
                  <a:lnTo>
                    <a:pt x="469" y="347"/>
                  </a:lnTo>
                  <a:lnTo>
                    <a:pt x="450" y="327"/>
                  </a:lnTo>
                  <a:lnTo>
                    <a:pt x="416" y="305"/>
                  </a:lnTo>
                  <a:lnTo>
                    <a:pt x="381" y="293"/>
                  </a:lnTo>
                  <a:lnTo>
                    <a:pt x="329" y="273"/>
                  </a:lnTo>
                  <a:lnTo>
                    <a:pt x="287" y="254"/>
                  </a:lnTo>
                  <a:lnTo>
                    <a:pt x="257" y="232"/>
                  </a:lnTo>
                  <a:lnTo>
                    <a:pt x="234" y="214"/>
                  </a:lnTo>
                  <a:lnTo>
                    <a:pt x="204" y="181"/>
                  </a:lnTo>
                  <a:lnTo>
                    <a:pt x="172" y="157"/>
                  </a:lnTo>
                  <a:lnTo>
                    <a:pt x="138" y="143"/>
                  </a:lnTo>
                  <a:lnTo>
                    <a:pt x="97" y="142"/>
                  </a:lnTo>
                  <a:lnTo>
                    <a:pt x="57" y="148"/>
                  </a:lnTo>
                  <a:lnTo>
                    <a:pt x="33" y="165"/>
                  </a:lnTo>
                  <a:lnTo>
                    <a:pt x="9" y="187"/>
                  </a:lnTo>
                  <a:lnTo>
                    <a:pt x="0" y="171"/>
                  </a:lnTo>
                  <a:lnTo>
                    <a:pt x="0" y="143"/>
                  </a:lnTo>
                  <a:lnTo>
                    <a:pt x="9" y="122"/>
                  </a:lnTo>
                  <a:lnTo>
                    <a:pt x="29" y="90"/>
                  </a:lnTo>
                  <a:lnTo>
                    <a:pt x="49" y="67"/>
                  </a:lnTo>
                  <a:lnTo>
                    <a:pt x="75" y="46"/>
                  </a:lnTo>
                  <a:lnTo>
                    <a:pt x="111" y="28"/>
                  </a:lnTo>
                  <a:lnTo>
                    <a:pt x="141" y="15"/>
                  </a:lnTo>
                  <a:lnTo>
                    <a:pt x="170" y="8"/>
                  </a:lnTo>
                  <a:lnTo>
                    <a:pt x="205" y="0"/>
                  </a:lnTo>
                  <a:lnTo>
                    <a:pt x="260" y="0"/>
                  </a:lnTo>
                  <a:lnTo>
                    <a:pt x="297" y="5"/>
                  </a:lnTo>
                  <a:lnTo>
                    <a:pt x="322" y="11"/>
                  </a:lnTo>
                  <a:lnTo>
                    <a:pt x="349" y="22"/>
                  </a:lnTo>
                  <a:lnTo>
                    <a:pt x="374" y="39"/>
                  </a:lnTo>
                  <a:lnTo>
                    <a:pt x="397" y="67"/>
                  </a:lnTo>
                  <a:lnTo>
                    <a:pt x="416" y="100"/>
                  </a:lnTo>
                  <a:lnTo>
                    <a:pt x="428" y="133"/>
                  </a:lnTo>
                  <a:lnTo>
                    <a:pt x="438" y="175"/>
                  </a:lnTo>
                  <a:lnTo>
                    <a:pt x="450" y="211"/>
                  </a:lnTo>
                  <a:lnTo>
                    <a:pt x="461" y="253"/>
                  </a:lnTo>
                  <a:lnTo>
                    <a:pt x="474" y="279"/>
                  </a:lnTo>
                  <a:lnTo>
                    <a:pt x="491" y="305"/>
                  </a:lnTo>
                  <a:lnTo>
                    <a:pt x="513" y="326"/>
                  </a:lnTo>
                  <a:lnTo>
                    <a:pt x="543" y="347"/>
                  </a:lnTo>
                  <a:lnTo>
                    <a:pt x="579" y="373"/>
                  </a:lnTo>
                  <a:lnTo>
                    <a:pt x="599" y="389"/>
                  </a:lnTo>
                  <a:lnTo>
                    <a:pt x="621" y="413"/>
                  </a:lnTo>
                  <a:lnTo>
                    <a:pt x="632" y="441"/>
                  </a:lnTo>
                  <a:lnTo>
                    <a:pt x="626" y="469"/>
                  </a:lnTo>
                  <a:lnTo>
                    <a:pt x="605" y="491"/>
                  </a:lnTo>
                  <a:lnTo>
                    <a:pt x="579" y="505"/>
                  </a:lnTo>
                  <a:lnTo>
                    <a:pt x="550" y="515"/>
                  </a:lnTo>
                  <a:lnTo>
                    <a:pt x="531" y="526"/>
                  </a:lnTo>
                </a:path>
              </a:pathLst>
            </a:custGeom>
            <a:solidFill>
              <a:srgbClr val="FFFF00"/>
            </a:soli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reeform 6"/>
            <p:cNvSpPr>
              <a:spLocks/>
            </p:cNvSpPr>
            <p:nvPr/>
          </p:nvSpPr>
          <p:spPr bwMode="auto">
            <a:xfrm>
              <a:off x="2217" y="2051"/>
              <a:ext cx="314" cy="141"/>
            </a:xfrm>
            <a:custGeom>
              <a:avLst/>
              <a:gdLst>
                <a:gd name="T0" fmla="*/ 311 w 314"/>
                <a:gd name="T1" fmla="*/ 131 h 141"/>
                <a:gd name="T2" fmla="*/ 303 w 314"/>
                <a:gd name="T3" fmla="*/ 137 h 141"/>
                <a:gd name="T4" fmla="*/ 286 w 314"/>
                <a:gd name="T5" fmla="*/ 140 h 141"/>
                <a:gd name="T6" fmla="*/ 270 w 314"/>
                <a:gd name="T7" fmla="*/ 140 h 141"/>
                <a:gd name="T8" fmla="*/ 235 w 314"/>
                <a:gd name="T9" fmla="*/ 137 h 141"/>
                <a:gd name="T10" fmla="*/ 190 w 314"/>
                <a:gd name="T11" fmla="*/ 131 h 141"/>
                <a:gd name="T12" fmla="*/ 154 w 314"/>
                <a:gd name="T13" fmla="*/ 124 h 141"/>
                <a:gd name="T14" fmla="*/ 114 w 314"/>
                <a:gd name="T15" fmla="*/ 112 h 141"/>
                <a:gd name="T16" fmla="*/ 75 w 314"/>
                <a:gd name="T17" fmla="*/ 93 h 141"/>
                <a:gd name="T18" fmla="*/ 42 w 314"/>
                <a:gd name="T19" fmla="*/ 70 h 141"/>
                <a:gd name="T20" fmla="*/ 17 w 314"/>
                <a:gd name="T21" fmla="*/ 47 h 141"/>
                <a:gd name="T22" fmla="*/ 6 w 314"/>
                <a:gd name="T23" fmla="*/ 30 h 141"/>
                <a:gd name="T24" fmla="*/ 0 w 314"/>
                <a:gd name="T25" fmla="*/ 13 h 141"/>
                <a:gd name="T26" fmla="*/ 0 w 314"/>
                <a:gd name="T27" fmla="*/ 4 h 141"/>
                <a:gd name="T28" fmla="*/ 6 w 314"/>
                <a:gd name="T29" fmla="*/ 0 h 141"/>
                <a:gd name="T30" fmla="*/ 11 w 314"/>
                <a:gd name="T31" fmla="*/ 6 h 141"/>
                <a:gd name="T32" fmla="*/ 25 w 314"/>
                <a:gd name="T33" fmla="*/ 17 h 141"/>
                <a:gd name="T34" fmla="*/ 48 w 314"/>
                <a:gd name="T35" fmla="*/ 30 h 141"/>
                <a:gd name="T36" fmla="*/ 70 w 314"/>
                <a:gd name="T37" fmla="*/ 40 h 141"/>
                <a:gd name="T38" fmla="*/ 88 w 314"/>
                <a:gd name="T39" fmla="*/ 50 h 141"/>
                <a:gd name="T40" fmla="*/ 108 w 314"/>
                <a:gd name="T41" fmla="*/ 57 h 141"/>
                <a:gd name="T42" fmla="*/ 137 w 314"/>
                <a:gd name="T43" fmla="*/ 63 h 141"/>
                <a:gd name="T44" fmla="*/ 164 w 314"/>
                <a:gd name="T45" fmla="*/ 68 h 141"/>
                <a:gd name="T46" fmla="*/ 214 w 314"/>
                <a:gd name="T47" fmla="*/ 72 h 141"/>
                <a:gd name="T48" fmla="*/ 237 w 314"/>
                <a:gd name="T49" fmla="*/ 75 h 141"/>
                <a:gd name="T50" fmla="*/ 258 w 314"/>
                <a:gd name="T51" fmla="*/ 79 h 141"/>
                <a:gd name="T52" fmla="*/ 277 w 314"/>
                <a:gd name="T53" fmla="*/ 84 h 141"/>
                <a:gd name="T54" fmla="*/ 294 w 314"/>
                <a:gd name="T55" fmla="*/ 93 h 141"/>
                <a:gd name="T56" fmla="*/ 306 w 314"/>
                <a:gd name="T57" fmla="*/ 103 h 141"/>
                <a:gd name="T58" fmla="*/ 311 w 314"/>
                <a:gd name="T59" fmla="*/ 112 h 141"/>
                <a:gd name="T60" fmla="*/ 313 w 314"/>
                <a:gd name="T61" fmla="*/ 121 h 141"/>
                <a:gd name="T62" fmla="*/ 311 w 314"/>
                <a:gd name="T63" fmla="*/ 131 h 1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4"/>
                <a:gd name="T97" fmla="*/ 0 h 141"/>
                <a:gd name="T98" fmla="*/ 314 w 314"/>
                <a:gd name="T99" fmla="*/ 141 h 1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4" h="141">
                  <a:moveTo>
                    <a:pt x="311" y="131"/>
                  </a:moveTo>
                  <a:lnTo>
                    <a:pt x="303" y="137"/>
                  </a:lnTo>
                  <a:lnTo>
                    <a:pt x="286" y="140"/>
                  </a:lnTo>
                  <a:lnTo>
                    <a:pt x="270" y="140"/>
                  </a:lnTo>
                  <a:lnTo>
                    <a:pt x="235" y="137"/>
                  </a:lnTo>
                  <a:lnTo>
                    <a:pt x="190" y="131"/>
                  </a:lnTo>
                  <a:lnTo>
                    <a:pt x="154" y="124"/>
                  </a:lnTo>
                  <a:lnTo>
                    <a:pt x="114" y="112"/>
                  </a:lnTo>
                  <a:lnTo>
                    <a:pt x="75" y="93"/>
                  </a:lnTo>
                  <a:lnTo>
                    <a:pt x="42" y="70"/>
                  </a:lnTo>
                  <a:lnTo>
                    <a:pt x="17" y="47"/>
                  </a:lnTo>
                  <a:lnTo>
                    <a:pt x="6" y="30"/>
                  </a:lnTo>
                  <a:lnTo>
                    <a:pt x="0" y="13"/>
                  </a:lnTo>
                  <a:lnTo>
                    <a:pt x="0" y="4"/>
                  </a:lnTo>
                  <a:lnTo>
                    <a:pt x="6" y="0"/>
                  </a:lnTo>
                  <a:lnTo>
                    <a:pt x="11" y="6"/>
                  </a:lnTo>
                  <a:lnTo>
                    <a:pt x="25" y="17"/>
                  </a:lnTo>
                  <a:lnTo>
                    <a:pt x="48" y="30"/>
                  </a:lnTo>
                  <a:lnTo>
                    <a:pt x="70" y="40"/>
                  </a:lnTo>
                  <a:lnTo>
                    <a:pt x="88" y="50"/>
                  </a:lnTo>
                  <a:lnTo>
                    <a:pt x="108" y="57"/>
                  </a:lnTo>
                  <a:lnTo>
                    <a:pt x="137" y="63"/>
                  </a:lnTo>
                  <a:lnTo>
                    <a:pt x="164" y="68"/>
                  </a:lnTo>
                  <a:lnTo>
                    <a:pt x="214" y="72"/>
                  </a:lnTo>
                  <a:lnTo>
                    <a:pt x="237" y="75"/>
                  </a:lnTo>
                  <a:lnTo>
                    <a:pt x="258" y="79"/>
                  </a:lnTo>
                  <a:lnTo>
                    <a:pt x="277" y="84"/>
                  </a:lnTo>
                  <a:lnTo>
                    <a:pt x="294" y="93"/>
                  </a:lnTo>
                  <a:lnTo>
                    <a:pt x="306" y="103"/>
                  </a:lnTo>
                  <a:lnTo>
                    <a:pt x="311" y="112"/>
                  </a:lnTo>
                  <a:lnTo>
                    <a:pt x="313" y="121"/>
                  </a:lnTo>
                  <a:lnTo>
                    <a:pt x="311" y="131"/>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Freeform 7"/>
            <p:cNvSpPr>
              <a:spLocks/>
            </p:cNvSpPr>
            <p:nvPr/>
          </p:nvSpPr>
          <p:spPr bwMode="auto">
            <a:xfrm>
              <a:off x="2632" y="1851"/>
              <a:ext cx="104" cy="104"/>
            </a:xfrm>
            <a:custGeom>
              <a:avLst/>
              <a:gdLst>
                <a:gd name="T0" fmla="*/ 0 w 104"/>
                <a:gd name="T1" fmla="*/ 52 h 104"/>
                <a:gd name="T2" fmla="*/ 14 w 104"/>
                <a:gd name="T3" fmla="*/ 87 h 104"/>
                <a:gd name="T4" fmla="*/ 52 w 104"/>
                <a:gd name="T5" fmla="*/ 103 h 104"/>
                <a:gd name="T6" fmla="*/ 88 w 104"/>
                <a:gd name="T7" fmla="*/ 87 h 104"/>
                <a:gd name="T8" fmla="*/ 103 w 104"/>
                <a:gd name="T9" fmla="*/ 52 h 104"/>
                <a:gd name="T10" fmla="*/ 88 w 104"/>
                <a:gd name="T11" fmla="*/ 14 h 104"/>
                <a:gd name="T12" fmla="*/ 52 w 104"/>
                <a:gd name="T13" fmla="*/ 0 h 104"/>
                <a:gd name="T14" fmla="*/ 14 w 104"/>
                <a:gd name="T15" fmla="*/ 14 h 104"/>
                <a:gd name="T16" fmla="*/ 0 w 104"/>
                <a:gd name="T17" fmla="*/ 52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104"/>
                <a:gd name="T29" fmla="*/ 104 w 104"/>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104">
                  <a:moveTo>
                    <a:pt x="0" y="52"/>
                  </a:moveTo>
                  <a:lnTo>
                    <a:pt x="14" y="87"/>
                  </a:lnTo>
                  <a:lnTo>
                    <a:pt x="52" y="103"/>
                  </a:lnTo>
                  <a:lnTo>
                    <a:pt x="88" y="87"/>
                  </a:lnTo>
                  <a:lnTo>
                    <a:pt x="103" y="52"/>
                  </a:lnTo>
                  <a:lnTo>
                    <a:pt x="88" y="14"/>
                  </a:lnTo>
                  <a:lnTo>
                    <a:pt x="52" y="0"/>
                  </a:lnTo>
                  <a:lnTo>
                    <a:pt x="14" y="14"/>
                  </a:lnTo>
                  <a:lnTo>
                    <a:pt x="0" y="52"/>
                  </a:lnTo>
                </a:path>
              </a:pathLst>
            </a:custGeom>
            <a:solidFill>
              <a:srgbClr val="FFFFFF"/>
            </a:soli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Freeform 8"/>
            <p:cNvSpPr>
              <a:spLocks/>
            </p:cNvSpPr>
            <p:nvPr/>
          </p:nvSpPr>
          <p:spPr bwMode="auto">
            <a:xfrm>
              <a:off x="2652" y="1866"/>
              <a:ext cx="63" cy="67"/>
            </a:xfrm>
            <a:custGeom>
              <a:avLst/>
              <a:gdLst>
                <a:gd name="T0" fmla="*/ 0 w 63"/>
                <a:gd name="T1" fmla="*/ 32 h 67"/>
                <a:gd name="T2" fmla="*/ 30 w 63"/>
                <a:gd name="T3" fmla="*/ 66 h 67"/>
                <a:gd name="T4" fmla="*/ 62 w 63"/>
                <a:gd name="T5" fmla="*/ 32 h 67"/>
                <a:gd name="T6" fmla="*/ 30 w 63"/>
                <a:gd name="T7" fmla="*/ 0 h 67"/>
                <a:gd name="T8" fmla="*/ 0 w 63"/>
                <a:gd name="T9" fmla="*/ 32 h 67"/>
                <a:gd name="T10" fmla="*/ 0 60000 65536"/>
                <a:gd name="T11" fmla="*/ 0 60000 65536"/>
                <a:gd name="T12" fmla="*/ 0 60000 65536"/>
                <a:gd name="T13" fmla="*/ 0 60000 65536"/>
                <a:gd name="T14" fmla="*/ 0 60000 65536"/>
                <a:gd name="T15" fmla="*/ 0 w 63"/>
                <a:gd name="T16" fmla="*/ 0 h 67"/>
                <a:gd name="T17" fmla="*/ 63 w 63"/>
                <a:gd name="T18" fmla="*/ 67 h 67"/>
              </a:gdLst>
              <a:ahLst/>
              <a:cxnLst>
                <a:cxn ang="T10">
                  <a:pos x="T0" y="T1"/>
                </a:cxn>
                <a:cxn ang="T11">
                  <a:pos x="T2" y="T3"/>
                </a:cxn>
                <a:cxn ang="T12">
                  <a:pos x="T4" y="T5"/>
                </a:cxn>
                <a:cxn ang="T13">
                  <a:pos x="T6" y="T7"/>
                </a:cxn>
                <a:cxn ang="T14">
                  <a:pos x="T8" y="T9"/>
                </a:cxn>
              </a:cxnLst>
              <a:rect l="T15" t="T16" r="T17" b="T18"/>
              <a:pathLst>
                <a:path w="63" h="67">
                  <a:moveTo>
                    <a:pt x="0" y="32"/>
                  </a:moveTo>
                  <a:lnTo>
                    <a:pt x="30" y="66"/>
                  </a:lnTo>
                  <a:lnTo>
                    <a:pt x="62" y="32"/>
                  </a:lnTo>
                  <a:lnTo>
                    <a:pt x="30" y="0"/>
                  </a:lnTo>
                  <a:lnTo>
                    <a:pt x="0" y="3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a:spLocks/>
            </p:cNvSpPr>
            <p:nvPr/>
          </p:nvSpPr>
          <p:spPr bwMode="auto">
            <a:xfrm>
              <a:off x="2581" y="1830"/>
              <a:ext cx="214" cy="101"/>
            </a:xfrm>
            <a:custGeom>
              <a:avLst/>
              <a:gdLst>
                <a:gd name="T0" fmla="*/ 74 w 216"/>
                <a:gd name="T1" fmla="*/ 5 h 101"/>
                <a:gd name="T2" fmla="*/ 158 w 216"/>
                <a:gd name="T3" fmla="*/ 30 h 101"/>
                <a:gd name="T4" fmla="*/ 158 w 216"/>
                <a:gd name="T5" fmla="*/ 50 h 101"/>
                <a:gd name="T6" fmla="*/ 160 w 216"/>
                <a:gd name="T7" fmla="*/ 59 h 101"/>
                <a:gd name="T8" fmla="*/ 207 w 216"/>
                <a:gd name="T9" fmla="*/ 77 h 101"/>
                <a:gd name="T10" fmla="*/ 200 w 216"/>
                <a:gd name="T11" fmla="*/ 100 h 101"/>
                <a:gd name="T12" fmla="*/ 163 w 216"/>
                <a:gd name="T13" fmla="*/ 83 h 101"/>
                <a:gd name="T14" fmla="*/ 152 w 216"/>
                <a:gd name="T15" fmla="*/ 77 h 101"/>
                <a:gd name="T16" fmla="*/ 141 w 216"/>
                <a:gd name="T17" fmla="*/ 63 h 101"/>
                <a:gd name="T18" fmla="*/ 132 w 216"/>
                <a:gd name="T19" fmla="*/ 63 h 101"/>
                <a:gd name="T20" fmla="*/ 123 w 216"/>
                <a:gd name="T21" fmla="*/ 63 h 101"/>
                <a:gd name="T22" fmla="*/ 58 w 216"/>
                <a:gd name="T23" fmla="*/ 40 h 101"/>
                <a:gd name="T24" fmla="*/ 42 w 216"/>
                <a:gd name="T25" fmla="*/ 32 h 101"/>
                <a:gd name="T26" fmla="*/ 0 w 216"/>
                <a:gd name="T27" fmla="*/ 23 h 101"/>
                <a:gd name="T28" fmla="*/ 7 w 216"/>
                <a:gd name="T29" fmla="*/ 0 h 101"/>
                <a:gd name="T30" fmla="*/ 48 w 216"/>
                <a:gd name="T31" fmla="*/ 12 h 101"/>
                <a:gd name="T32" fmla="*/ 58 w 216"/>
                <a:gd name="T33" fmla="*/ 17 h 101"/>
                <a:gd name="T34" fmla="*/ 74 w 216"/>
                <a:gd name="T35" fmla="*/ 5 h 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101"/>
                <a:gd name="T56" fmla="*/ 216 w 216"/>
                <a:gd name="T57" fmla="*/ 101 h 1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101">
                  <a:moveTo>
                    <a:pt x="78" y="5"/>
                  </a:moveTo>
                  <a:lnTo>
                    <a:pt x="162" y="30"/>
                  </a:lnTo>
                  <a:lnTo>
                    <a:pt x="162" y="50"/>
                  </a:lnTo>
                  <a:lnTo>
                    <a:pt x="166" y="59"/>
                  </a:lnTo>
                  <a:lnTo>
                    <a:pt x="215" y="77"/>
                  </a:lnTo>
                  <a:lnTo>
                    <a:pt x="208" y="100"/>
                  </a:lnTo>
                  <a:lnTo>
                    <a:pt x="171" y="83"/>
                  </a:lnTo>
                  <a:lnTo>
                    <a:pt x="156" y="77"/>
                  </a:lnTo>
                  <a:lnTo>
                    <a:pt x="145" y="63"/>
                  </a:lnTo>
                  <a:lnTo>
                    <a:pt x="136" y="63"/>
                  </a:lnTo>
                  <a:lnTo>
                    <a:pt x="127" y="63"/>
                  </a:lnTo>
                  <a:lnTo>
                    <a:pt x="62" y="40"/>
                  </a:lnTo>
                  <a:lnTo>
                    <a:pt x="42" y="32"/>
                  </a:lnTo>
                  <a:lnTo>
                    <a:pt x="0" y="23"/>
                  </a:lnTo>
                  <a:lnTo>
                    <a:pt x="7" y="0"/>
                  </a:lnTo>
                  <a:lnTo>
                    <a:pt x="48" y="12"/>
                  </a:lnTo>
                  <a:lnTo>
                    <a:pt x="62" y="17"/>
                  </a:lnTo>
                  <a:lnTo>
                    <a:pt x="78" y="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Freeform 10"/>
            <p:cNvSpPr>
              <a:spLocks/>
            </p:cNvSpPr>
            <p:nvPr/>
          </p:nvSpPr>
          <p:spPr bwMode="auto">
            <a:xfrm>
              <a:off x="2622" y="1857"/>
              <a:ext cx="135" cy="105"/>
            </a:xfrm>
            <a:custGeom>
              <a:avLst/>
              <a:gdLst>
                <a:gd name="T0" fmla="*/ 128 w 137"/>
                <a:gd name="T1" fmla="*/ 51 h 105"/>
                <a:gd name="T2" fmla="*/ 112 w 137"/>
                <a:gd name="T3" fmla="*/ 84 h 105"/>
                <a:gd name="T4" fmla="*/ 90 w 137"/>
                <a:gd name="T5" fmla="*/ 104 h 105"/>
                <a:gd name="T6" fmla="*/ 34 w 137"/>
                <a:gd name="T7" fmla="*/ 102 h 105"/>
                <a:gd name="T8" fmla="*/ 0 w 137"/>
                <a:gd name="T9" fmla="*/ 64 h 105"/>
                <a:gd name="T10" fmla="*/ 2 w 137"/>
                <a:gd name="T11" fmla="*/ 0 h 105"/>
                <a:gd name="T12" fmla="*/ 0 60000 65536"/>
                <a:gd name="T13" fmla="*/ 0 60000 65536"/>
                <a:gd name="T14" fmla="*/ 0 60000 65536"/>
                <a:gd name="T15" fmla="*/ 0 60000 65536"/>
                <a:gd name="T16" fmla="*/ 0 60000 65536"/>
                <a:gd name="T17" fmla="*/ 0 60000 65536"/>
                <a:gd name="T18" fmla="*/ 0 w 137"/>
                <a:gd name="T19" fmla="*/ 0 h 105"/>
                <a:gd name="T20" fmla="*/ 137 w 137"/>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37" h="105">
                  <a:moveTo>
                    <a:pt x="136" y="51"/>
                  </a:moveTo>
                  <a:lnTo>
                    <a:pt x="120" y="84"/>
                  </a:lnTo>
                  <a:lnTo>
                    <a:pt x="94" y="104"/>
                  </a:lnTo>
                  <a:lnTo>
                    <a:pt x="36" y="102"/>
                  </a:lnTo>
                  <a:lnTo>
                    <a:pt x="0" y="64"/>
                  </a:lnTo>
                  <a:lnTo>
                    <a:pt x="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Freeform 11"/>
            <p:cNvSpPr>
              <a:spLocks/>
            </p:cNvSpPr>
            <p:nvPr/>
          </p:nvSpPr>
          <p:spPr bwMode="auto">
            <a:xfrm>
              <a:off x="2594" y="1911"/>
              <a:ext cx="144" cy="72"/>
            </a:xfrm>
            <a:custGeom>
              <a:avLst/>
              <a:gdLst>
                <a:gd name="T0" fmla="*/ 120 w 144"/>
                <a:gd name="T1" fmla="*/ 36 h 72"/>
                <a:gd name="T2" fmla="*/ 126 w 144"/>
                <a:gd name="T3" fmla="*/ 51 h 72"/>
                <a:gd name="T4" fmla="*/ 143 w 144"/>
                <a:gd name="T5" fmla="*/ 68 h 72"/>
                <a:gd name="T6" fmla="*/ 132 w 144"/>
                <a:gd name="T7" fmla="*/ 71 h 72"/>
                <a:gd name="T8" fmla="*/ 120 w 144"/>
                <a:gd name="T9" fmla="*/ 60 h 72"/>
                <a:gd name="T10" fmla="*/ 108 w 144"/>
                <a:gd name="T11" fmla="*/ 51 h 72"/>
                <a:gd name="T12" fmla="*/ 35 w 144"/>
                <a:gd name="T13" fmla="*/ 21 h 72"/>
                <a:gd name="T14" fmla="*/ 19 w 144"/>
                <a:gd name="T15" fmla="*/ 20 h 72"/>
                <a:gd name="T16" fmla="*/ 0 w 144"/>
                <a:gd name="T17" fmla="*/ 20 h 72"/>
                <a:gd name="T18" fmla="*/ 0 w 144"/>
                <a:gd name="T19" fmla="*/ 10 h 72"/>
                <a:gd name="T20" fmla="*/ 22 w 144"/>
                <a:gd name="T21" fmla="*/ 6 h 72"/>
                <a:gd name="T22" fmla="*/ 35 w 144"/>
                <a:gd name="T23" fmla="*/ 0 h 72"/>
                <a:gd name="T24" fmla="*/ 40 w 144"/>
                <a:gd name="T25" fmla="*/ 17 h 72"/>
                <a:gd name="T26" fmla="*/ 52 w 144"/>
                <a:gd name="T27" fmla="*/ 28 h 72"/>
                <a:gd name="T28" fmla="*/ 84 w 144"/>
                <a:gd name="T29" fmla="*/ 42 h 72"/>
                <a:gd name="T30" fmla="*/ 107 w 144"/>
                <a:gd name="T31" fmla="*/ 42 h 72"/>
                <a:gd name="T32" fmla="*/ 120 w 144"/>
                <a:gd name="T33" fmla="*/ 3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
                <a:gd name="T52" fmla="*/ 0 h 72"/>
                <a:gd name="T53" fmla="*/ 144 w 14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 h="72">
                  <a:moveTo>
                    <a:pt x="120" y="36"/>
                  </a:moveTo>
                  <a:lnTo>
                    <a:pt x="126" y="51"/>
                  </a:lnTo>
                  <a:lnTo>
                    <a:pt x="143" y="68"/>
                  </a:lnTo>
                  <a:lnTo>
                    <a:pt x="132" y="71"/>
                  </a:lnTo>
                  <a:lnTo>
                    <a:pt x="120" y="60"/>
                  </a:lnTo>
                  <a:lnTo>
                    <a:pt x="108" y="51"/>
                  </a:lnTo>
                  <a:lnTo>
                    <a:pt x="35" y="21"/>
                  </a:lnTo>
                  <a:lnTo>
                    <a:pt x="19" y="20"/>
                  </a:lnTo>
                  <a:lnTo>
                    <a:pt x="0" y="20"/>
                  </a:lnTo>
                  <a:lnTo>
                    <a:pt x="0" y="10"/>
                  </a:lnTo>
                  <a:lnTo>
                    <a:pt x="22" y="6"/>
                  </a:lnTo>
                  <a:lnTo>
                    <a:pt x="35" y="0"/>
                  </a:lnTo>
                  <a:lnTo>
                    <a:pt x="40" y="17"/>
                  </a:lnTo>
                  <a:lnTo>
                    <a:pt x="52" y="28"/>
                  </a:lnTo>
                  <a:lnTo>
                    <a:pt x="84" y="42"/>
                  </a:lnTo>
                  <a:lnTo>
                    <a:pt x="107" y="42"/>
                  </a:lnTo>
                  <a:lnTo>
                    <a:pt x="120" y="36"/>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Freeform 12"/>
            <p:cNvSpPr>
              <a:spLocks/>
            </p:cNvSpPr>
            <p:nvPr/>
          </p:nvSpPr>
          <p:spPr bwMode="auto">
            <a:xfrm>
              <a:off x="1770" y="862"/>
              <a:ext cx="1959" cy="793"/>
            </a:xfrm>
            <a:custGeom>
              <a:avLst/>
              <a:gdLst>
                <a:gd name="T0" fmla="*/ 0 w 1959"/>
                <a:gd name="T1" fmla="*/ 792 h 793"/>
                <a:gd name="T2" fmla="*/ 40 w 1959"/>
                <a:gd name="T3" fmla="*/ 148 h 793"/>
                <a:gd name="T4" fmla="*/ 121 w 1959"/>
                <a:gd name="T5" fmla="*/ 123 h 793"/>
                <a:gd name="T6" fmla="*/ 204 w 1959"/>
                <a:gd name="T7" fmla="*/ 100 h 793"/>
                <a:gd name="T8" fmla="*/ 290 w 1959"/>
                <a:gd name="T9" fmla="*/ 79 h 793"/>
                <a:gd name="T10" fmla="*/ 372 w 1959"/>
                <a:gd name="T11" fmla="*/ 61 h 793"/>
                <a:gd name="T12" fmla="*/ 457 w 1959"/>
                <a:gd name="T13" fmla="*/ 44 h 793"/>
                <a:gd name="T14" fmla="*/ 540 w 1959"/>
                <a:gd name="T15" fmla="*/ 32 h 793"/>
                <a:gd name="T16" fmla="*/ 624 w 1959"/>
                <a:gd name="T17" fmla="*/ 21 h 793"/>
                <a:gd name="T18" fmla="*/ 709 w 1959"/>
                <a:gd name="T19" fmla="*/ 11 h 793"/>
                <a:gd name="T20" fmla="*/ 793 w 1959"/>
                <a:gd name="T21" fmla="*/ 5 h 793"/>
                <a:gd name="T22" fmla="*/ 880 w 1959"/>
                <a:gd name="T23" fmla="*/ 0 h 793"/>
                <a:gd name="T24" fmla="*/ 1048 w 1959"/>
                <a:gd name="T25" fmla="*/ 0 h 793"/>
                <a:gd name="T26" fmla="*/ 1132 w 1959"/>
                <a:gd name="T27" fmla="*/ 3 h 793"/>
                <a:gd name="T28" fmla="*/ 1216 w 1959"/>
                <a:gd name="T29" fmla="*/ 9 h 793"/>
                <a:gd name="T30" fmla="*/ 1300 w 1959"/>
                <a:gd name="T31" fmla="*/ 17 h 793"/>
                <a:gd name="T32" fmla="*/ 1383 w 1959"/>
                <a:gd name="T33" fmla="*/ 26 h 793"/>
                <a:gd name="T34" fmla="*/ 1469 w 1959"/>
                <a:gd name="T35" fmla="*/ 39 h 793"/>
                <a:gd name="T36" fmla="*/ 1549 w 1959"/>
                <a:gd name="T37" fmla="*/ 54 h 793"/>
                <a:gd name="T38" fmla="*/ 1633 w 1959"/>
                <a:gd name="T39" fmla="*/ 72 h 793"/>
                <a:gd name="T40" fmla="*/ 1715 w 1959"/>
                <a:gd name="T41" fmla="*/ 90 h 793"/>
                <a:gd name="T42" fmla="*/ 1798 w 1959"/>
                <a:gd name="T43" fmla="*/ 112 h 793"/>
                <a:gd name="T44" fmla="*/ 1876 w 1959"/>
                <a:gd name="T45" fmla="*/ 138 h 793"/>
                <a:gd name="T46" fmla="*/ 1958 w 1959"/>
                <a:gd name="T47" fmla="*/ 164 h 793"/>
                <a:gd name="T48" fmla="*/ 1922 w 1959"/>
                <a:gd name="T49" fmla="*/ 759 h 793"/>
                <a:gd name="T50" fmla="*/ 1847 w 1959"/>
                <a:gd name="T51" fmla="*/ 722 h 793"/>
                <a:gd name="T52" fmla="*/ 1773 w 1959"/>
                <a:gd name="T53" fmla="*/ 688 h 793"/>
                <a:gd name="T54" fmla="*/ 1698 w 1959"/>
                <a:gd name="T55" fmla="*/ 658 h 793"/>
                <a:gd name="T56" fmla="*/ 1619 w 1959"/>
                <a:gd name="T57" fmla="*/ 631 h 793"/>
                <a:gd name="T58" fmla="*/ 1543 w 1959"/>
                <a:gd name="T59" fmla="*/ 606 h 793"/>
                <a:gd name="T60" fmla="*/ 1463 w 1959"/>
                <a:gd name="T61" fmla="*/ 584 h 793"/>
                <a:gd name="T62" fmla="*/ 1383 w 1959"/>
                <a:gd name="T63" fmla="*/ 569 h 793"/>
                <a:gd name="T64" fmla="*/ 1305 w 1959"/>
                <a:gd name="T65" fmla="*/ 554 h 793"/>
                <a:gd name="T66" fmla="*/ 1226 w 1959"/>
                <a:gd name="T67" fmla="*/ 542 h 793"/>
                <a:gd name="T68" fmla="*/ 1145 w 1959"/>
                <a:gd name="T69" fmla="*/ 533 h 793"/>
                <a:gd name="T70" fmla="*/ 1065 w 1959"/>
                <a:gd name="T71" fmla="*/ 530 h 793"/>
                <a:gd name="T72" fmla="*/ 942 w 1959"/>
                <a:gd name="T73" fmla="*/ 528 h 793"/>
                <a:gd name="T74" fmla="*/ 859 w 1959"/>
                <a:gd name="T75" fmla="*/ 533 h 793"/>
                <a:gd name="T76" fmla="*/ 779 w 1959"/>
                <a:gd name="T77" fmla="*/ 538 h 793"/>
                <a:gd name="T78" fmla="*/ 699 w 1959"/>
                <a:gd name="T79" fmla="*/ 549 h 793"/>
                <a:gd name="T80" fmla="*/ 619 w 1959"/>
                <a:gd name="T81" fmla="*/ 561 h 793"/>
                <a:gd name="T82" fmla="*/ 537 w 1959"/>
                <a:gd name="T83" fmla="*/ 577 h 793"/>
                <a:gd name="T84" fmla="*/ 459 w 1959"/>
                <a:gd name="T85" fmla="*/ 598 h 793"/>
                <a:gd name="T86" fmla="*/ 380 w 1959"/>
                <a:gd name="T87" fmla="*/ 622 h 793"/>
                <a:gd name="T88" fmla="*/ 300 w 1959"/>
                <a:gd name="T89" fmla="*/ 645 h 793"/>
                <a:gd name="T90" fmla="*/ 225 w 1959"/>
                <a:gd name="T91" fmla="*/ 677 h 793"/>
                <a:gd name="T92" fmla="*/ 149 w 1959"/>
                <a:gd name="T93" fmla="*/ 708 h 793"/>
                <a:gd name="T94" fmla="*/ 73 w 1959"/>
                <a:gd name="T95" fmla="*/ 742 h 793"/>
                <a:gd name="T96" fmla="*/ 0 w 1959"/>
                <a:gd name="T97" fmla="*/ 781 h 7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59"/>
                <a:gd name="T148" fmla="*/ 0 h 793"/>
                <a:gd name="T149" fmla="*/ 1959 w 1959"/>
                <a:gd name="T150" fmla="*/ 793 h 7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59" h="793">
                  <a:moveTo>
                    <a:pt x="22" y="769"/>
                  </a:moveTo>
                  <a:lnTo>
                    <a:pt x="0" y="792"/>
                  </a:lnTo>
                  <a:lnTo>
                    <a:pt x="0" y="163"/>
                  </a:lnTo>
                  <a:lnTo>
                    <a:pt x="40" y="148"/>
                  </a:lnTo>
                  <a:lnTo>
                    <a:pt x="82" y="136"/>
                  </a:lnTo>
                  <a:lnTo>
                    <a:pt x="121" y="123"/>
                  </a:lnTo>
                  <a:lnTo>
                    <a:pt x="165" y="112"/>
                  </a:lnTo>
                  <a:lnTo>
                    <a:pt x="204" y="100"/>
                  </a:lnTo>
                  <a:lnTo>
                    <a:pt x="246" y="90"/>
                  </a:lnTo>
                  <a:lnTo>
                    <a:pt x="290" y="79"/>
                  </a:lnTo>
                  <a:lnTo>
                    <a:pt x="329" y="70"/>
                  </a:lnTo>
                  <a:lnTo>
                    <a:pt x="372" y="61"/>
                  </a:lnTo>
                  <a:lnTo>
                    <a:pt x="415" y="54"/>
                  </a:lnTo>
                  <a:lnTo>
                    <a:pt x="457" y="44"/>
                  </a:lnTo>
                  <a:lnTo>
                    <a:pt x="498" y="39"/>
                  </a:lnTo>
                  <a:lnTo>
                    <a:pt x="540" y="32"/>
                  </a:lnTo>
                  <a:lnTo>
                    <a:pt x="582" y="26"/>
                  </a:lnTo>
                  <a:lnTo>
                    <a:pt x="624" y="21"/>
                  </a:lnTo>
                  <a:lnTo>
                    <a:pt x="667" y="17"/>
                  </a:lnTo>
                  <a:lnTo>
                    <a:pt x="709" y="11"/>
                  </a:lnTo>
                  <a:lnTo>
                    <a:pt x="751" y="9"/>
                  </a:lnTo>
                  <a:lnTo>
                    <a:pt x="793" y="5"/>
                  </a:lnTo>
                  <a:lnTo>
                    <a:pt x="835" y="3"/>
                  </a:lnTo>
                  <a:lnTo>
                    <a:pt x="880" y="0"/>
                  </a:lnTo>
                  <a:lnTo>
                    <a:pt x="922" y="0"/>
                  </a:lnTo>
                  <a:lnTo>
                    <a:pt x="1048" y="0"/>
                  </a:lnTo>
                  <a:lnTo>
                    <a:pt x="1090" y="0"/>
                  </a:lnTo>
                  <a:lnTo>
                    <a:pt x="1132" y="3"/>
                  </a:lnTo>
                  <a:lnTo>
                    <a:pt x="1174" y="5"/>
                  </a:lnTo>
                  <a:lnTo>
                    <a:pt x="1216" y="9"/>
                  </a:lnTo>
                  <a:lnTo>
                    <a:pt x="1258" y="11"/>
                  </a:lnTo>
                  <a:lnTo>
                    <a:pt x="1300" y="17"/>
                  </a:lnTo>
                  <a:lnTo>
                    <a:pt x="1341" y="21"/>
                  </a:lnTo>
                  <a:lnTo>
                    <a:pt x="1383" y="26"/>
                  </a:lnTo>
                  <a:lnTo>
                    <a:pt x="1426" y="33"/>
                  </a:lnTo>
                  <a:lnTo>
                    <a:pt x="1469" y="39"/>
                  </a:lnTo>
                  <a:lnTo>
                    <a:pt x="1508" y="46"/>
                  </a:lnTo>
                  <a:lnTo>
                    <a:pt x="1549" y="54"/>
                  </a:lnTo>
                  <a:lnTo>
                    <a:pt x="1591" y="61"/>
                  </a:lnTo>
                  <a:lnTo>
                    <a:pt x="1633" y="72"/>
                  </a:lnTo>
                  <a:lnTo>
                    <a:pt x="1674" y="80"/>
                  </a:lnTo>
                  <a:lnTo>
                    <a:pt x="1715" y="90"/>
                  </a:lnTo>
                  <a:lnTo>
                    <a:pt x="1756" y="101"/>
                  </a:lnTo>
                  <a:lnTo>
                    <a:pt x="1798" y="112"/>
                  </a:lnTo>
                  <a:lnTo>
                    <a:pt x="1838" y="124"/>
                  </a:lnTo>
                  <a:lnTo>
                    <a:pt x="1876" y="138"/>
                  </a:lnTo>
                  <a:lnTo>
                    <a:pt x="1918" y="150"/>
                  </a:lnTo>
                  <a:lnTo>
                    <a:pt x="1958" y="164"/>
                  </a:lnTo>
                  <a:lnTo>
                    <a:pt x="1958" y="781"/>
                  </a:lnTo>
                  <a:lnTo>
                    <a:pt x="1922" y="759"/>
                  </a:lnTo>
                  <a:lnTo>
                    <a:pt x="1885" y="741"/>
                  </a:lnTo>
                  <a:lnTo>
                    <a:pt x="1847" y="722"/>
                  </a:lnTo>
                  <a:lnTo>
                    <a:pt x="1809" y="705"/>
                  </a:lnTo>
                  <a:lnTo>
                    <a:pt x="1773" y="688"/>
                  </a:lnTo>
                  <a:lnTo>
                    <a:pt x="1733" y="673"/>
                  </a:lnTo>
                  <a:lnTo>
                    <a:pt x="1698" y="658"/>
                  </a:lnTo>
                  <a:lnTo>
                    <a:pt x="1659" y="644"/>
                  </a:lnTo>
                  <a:lnTo>
                    <a:pt x="1619" y="631"/>
                  </a:lnTo>
                  <a:lnTo>
                    <a:pt x="1582" y="617"/>
                  </a:lnTo>
                  <a:lnTo>
                    <a:pt x="1543" y="606"/>
                  </a:lnTo>
                  <a:lnTo>
                    <a:pt x="1502" y="596"/>
                  </a:lnTo>
                  <a:lnTo>
                    <a:pt x="1463" y="584"/>
                  </a:lnTo>
                  <a:lnTo>
                    <a:pt x="1424" y="577"/>
                  </a:lnTo>
                  <a:lnTo>
                    <a:pt x="1383" y="569"/>
                  </a:lnTo>
                  <a:lnTo>
                    <a:pt x="1345" y="561"/>
                  </a:lnTo>
                  <a:lnTo>
                    <a:pt x="1305" y="554"/>
                  </a:lnTo>
                  <a:lnTo>
                    <a:pt x="1263" y="549"/>
                  </a:lnTo>
                  <a:lnTo>
                    <a:pt x="1226" y="542"/>
                  </a:lnTo>
                  <a:lnTo>
                    <a:pt x="1185" y="538"/>
                  </a:lnTo>
                  <a:lnTo>
                    <a:pt x="1145" y="533"/>
                  </a:lnTo>
                  <a:lnTo>
                    <a:pt x="1103" y="531"/>
                  </a:lnTo>
                  <a:lnTo>
                    <a:pt x="1065" y="530"/>
                  </a:lnTo>
                  <a:lnTo>
                    <a:pt x="1023" y="528"/>
                  </a:lnTo>
                  <a:lnTo>
                    <a:pt x="942" y="528"/>
                  </a:lnTo>
                  <a:lnTo>
                    <a:pt x="901" y="530"/>
                  </a:lnTo>
                  <a:lnTo>
                    <a:pt x="859" y="533"/>
                  </a:lnTo>
                  <a:lnTo>
                    <a:pt x="820" y="536"/>
                  </a:lnTo>
                  <a:lnTo>
                    <a:pt x="779" y="538"/>
                  </a:lnTo>
                  <a:lnTo>
                    <a:pt x="738" y="544"/>
                  </a:lnTo>
                  <a:lnTo>
                    <a:pt x="699" y="549"/>
                  </a:lnTo>
                  <a:lnTo>
                    <a:pt x="659" y="556"/>
                  </a:lnTo>
                  <a:lnTo>
                    <a:pt x="619" y="561"/>
                  </a:lnTo>
                  <a:lnTo>
                    <a:pt x="578" y="570"/>
                  </a:lnTo>
                  <a:lnTo>
                    <a:pt x="537" y="577"/>
                  </a:lnTo>
                  <a:lnTo>
                    <a:pt x="498" y="589"/>
                  </a:lnTo>
                  <a:lnTo>
                    <a:pt x="459" y="598"/>
                  </a:lnTo>
                  <a:lnTo>
                    <a:pt x="418" y="609"/>
                  </a:lnTo>
                  <a:lnTo>
                    <a:pt x="380" y="622"/>
                  </a:lnTo>
                  <a:lnTo>
                    <a:pt x="341" y="633"/>
                  </a:lnTo>
                  <a:lnTo>
                    <a:pt x="300" y="645"/>
                  </a:lnTo>
                  <a:lnTo>
                    <a:pt x="262" y="660"/>
                  </a:lnTo>
                  <a:lnTo>
                    <a:pt x="225" y="677"/>
                  </a:lnTo>
                  <a:lnTo>
                    <a:pt x="185" y="691"/>
                  </a:lnTo>
                  <a:lnTo>
                    <a:pt x="149" y="708"/>
                  </a:lnTo>
                  <a:lnTo>
                    <a:pt x="109" y="726"/>
                  </a:lnTo>
                  <a:lnTo>
                    <a:pt x="73" y="742"/>
                  </a:lnTo>
                  <a:lnTo>
                    <a:pt x="35" y="762"/>
                  </a:lnTo>
                  <a:lnTo>
                    <a:pt x="0" y="781"/>
                  </a:lnTo>
                  <a:lnTo>
                    <a:pt x="22" y="769"/>
                  </a:lnTo>
                </a:path>
              </a:pathLst>
            </a:custGeom>
            <a:solidFill>
              <a:srgbClr val="000000"/>
            </a:solidFill>
            <a:ln w="254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13"/>
            <p:cNvSpPr>
              <a:spLocks/>
            </p:cNvSpPr>
            <p:nvPr/>
          </p:nvSpPr>
          <p:spPr bwMode="auto">
            <a:xfrm>
              <a:off x="1792" y="1575"/>
              <a:ext cx="171" cy="83"/>
            </a:xfrm>
            <a:custGeom>
              <a:avLst/>
              <a:gdLst>
                <a:gd name="T0" fmla="*/ 170 w 171"/>
                <a:gd name="T1" fmla="*/ 43 h 83"/>
                <a:gd name="T2" fmla="*/ 170 w 171"/>
                <a:gd name="T3" fmla="*/ 0 h 83"/>
                <a:gd name="T4" fmla="*/ 0 w 171"/>
                <a:gd name="T5" fmla="*/ 0 h 83"/>
                <a:gd name="T6" fmla="*/ 0 w 171"/>
                <a:gd name="T7" fmla="*/ 82 h 83"/>
                <a:gd name="T8" fmla="*/ 170 w 171"/>
                <a:gd name="T9" fmla="*/ 82 h 83"/>
                <a:gd name="T10" fmla="*/ 170 w 171"/>
                <a:gd name="T11" fmla="*/ 43 h 83"/>
                <a:gd name="T12" fmla="*/ 0 60000 65536"/>
                <a:gd name="T13" fmla="*/ 0 60000 65536"/>
                <a:gd name="T14" fmla="*/ 0 60000 65536"/>
                <a:gd name="T15" fmla="*/ 0 60000 65536"/>
                <a:gd name="T16" fmla="*/ 0 60000 65536"/>
                <a:gd name="T17" fmla="*/ 0 60000 65536"/>
                <a:gd name="T18" fmla="*/ 0 w 171"/>
                <a:gd name="T19" fmla="*/ 0 h 83"/>
                <a:gd name="T20" fmla="*/ 171 w 17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171" h="83">
                  <a:moveTo>
                    <a:pt x="170" y="43"/>
                  </a:moveTo>
                  <a:lnTo>
                    <a:pt x="170" y="0"/>
                  </a:lnTo>
                  <a:lnTo>
                    <a:pt x="0" y="0"/>
                  </a:lnTo>
                  <a:lnTo>
                    <a:pt x="0" y="82"/>
                  </a:lnTo>
                  <a:lnTo>
                    <a:pt x="170" y="82"/>
                  </a:lnTo>
                  <a:lnTo>
                    <a:pt x="170" y="43"/>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14"/>
            <p:cNvSpPr>
              <a:spLocks/>
            </p:cNvSpPr>
            <p:nvPr/>
          </p:nvSpPr>
          <p:spPr bwMode="auto">
            <a:xfrm>
              <a:off x="3566" y="1578"/>
              <a:ext cx="156" cy="75"/>
            </a:xfrm>
            <a:custGeom>
              <a:avLst/>
              <a:gdLst>
                <a:gd name="T0" fmla="*/ 155 w 156"/>
                <a:gd name="T1" fmla="*/ 36 h 75"/>
                <a:gd name="T2" fmla="*/ 155 w 156"/>
                <a:gd name="T3" fmla="*/ 0 h 75"/>
                <a:gd name="T4" fmla="*/ 0 w 156"/>
                <a:gd name="T5" fmla="*/ 0 h 75"/>
                <a:gd name="T6" fmla="*/ 0 w 156"/>
                <a:gd name="T7" fmla="*/ 74 h 75"/>
                <a:gd name="T8" fmla="*/ 155 w 156"/>
                <a:gd name="T9" fmla="*/ 74 h 75"/>
                <a:gd name="T10" fmla="*/ 155 w 156"/>
                <a:gd name="T11" fmla="*/ 36 h 75"/>
                <a:gd name="T12" fmla="*/ 0 60000 65536"/>
                <a:gd name="T13" fmla="*/ 0 60000 65536"/>
                <a:gd name="T14" fmla="*/ 0 60000 65536"/>
                <a:gd name="T15" fmla="*/ 0 60000 65536"/>
                <a:gd name="T16" fmla="*/ 0 60000 65536"/>
                <a:gd name="T17" fmla="*/ 0 60000 65536"/>
                <a:gd name="T18" fmla="*/ 0 w 156"/>
                <a:gd name="T19" fmla="*/ 0 h 75"/>
                <a:gd name="T20" fmla="*/ 156 w 156"/>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56" h="75">
                  <a:moveTo>
                    <a:pt x="155" y="36"/>
                  </a:moveTo>
                  <a:lnTo>
                    <a:pt x="155" y="0"/>
                  </a:lnTo>
                  <a:lnTo>
                    <a:pt x="0" y="0"/>
                  </a:lnTo>
                  <a:lnTo>
                    <a:pt x="0" y="74"/>
                  </a:lnTo>
                  <a:lnTo>
                    <a:pt x="155" y="74"/>
                  </a:lnTo>
                  <a:lnTo>
                    <a:pt x="155" y="36"/>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15"/>
            <p:cNvSpPr>
              <a:spLocks/>
            </p:cNvSpPr>
            <p:nvPr/>
          </p:nvSpPr>
          <p:spPr bwMode="auto">
            <a:xfrm>
              <a:off x="1927" y="1140"/>
              <a:ext cx="115" cy="131"/>
            </a:xfrm>
            <a:custGeom>
              <a:avLst/>
              <a:gdLst>
                <a:gd name="T0" fmla="*/ 0 w 115"/>
                <a:gd name="T1" fmla="*/ 130 h 131"/>
                <a:gd name="T2" fmla="*/ 19 w 115"/>
                <a:gd name="T3" fmla="*/ 26 h 131"/>
                <a:gd name="T4" fmla="*/ 71 w 115"/>
                <a:gd name="T5" fmla="*/ 0 h 131"/>
                <a:gd name="T6" fmla="*/ 114 w 115"/>
                <a:gd name="T7" fmla="*/ 130 h 131"/>
                <a:gd name="T8" fmla="*/ 60 w 115"/>
                <a:gd name="T9" fmla="*/ 130 h 131"/>
                <a:gd name="T10" fmla="*/ 49 w 115"/>
                <a:gd name="T11" fmla="*/ 84 h 131"/>
                <a:gd name="T12" fmla="*/ 42 w 115"/>
                <a:gd name="T13" fmla="*/ 130 h 131"/>
                <a:gd name="T14" fmla="*/ 0 w 115"/>
                <a:gd name="T15" fmla="*/ 130 h 131"/>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31"/>
                <a:gd name="T26" fmla="*/ 115 w 115"/>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31">
                  <a:moveTo>
                    <a:pt x="0" y="130"/>
                  </a:moveTo>
                  <a:lnTo>
                    <a:pt x="19" y="26"/>
                  </a:lnTo>
                  <a:lnTo>
                    <a:pt x="71" y="0"/>
                  </a:lnTo>
                  <a:lnTo>
                    <a:pt x="114" y="130"/>
                  </a:lnTo>
                  <a:lnTo>
                    <a:pt x="60" y="130"/>
                  </a:lnTo>
                  <a:lnTo>
                    <a:pt x="49" y="84"/>
                  </a:lnTo>
                  <a:lnTo>
                    <a:pt x="42" y="130"/>
                  </a:lnTo>
                  <a:lnTo>
                    <a:pt x="0" y="13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reeform 16"/>
            <p:cNvSpPr>
              <a:spLocks/>
            </p:cNvSpPr>
            <p:nvPr/>
          </p:nvSpPr>
          <p:spPr bwMode="auto">
            <a:xfrm>
              <a:off x="1901" y="1270"/>
              <a:ext cx="169" cy="159"/>
            </a:xfrm>
            <a:custGeom>
              <a:avLst/>
              <a:gdLst>
                <a:gd name="T0" fmla="*/ 26 w 169"/>
                <a:gd name="T1" fmla="*/ 0 h 159"/>
                <a:gd name="T2" fmla="*/ 0 w 169"/>
                <a:gd name="T3" fmla="*/ 158 h 159"/>
                <a:gd name="T4" fmla="*/ 50 w 169"/>
                <a:gd name="T5" fmla="*/ 134 h 159"/>
                <a:gd name="T6" fmla="*/ 55 w 169"/>
                <a:gd name="T7" fmla="*/ 104 h 159"/>
                <a:gd name="T8" fmla="*/ 108 w 169"/>
                <a:gd name="T9" fmla="*/ 79 h 159"/>
                <a:gd name="T10" fmla="*/ 115 w 169"/>
                <a:gd name="T11" fmla="*/ 106 h 159"/>
                <a:gd name="T12" fmla="*/ 168 w 169"/>
                <a:gd name="T13" fmla="*/ 82 h 159"/>
                <a:gd name="T14" fmla="*/ 140 w 169"/>
                <a:gd name="T15" fmla="*/ 0 h 159"/>
                <a:gd name="T16" fmla="*/ 86 w 169"/>
                <a:gd name="T17" fmla="*/ 0 h 159"/>
                <a:gd name="T18" fmla="*/ 96 w 169"/>
                <a:gd name="T19" fmla="*/ 33 h 159"/>
                <a:gd name="T20" fmla="*/ 62 w 169"/>
                <a:gd name="T21" fmla="*/ 48 h 159"/>
                <a:gd name="T22" fmla="*/ 68 w 169"/>
                <a:gd name="T23" fmla="*/ 0 h 159"/>
                <a:gd name="T24" fmla="*/ 26 w 169"/>
                <a:gd name="T25" fmla="*/ 0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
                <a:gd name="T40" fmla="*/ 0 h 159"/>
                <a:gd name="T41" fmla="*/ 169 w 169"/>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 h="159">
                  <a:moveTo>
                    <a:pt x="26" y="0"/>
                  </a:moveTo>
                  <a:lnTo>
                    <a:pt x="0" y="158"/>
                  </a:lnTo>
                  <a:lnTo>
                    <a:pt x="50" y="134"/>
                  </a:lnTo>
                  <a:lnTo>
                    <a:pt x="55" y="104"/>
                  </a:lnTo>
                  <a:lnTo>
                    <a:pt x="108" y="79"/>
                  </a:lnTo>
                  <a:lnTo>
                    <a:pt x="115" y="106"/>
                  </a:lnTo>
                  <a:lnTo>
                    <a:pt x="168" y="82"/>
                  </a:lnTo>
                  <a:lnTo>
                    <a:pt x="140" y="0"/>
                  </a:lnTo>
                  <a:lnTo>
                    <a:pt x="86" y="0"/>
                  </a:lnTo>
                  <a:lnTo>
                    <a:pt x="96" y="33"/>
                  </a:lnTo>
                  <a:lnTo>
                    <a:pt x="62" y="48"/>
                  </a:lnTo>
                  <a:lnTo>
                    <a:pt x="68" y="0"/>
                  </a:lnTo>
                  <a:lnTo>
                    <a:pt x="26"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Freeform 17"/>
            <p:cNvSpPr>
              <a:spLocks/>
            </p:cNvSpPr>
            <p:nvPr/>
          </p:nvSpPr>
          <p:spPr bwMode="auto">
            <a:xfrm>
              <a:off x="3450" y="1128"/>
              <a:ext cx="149" cy="288"/>
            </a:xfrm>
            <a:custGeom>
              <a:avLst/>
              <a:gdLst>
                <a:gd name="T0" fmla="*/ 0 w 149"/>
                <a:gd name="T1" fmla="*/ 0 h 288"/>
                <a:gd name="T2" fmla="*/ 144 w 149"/>
                <a:gd name="T3" fmla="*/ 37 h 288"/>
                <a:gd name="T4" fmla="*/ 144 w 149"/>
                <a:gd name="T5" fmla="*/ 95 h 288"/>
                <a:gd name="T6" fmla="*/ 60 w 149"/>
                <a:gd name="T7" fmla="*/ 74 h 288"/>
                <a:gd name="T8" fmla="*/ 60 w 149"/>
                <a:gd name="T9" fmla="*/ 108 h 288"/>
                <a:gd name="T10" fmla="*/ 131 w 149"/>
                <a:gd name="T11" fmla="*/ 124 h 288"/>
                <a:gd name="T12" fmla="*/ 131 w 149"/>
                <a:gd name="T13" fmla="*/ 186 h 288"/>
                <a:gd name="T14" fmla="*/ 60 w 149"/>
                <a:gd name="T15" fmla="*/ 169 h 288"/>
                <a:gd name="T16" fmla="*/ 60 w 149"/>
                <a:gd name="T17" fmla="*/ 208 h 288"/>
                <a:gd name="T18" fmla="*/ 148 w 149"/>
                <a:gd name="T19" fmla="*/ 230 h 288"/>
                <a:gd name="T20" fmla="*/ 148 w 149"/>
                <a:gd name="T21" fmla="*/ 287 h 288"/>
                <a:gd name="T22" fmla="*/ 0 w 149"/>
                <a:gd name="T23" fmla="*/ 249 h 288"/>
                <a:gd name="T24" fmla="*/ 0 w 149"/>
                <a:gd name="T25" fmla="*/ 0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288"/>
                <a:gd name="T41" fmla="*/ 149 w 149"/>
                <a:gd name="T42" fmla="*/ 288 h 2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288">
                  <a:moveTo>
                    <a:pt x="0" y="0"/>
                  </a:moveTo>
                  <a:lnTo>
                    <a:pt x="144" y="37"/>
                  </a:lnTo>
                  <a:lnTo>
                    <a:pt x="144" y="95"/>
                  </a:lnTo>
                  <a:lnTo>
                    <a:pt x="60" y="74"/>
                  </a:lnTo>
                  <a:lnTo>
                    <a:pt x="60" y="108"/>
                  </a:lnTo>
                  <a:lnTo>
                    <a:pt x="131" y="124"/>
                  </a:lnTo>
                  <a:lnTo>
                    <a:pt x="131" y="186"/>
                  </a:lnTo>
                  <a:lnTo>
                    <a:pt x="60" y="169"/>
                  </a:lnTo>
                  <a:lnTo>
                    <a:pt x="60" y="208"/>
                  </a:lnTo>
                  <a:lnTo>
                    <a:pt x="148" y="230"/>
                  </a:lnTo>
                  <a:lnTo>
                    <a:pt x="148" y="287"/>
                  </a:lnTo>
                  <a:lnTo>
                    <a:pt x="0" y="249"/>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Freeform 18"/>
            <p:cNvSpPr>
              <a:spLocks/>
            </p:cNvSpPr>
            <p:nvPr/>
          </p:nvSpPr>
          <p:spPr bwMode="auto">
            <a:xfrm>
              <a:off x="2112" y="1076"/>
              <a:ext cx="61" cy="261"/>
            </a:xfrm>
            <a:custGeom>
              <a:avLst/>
              <a:gdLst>
                <a:gd name="T0" fmla="*/ 0 w 61"/>
                <a:gd name="T1" fmla="*/ 21 h 261"/>
                <a:gd name="T2" fmla="*/ 60 w 61"/>
                <a:gd name="T3" fmla="*/ 0 h 261"/>
                <a:gd name="T4" fmla="*/ 60 w 61"/>
                <a:gd name="T5" fmla="*/ 239 h 261"/>
                <a:gd name="T6" fmla="*/ 0 w 61"/>
                <a:gd name="T7" fmla="*/ 260 h 261"/>
                <a:gd name="T8" fmla="*/ 0 w 61"/>
                <a:gd name="T9" fmla="*/ 21 h 261"/>
                <a:gd name="T10" fmla="*/ 0 60000 65536"/>
                <a:gd name="T11" fmla="*/ 0 60000 65536"/>
                <a:gd name="T12" fmla="*/ 0 60000 65536"/>
                <a:gd name="T13" fmla="*/ 0 60000 65536"/>
                <a:gd name="T14" fmla="*/ 0 60000 65536"/>
                <a:gd name="T15" fmla="*/ 0 w 61"/>
                <a:gd name="T16" fmla="*/ 0 h 261"/>
                <a:gd name="T17" fmla="*/ 61 w 61"/>
                <a:gd name="T18" fmla="*/ 261 h 261"/>
              </a:gdLst>
              <a:ahLst/>
              <a:cxnLst>
                <a:cxn ang="T10">
                  <a:pos x="T0" y="T1"/>
                </a:cxn>
                <a:cxn ang="T11">
                  <a:pos x="T2" y="T3"/>
                </a:cxn>
                <a:cxn ang="T12">
                  <a:pos x="T4" y="T5"/>
                </a:cxn>
                <a:cxn ang="T13">
                  <a:pos x="T6" y="T7"/>
                </a:cxn>
                <a:cxn ang="T14">
                  <a:pos x="T8" y="T9"/>
                </a:cxn>
              </a:cxnLst>
              <a:rect l="T15" t="T16" r="T17" b="T18"/>
              <a:pathLst>
                <a:path w="61" h="261">
                  <a:moveTo>
                    <a:pt x="0" y="21"/>
                  </a:moveTo>
                  <a:lnTo>
                    <a:pt x="60" y="0"/>
                  </a:lnTo>
                  <a:lnTo>
                    <a:pt x="60" y="239"/>
                  </a:lnTo>
                  <a:lnTo>
                    <a:pt x="0" y="260"/>
                  </a:lnTo>
                  <a:lnTo>
                    <a:pt x="0" y="21"/>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Freeform 19"/>
            <p:cNvSpPr>
              <a:spLocks/>
            </p:cNvSpPr>
            <p:nvPr/>
          </p:nvSpPr>
          <p:spPr bwMode="auto">
            <a:xfrm>
              <a:off x="3220" y="1065"/>
              <a:ext cx="197" cy="289"/>
            </a:xfrm>
            <a:custGeom>
              <a:avLst/>
              <a:gdLst>
                <a:gd name="T0" fmla="*/ 0 w 197"/>
                <a:gd name="T1" fmla="*/ 0 h 289"/>
                <a:gd name="T2" fmla="*/ 64 w 197"/>
                <a:gd name="T3" fmla="*/ 17 h 289"/>
                <a:gd name="T4" fmla="*/ 133 w 197"/>
                <a:gd name="T5" fmla="*/ 164 h 289"/>
                <a:gd name="T6" fmla="*/ 131 w 197"/>
                <a:gd name="T7" fmla="*/ 112 h 289"/>
                <a:gd name="T8" fmla="*/ 131 w 197"/>
                <a:gd name="T9" fmla="*/ 33 h 289"/>
                <a:gd name="T10" fmla="*/ 194 w 197"/>
                <a:gd name="T11" fmla="*/ 50 h 289"/>
                <a:gd name="T12" fmla="*/ 196 w 197"/>
                <a:gd name="T13" fmla="*/ 288 h 289"/>
                <a:gd name="T14" fmla="*/ 133 w 197"/>
                <a:gd name="T15" fmla="*/ 271 h 289"/>
                <a:gd name="T16" fmla="*/ 63 w 197"/>
                <a:gd name="T17" fmla="*/ 124 h 289"/>
                <a:gd name="T18" fmla="*/ 64 w 197"/>
                <a:gd name="T19" fmla="*/ 180 h 289"/>
                <a:gd name="T20" fmla="*/ 66 w 197"/>
                <a:gd name="T21" fmla="*/ 255 h 289"/>
                <a:gd name="T22" fmla="*/ 3 w 197"/>
                <a:gd name="T23" fmla="*/ 238 h 289"/>
                <a:gd name="T24" fmla="*/ 0 w 197"/>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7"/>
                <a:gd name="T40" fmla="*/ 0 h 289"/>
                <a:gd name="T41" fmla="*/ 197 w 197"/>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7" h="289">
                  <a:moveTo>
                    <a:pt x="0" y="0"/>
                  </a:moveTo>
                  <a:lnTo>
                    <a:pt x="64" y="17"/>
                  </a:lnTo>
                  <a:lnTo>
                    <a:pt x="133" y="164"/>
                  </a:lnTo>
                  <a:lnTo>
                    <a:pt x="131" y="112"/>
                  </a:lnTo>
                  <a:lnTo>
                    <a:pt x="131" y="33"/>
                  </a:lnTo>
                  <a:lnTo>
                    <a:pt x="194" y="50"/>
                  </a:lnTo>
                  <a:lnTo>
                    <a:pt x="196" y="288"/>
                  </a:lnTo>
                  <a:lnTo>
                    <a:pt x="133" y="271"/>
                  </a:lnTo>
                  <a:lnTo>
                    <a:pt x="63" y="124"/>
                  </a:lnTo>
                  <a:lnTo>
                    <a:pt x="64" y="180"/>
                  </a:lnTo>
                  <a:lnTo>
                    <a:pt x="66" y="255"/>
                  </a:lnTo>
                  <a:lnTo>
                    <a:pt x="3" y="238"/>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Freeform 20"/>
            <p:cNvSpPr>
              <a:spLocks/>
            </p:cNvSpPr>
            <p:nvPr/>
          </p:nvSpPr>
          <p:spPr bwMode="auto">
            <a:xfrm>
              <a:off x="2223" y="1054"/>
              <a:ext cx="192" cy="85"/>
            </a:xfrm>
            <a:custGeom>
              <a:avLst/>
              <a:gdLst>
                <a:gd name="T0" fmla="*/ 0 w 192"/>
                <a:gd name="T1" fmla="*/ 84 h 85"/>
                <a:gd name="T2" fmla="*/ 0 w 192"/>
                <a:gd name="T3" fmla="*/ 18 h 85"/>
                <a:gd name="T4" fmla="*/ 101 w 192"/>
                <a:gd name="T5" fmla="*/ 4 h 85"/>
                <a:gd name="T6" fmla="*/ 112 w 192"/>
                <a:gd name="T7" fmla="*/ 1 h 85"/>
                <a:gd name="T8" fmla="*/ 119 w 192"/>
                <a:gd name="T9" fmla="*/ 0 h 85"/>
                <a:gd name="T10" fmla="*/ 126 w 192"/>
                <a:gd name="T11" fmla="*/ 0 h 85"/>
                <a:gd name="T12" fmla="*/ 133 w 192"/>
                <a:gd name="T13" fmla="*/ 0 h 85"/>
                <a:gd name="T14" fmla="*/ 142 w 192"/>
                <a:gd name="T15" fmla="*/ 0 h 85"/>
                <a:gd name="T16" fmla="*/ 148 w 192"/>
                <a:gd name="T17" fmla="*/ 0 h 85"/>
                <a:gd name="T18" fmla="*/ 153 w 192"/>
                <a:gd name="T19" fmla="*/ 0 h 85"/>
                <a:gd name="T20" fmla="*/ 159 w 192"/>
                <a:gd name="T21" fmla="*/ 1 h 85"/>
                <a:gd name="T22" fmla="*/ 168 w 192"/>
                <a:gd name="T23" fmla="*/ 5 h 85"/>
                <a:gd name="T24" fmla="*/ 177 w 192"/>
                <a:gd name="T25" fmla="*/ 11 h 85"/>
                <a:gd name="T26" fmla="*/ 182 w 192"/>
                <a:gd name="T27" fmla="*/ 14 h 85"/>
                <a:gd name="T28" fmla="*/ 185 w 192"/>
                <a:gd name="T29" fmla="*/ 19 h 85"/>
                <a:gd name="T30" fmla="*/ 186 w 192"/>
                <a:gd name="T31" fmla="*/ 27 h 85"/>
                <a:gd name="T32" fmla="*/ 189 w 192"/>
                <a:gd name="T33" fmla="*/ 36 h 85"/>
                <a:gd name="T34" fmla="*/ 191 w 192"/>
                <a:gd name="T35" fmla="*/ 45 h 85"/>
                <a:gd name="T36" fmla="*/ 191 w 192"/>
                <a:gd name="T37" fmla="*/ 56 h 85"/>
                <a:gd name="T38" fmla="*/ 191 w 192"/>
                <a:gd name="T39" fmla="*/ 68 h 85"/>
                <a:gd name="T40" fmla="*/ 189 w 192"/>
                <a:gd name="T41" fmla="*/ 79 h 85"/>
                <a:gd name="T42" fmla="*/ 186 w 192"/>
                <a:gd name="T43" fmla="*/ 84 h 85"/>
                <a:gd name="T44" fmla="*/ 126 w 192"/>
                <a:gd name="T45" fmla="*/ 84 h 85"/>
                <a:gd name="T46" fmla="*/ 126 w 192"/>
                <a:gd name="T47" fmla="*/ 79 h 85"/>
                <a:gd name="T48" fmla="*/ 126 w 192"/>
                <a:gd name="T49" fmla="*/ 73 h 85"/>
                <a:gd name="T50" fmla="*/ 124 w 192"/>
                <a:gd name="T51" fmla="*/ 68 h 85"/>
                <a:gd name="T52" fmla="*/ 122 w 192"/>
                <a:gd name="T53" fmla="*/ 66 h 85"/>
                <a:gd name="T54" fmla="*/ 120 w 192"/>
                <a:gd name="T55" fmla="*/ 61 h 85"/>
                <a:gd name="T56" fmla="*/ 117 w 192"/>
                <a:gd name="T57" fmla="*/ 61 h 85"/>
                <a:gd name="T58" fmla="*/ 112 w 192"/>
                <a:gd name="T59" fmla="*/ 58 h 85"/>
                <a:gd name="T60" fmla="*/ 106 w 192"/>
                <a:gd name="T61" fmla="*/ 58 h 85"/>
                <a:gd name="T62" fmla="*/ 101 w 192"/>
                <a:gd name="T63" fmla="*/ 61 h 85"/>
                <a:gd name="T64" fmla="*/ 68 w 192"/>
                <a:gd name="T65" fmla="*/ 63 h 85"/>
                <a:gd name="T66" fmla="*/ 68 w 192"/>
                <a:gd name="T67" fmla="*/ 84 h 85"/>
                <a:gd name="T68" fmla="*/ 0 w 192"/>
                <a:gd name="T69" fmla="*/ 84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
                <a:gd name="T106" fmla="*/ 0 h 85"/>
                <a:gd name="T107" fmla="*/ 192 w 192"/>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 h="85">
                  <a:moveTo>
                    <a:pt x="0" y="84"/>
                  </a:moveTo>
                  <a:lnTo>
                    <a:pt x="0" y="18"/>
                  </a:lnTo>
                  <a:lnTo>
                    <a:pt x="101" y="4"/>
                  </a:lnTo>
                  <a:lnTo>
                    <a:pt x="112" y="1"/>
                  </a:lnTo>
                  <a:lnTo>
                    <a:pt x="119" y="0"/>
                  </a:lnTo>
                  <a:lnTo>
                    <a:pt x="126" y="0"/>
                  </a:lnTo>
                  <a:lnTo>
                    <a:pt x="133" y="0"/>
                  </a:lnTo>
                  <a:lnTo>
                    <a:pt x="142" y="0"/>
                  </a:lnTo>
                  <a:lnTo>
                    <a:pt x="148" y="0"/>
                  </a:lnTo>
                  <a:lnTo>
                    <a:pt x="153" y="0"/>
                  </a:lnTo>
                  <a:lnTo>
                    <a:pt x="159" y="1"/>
                  </a:lnTo>
                  <a:lnTo>
                    <a:pt x="168" y="5"/>
                  </a:lnTo>
                  <a:lnTo>
                    <a:pt x="177" y="11"/>
                  </a:lnTo>
                  <a:lnTo>
                    <a:pt x="182" y="14"/>
                  </a:lnTo>
                  <a:lnTo>
                    <a:pt x="185" y="19"/>
                  </a:lnTo>
                  <a:lnTo>
                    <a:pt x="186" y="27"/>
                  </a:lnTo>
                  <a:lnTo>
                    <a:pt x="189" y="36"/>
                  </a:lnTo>
                  <a:lnTo>
                    <a:pt x="191" y="45"/>
                  </a:lnTo>
                  <a:lnTo>
                    <a:pt x="191" y="56"/>
                  </a:lnTo>
                  <a:lnTo>
                    <a:pt x="191" y="68"/>
                  </a:lnTo>
                  <a:lnTo>
                    <a:pt x="189" y="79"/>
                  </a:lnTo>
                  <a:lnTo>
                    <a:pt x="186" y="84"/>
                  </a:lnTo>
                  <a:lnTo>
                    <a:pt x="126" y="84"/>
                  </a:lnTo>
                  <a:lnTo>
                    <a:pt x="126" y="79"/>
                  </a:lnTo>
                  <a:lnTo>
                    <a:pt x="126" y="73"/>
                  </a:lnTo>
                  <a:lnTo>
                    <a:pt x="124" y="68"/>
                  </a:lnTo>
                  <a:lnTo>
                    <a:pt x="122" y="66"/>
                  </a:lnTo>
                  <a:lnTo>
                    <a:pt x="120" y="61"/>
                  </a:lnTo>
                  <a:lnTo>
                    <a:pt x="117" y="61"/>
                  </a:lnTo>
                  <a:lnTo>
                    <a:pt x="112" y="58"/>
                  </a:lnTo>
                  <a:lnTo>
                    <a:pt x="106" y="58"/>
                  </a:lnTo>
                  <a:lnTo>
                    <a:pt x="101" y="61"/>
                  </a:lnTo>
                  <a:lnTo>
                    <a:pt x="68" y="63"/>
                  </a:lnTo>
                  <a:lnTo>
                    <a:pt x="68" y="84"/>
                  </a:lnTo>
                  <a:lnTo>
                    <a:pt x="0" y="84"/>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Freeform 21"/>
            <p:cNvSpPr>
              <a:spLocks/>
            </p:cNvSpPr>
            <p:nvPr/>
          </p:nvSpPr>
          <p:spPr bwMode="auto">
            <a:xfrm>
              <a:off x="2223" y="1138"/>
              <a:ext cx="202" cy="171"/>
            </a:xfrm>
            <a:custGeom>
              <a:avLst/>
              <a:gdLst>
                <a:gd name="T0" fmla="*/ 2 w 202"/>
                <a:gd name="T1" fmla="*/ 170 h 171"/>
                <a:gd name="T2" fmla="*/ 68 w 202"/>
                <a:gd name="T3" fmla="*/ 79 h 171"/>
                <a:gd name="T4" fmla="*/ 90 w 202"/>
                <a:gd name="T5" fmla="*/ 75 h 171"/>
                <a:gd name="T6" fmla="*/ 107 w 202"/>
                <a:gd name="T7" fmla="*/ 75 h 171"/>
                <a:gd name="T8" fmla="*/ 114 w 202"/>
                <a:gd name="T9" fmla="*/ 76 h 171"/>
                <a:gd name="T10" fmla="*/ 121 w 202"/>
                <a:gd name="T11" fmla="*/ 80 h 171"/>
                <a:gd name="T12" fmla="*/ 122 w 202"/>
                <a:gd name="T13" fmla="*/ 87 h 171"/>
                <a:gd name="T14" fmla="*/ 125 w 202"/>
                <a:gd name="T15" fmla="*/ 98 h 171"/>
                <a:gd name="T16" fmla="*/ 126 w 202"/>
                <a:gd name="T17" fmla="*/ 112 h 171"/>
                <a:gd name="T18" fmla="*/ 126 w 202"/>
                <a:gd name="T19" fmla="*/ 121 h 171"/>
                <a:gd name="T20" fmla="*/ 126 w 202"/>
                <a:gd name="T21" fmla="*/ 135 h 171"/>
                <a:gd name="T22" fmla="*/ 127 w 202"/>
                <a:gd name="T23" fmla="*/ 147 h 171"/>
                <a:gd name="T24" fmla="*/ 201 w 202"/>
                <a:gd name="T25" fmla="*/ 138 h 171"/>
                <a:gd name="T26" fmla="*/ 197 w 202"/>
                <a:gd name="T27" fmla="*/ 133 h 171"/>
                <a:gd name="T28" fmla="*/ 193 w 202"/>
                <a:gd name="T29" fmla="*/ 130 h 171"/>
                <a:gd name="T30" fmla="*/ 193 w 202"/>
                <a:gd name="T31" fmla="*/ 121 h 171"/>
                <a:gd name="T32" fmla="*/ 191 w 202"/>
                <a:gd name="T33" fmla="*/ 113 h 171"/>
                <a:gd name="T34" fmla="*/ 191 w 202"/>
                <a:gd name="T35" fmla="*/ 82 h 171"/>
                <a:gd name="T36" fmla="*/ 190 w 202"/>
                <a:gd name="T37" fmla="*/ 65 h 171"/>
                <a:gd name="T38" fmla="*/ 186 w 202"/>
                <a:gd name="T39" fmla="*/ 52 h 171"/>
                <a:gd name="T40" fmla="*/ 180 w 202"/>
                <a:gd name="T41" fmla="*/ 45 h 171"/>
                <a:gd name="T42" fmla="*/ 174 w 202"/>
                <a:gd name="T43" fmla="*/ 42 h 171"/>
                <a:gd name="T44" fmla="*/ 162 w 202"/>
                <a:gd name="T45" fmla="*/ 38 h 171"/>
                <a:gd name="T46" fmla="*/ 162 w 202"/>
                <a:gd name="T47" fmla="*/ 30 h 171"/>
                <a:gd name="T48" fmla="*/ 177 w 202"/>
                <a:gd name="T49" fmla="*/ 19 h 171"/>
                <a:gd name="T50" fmla="*/ 186 w 202"/>
                <a:gd name="T51" fmla="*/ 3 h 171"/>
                <a:gd name="T52" fmla="*/ 126 w 202"/>
                <a:gd name="T53" fmla="*/ 0 h 171"/>
                <a:gd name="T54" fmla="*/ 122 w 202"/>
                <a:gd name="T55" fmla="*/ 9 h 171"/>
                <a:gd name="T56" fmla="*/ 117 w 202"/>
                <a:gd name="T57" fmla="*/ 14 h 171"/>
                <a:gd name="T58" fmla="*/ 106 w 202"/>
                <a:gd name="T59" fmla="*/ 19 h 171"/>
                <a:gd name="T60" fmla="*/ 68 w 202"/>
                <a:gd name="T61" fmla="*/ 24 h 171"/>
                <a:gd name="T62" fmla="*/ 0 w 202"/>
                <a:gd name="T63" fmla="*/ 0 h 1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2"/>
                <a:gd name="T97" fmla="*/ 0 h 171"/>
                <a:gd name="T98" fmla="*/ 202 w 202"/>
                <a:gd name="T99" fmla="*/ 171 h 1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2" h="171">
                  <a:moveTo>
                    <a:pt x="0" y="0"/>
                  </a:moveTo>
                  <a:lnTo>
                    <a:pt x="2" y="170"/>
                  </a:lnTo>
                  <a:lnTo>
                    <a:pt x="71" y="159"/>
                  </a:lnTo>
                  <a:lnTo>
                    <a:pt x="68" y="79"/>
                  </a:lnTo>
                  <a:lnTo>
                    <a:pt x="78" y="76"/>
                  </a:lnTo>
                  <a:lnTo>
                    <a:pt x="90" y="75"/>
                  </a:lnTo>
                  <a:lnTo>
                    <a:pt x="100" y="75"/>
                  </a:lnTo>
                  <a:lnTo>
                    <a:pt x="107" y="75"/>
                  </a:lnTo>
                  <a:lnTo>
                    <a:pt x="113" y="76"/>
                  </a:lnTo>
                  <a:lnTo>
                    <a:pt x="114" y="76"/>
                  </a:lnTo>
                  <a:lnTo>
                    <a:pt x="119" y="79"/>
                  </a:lnTo>
                  <a:lnTo>
                    <a:pt x="121" y="80"/>
                  </a:lnTo>
                  <a:lnTo>
                    <a:pt x="122" y="84"/>
                  </a:lnTo>
                  <a:lnTo>
                    <a:pt x="122" y="87"/>
                  </a:lnTo>
                  <a:lnTo>
                    <a:pt x="125" y="92"/>
                  </a:lnTo>
                  <a:lnTo>
                    <a:pt x="125" y="98"/>
                  </a:lnTo>
                  <a:lnTo>
                    <a:pt x="125" y="107"/>
                  </a:lnTo>
                  <a:lnTo>
                    <a:pt x="126" y="112"/>
                  </a:lnTo>
                  <a:lnTo>
                    <a:pt x="126" y="117"/>
                  </a:lnTo>
                  <a:lnTo>
                    <a:pt x="126" y="121"/>
                  </a:lnTo>
                  <a:lnTo>
                    <a:pt x="126" y="127"/>
                  </a:lnTo>
                  <a:lnTo>
                    <a:pt x="126" y="135"/>
                  </a:lnTo>
                  <a:lnTo>
                    <a:pt x="126" y="141"/>
                  </a:lnTo>
                  <a:lnTo>
                    <a:pt x="127" y="147"/>
                  </a:lnTo>
                  <a:lnTo>
                    <a:pt x="132" y="149"/>
                  </a:lnTo>
                  <a:lnTo>
                    <a:pt x="201" y="138"/>
                  </a:lnTo>
                  <a:lnTo>
                    <a:pt x="199" y="133"/>
                  </a:lnTo>
                  <a:lnTo>
                    <a:pt x="197" y="133"/>
                  </a:lnTo>
                  <a:lnTo>
                    <a:pt x="195" y="131"/>
                  </a:lnTo>
                  <a:lnTo>
                    <a:pt x="193" y="130"/>
                  </a:lnTo>
                  <a:lnTo>
                    <a:pt x="193" y="126"/>
                  </a:lnTo>
                  <a:lnTo>
                    <a:pt x="193" y="121"/>
                  </a:lnTo>
                  <a:lnTo>
                    <a:pt x="191" y="119"/>
                  </a:lnTo>
                  <a:lnTo>
                    <a:pt x="191" y="113"/>
                  </a:lnTo>
                  <a:lnTo>
                    <a:pt x="191" y="92"/>
                  </a:lnTo>
                  <a:lnTo>
                    <a:pt x="191" y="82"/>
                  </a:lnTo>
                  <a:lnTo>
                    <a:pt x="191" y="73"/>
                  </a:lnTo>
                  <a:lnTo>
                    <a:pt x="190" y="65"/>
                  </a:lnTo>
                  <a:lnTo>
                    <a:pt x="187" y="58"/>
                  </a:lnTo>
                  <a:lnTo>
                    <a:pt x="186" y="52"/>
                  </a:lnTo>
                  <a:lnTo>
                    <a:pt x="184" y="47"/>
                  </a:lnTo>
                  <a:lnTo>
                    <a:pt x="180" y="45"/>
                  </a:lnTo>
                  <a:lnTo>
                    <a:pt x="178" y="44"/>
                  </a:lnTo>
                  <a:lnTo>
                    <a:pt x="174" y="42"/>
                  </a:lnTo>
                  <a:lnTo>
                    <a:pt x="168" y="40"/>
                  </a:lnTo>
                  <a:lnTo>
                    <a:pt x="162" y="38"/>
                  </a:lnTo>
                  <a:lnTo>
                    <a:pt x="155" y="36"/>
                  </a:lnTo>
                  <a:lnTo>
                    <a:pt x="162" y="30"/>
                  </a:lnTo>
                  <a:lnTo>
                    <a:pt x="171" y="24"/>
                  </a:lnTo>
                  <a:lnTo>
                    <a:pt x="177" y="19"/>
                  </a:lnTo>
                  <a:lnTo>
                    <a:pt x="183" y="12"/>
                  </a:lnTo>
                  <a:lnTo>
                    <a:pt x="186" y="3"/>
                  </a:lnTo>
                  <a:lnTo>
                    <a:pt x="187" y="0"/>
                  </a:lnTo>
                  <a:lnTo>
                    <a:pt x="126" y="0"/>
                  </a:lnTo>
                  <a:lnTo>
                    <a:pt x="125" y="3"/>
                  </a:lnTo>
                  <a:lnTo>
                    <a:pt x="122" y="9"/>
                  </a:lnTo>
                  <a:lnTo>
                    <a:pt x="121" y="12"/>
                  </a:lnTo>
                  <a:lnTo>
                    <a:pt x="117" y="14"/>
                  </a:lnTo>
                  <a:lnTo>
                    <a:pt x="113" y="17"/>
                  </a:lnTo>
                  <a:lnTo>
                    <a:pt x="106" y="19"/>
                  </a:lnTo>
                  <a:lnTo>
                    <a:pt x="97" y="22"/>
                  </a:lnTo>
                  <a:lnTo>
                    <a:pt x="68" y="24"/>
                  </a:lnTo>
                  <a:lnTo>
                    <a:pt x="68" y="0"/>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Freeform 22"/>
            <p:cNvSpPr>
              <a:spLocks/>
            </p:cNvSpPr>
            <p:nvPr/>
          </p:nvSpPr>
          <p:spPr bwMode="auto">
            <a:xfrm>
              <a:off x="2472" y="1020"/>
              <a:ext cx="188" cy="76"/>
            </a:xfrm>
            <a:custGeom>
              <a:avLst/>
              <a:gdLst>
                <a:gd name="T0" fmla="*/ 0 w 188"/>
                <a:gd name="T1" fmla="*/ 75 h 76"/>
                <a:gd name="T2" fmla="*/ 0 w 188"/>
                <a:gd name="T3" fmla="*/ 10 h 76"/>
                <a:gd name="T4" fmla="*/ 104 w 188"/>
                <a:gd name="T5" fmla="*/ 0 h 76"/>
                <a:gd name="T6" fmla="*/ 124 w 188"/>
                <a:gd name="T7" fmla="*/ 0 h 76"/>
                <a:gd name="T8" fmla="*/ 140 w 188"/>
                <a:gd name="T9" fmla="*/ 1 h 76"/>
                <a:gd name="T10" fmla="*/ 155 w 188"/>
                <a:gd name="T11" fmla="*/ 3 h 76"/>
                <a:gd name="T12" fmla="*/ 167 w 188"/>
                <a:gd name="T13" fmla="*/ 10 h 76"/>
                <a:gd name="T14" fmla="*/ 175 w 188"/>
                <a:gd name="T15" fmla="*/ 17 h 76"/>
                <a:gd name="T16" fmla="*/ 181 w 188"/>
                <a:gd name="T17" fmla="*/ 26 h 76"/>
                <a:gd name="T18" fmla="*/ 185 w 188"/>
                <a:gd name="T19" fmla="*/ 38 h 76"/>
                <a:gd name="T20" fmla="*/ 187 w 188"/>
                <a:gd name="T21" fmla="*/ 51 h 76"/>
                <a:gd name="T22" fmla="*/ 187 w 188"/>
                <a:gd name="T23" fmla="*/ 58 h 76"/>
                <a:gd name="T24" fmla="*/ 185 w 188"/>
                <a:gd name="T25" fmla="*/ 66 h 76"/>
                <a:gd name="T26" fmla="*/ 184 w 188"/>
                <a:gd name="T27" fmla="*/ 75 h 76"/>
                <a:gd name="T28" fmla="*/ 121 w 188"/>
                <a:gd name="T29" fmla="*/ 75 h 76"/>
                <a:gd name="T30" fmla="*/ 121 w 188"/>
                <a:gd name="T31" fmla="*/ 72 h 76"/>
                <a:gd name="T32" fmla="*/ 121 w 188"/>
                <a:gd name="T33" fmla="*/ 66 h 76"/>
                <a:gd name="T34" fmla="*/ 120 w 188"/>
                <a:gd name="T35" fmla="*/ 62 h 76"/>
                <a:gd name="T36" fmla="*/ 118 w 188"/>
                <a:gd name="T37" fmla="*/ 60 h 76"/>
                <a:gd name="T38" fmla="*/ 115 w 188"/>
                <a:gd name="T39" fmla="*/ 57 h 76"/>
                <a:gd name="T40" fmla="*/ 114 w 188"/>
                <a:gd name="T41" fmla="*/ 57 h 76"/>
                <a:gd name="T42" fmla="*/ 109 w 188"/>
                <a:gd name="T43" fmla="*/ 55 h 76"/>
                <a:gd name="T44" fmla="*/ 104 w 188"/>
                <a:gd name="T45" fmla="*/ 55 h 76"/>
                <a:gd name="T46" fmla="*/ 96 w 188"/>
                <a:gd name="T47" fmla="*/ 55 h 76"/>
                <a:gd name="T48" fmla="*/ 71 w 188"/>
                <a:gd name="T49" fmla="*/ 57 h 76"/>
                <a:gd name="T50" fmla="*/ 71 w 188"/>
                <a:gd name="T51" fmla="*/ 75 h 76"/>
                <a:gd name="T52" fmla="*/ 0 w 188"/>
                <a:gd name="T53" fmla="*/ 75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8"/>
                <a:gd name="T82" fmla="*/ 0 h 76"/>
                <a:gd name="T83" fmla="*/ 188 w 188"/>
                <a:gd name="T84" fmla="*/ 76 h 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8" h="76">
                  <a:moveTo>
                    <a:pt x="0" y="75"/>
                  </a:moveTo>
                  <a:lnTo>
                    <a:pt x="0" y="10"/>
                  </a:lnTo>
                  <a:lnTo>
                    <a:pt x="104" y="0"/>
                  </a:lnTo>
                  <a:lnTo>
                    <a:pt x="124" y="0"/>
                  </a:lnTo>
                  <a:lnTo>
                    <a:pt x="140" y="1"/>
                  </a:lnTo>
                  <a:lnTo>
                    <a:pt x="155" y="3"/>
                  </a:lnTo>
                  <a:lnTo>
                    <a:pt x="167" y="10"/>
                  </a:lnTo>
                  <a:lnTo>
                    <a:pt x="175" y="17"/>
                  </a:lnTo>
                  <a:lnTo>
                    <a:pt x="181" y="26"/>
                  </a:lnTo>
                  <a:lnTo>
                    <a:pt x="185" y="38"/>
                  </a:lnTo>
                  <a:lnTo>
                    <a:pt x="187" y="51"/>
                  </a:lnTo>
                  <a:lnTo>
                    <a:pt x="187" y="58"/>
                  </a:lnTo>
                  <a:lnTo>
                    <a:pt x="185" y="66"/>
                  </a:lnTo>
                  <a:lnTo>
                    <a:pt x="184" y="75"/>
                  </a:lnTo>
                  <a:lnTo>
                    <a:pt x="121" y="75"/>
                  </a:lnTo>
                  <a:lnTo>
                    <a:pt x="121" y="72"/>
                  </a:lnTo>
                  <a:lnTo>
                    <a:pt x="121" y="66"/>
                  </a:lnTo>
                  <a:lnTo>
                    <a:pt x="120" y="62"/>
                  </a:lnTo>
                  <a:lnTo>
                    <a:pt x="118" y="60"/>
                  </a:lnTo>
                  <a:lnTo>
                    <a:pt x="115" y="57"/>
                  </a:lnTo>
                  <a:lnTo>
                    <a:pt x="114" y="57"/>
                  </a:lnTo>
                  <a:lnTo>
                    <a:pt x="109" y="55"/>
                  </a:lnTo>
                  <a:lnTo>
                    <a:pt x="104" y="55"/>
                  </a:lnTo>
                  <a:lnTo>
                    <a:pt x="96" y="55"/>
                  </a:lnTo>
                  <a:lnTo>
                    <a:pt x="71" y="57"/>
                  </a:lnTo>
                  <a:lnTo>
                    <a:pt x="71" y="75"/>
                  </a:lnTo>
                  <a:lnTo>
                    <a:pt x="0" y="75"/>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Freeform 23"/>
            <p:cNvSpPr>
              <a:spLocks/>
            </p:cNvSpPr>
            <p:nvPr/>
          </p:nvSpPr>
          <p:spPr bwMode="auto">
            <a:xfrm>
              <a:off x="2472" y="1095"/>
              <a:ext cx="198" cy="83"/>
            </a:xfrm>
            <a:custGeom>
              <a:avLst/>
              <a:gdLst>
                <a:gd name="T0" fmla="*/ 2 w 198"/>
                <a:gd name="T1" fmla="*/ 82 h 83"/>
                <a:gd name="T2" fmla="*/ 0 w 198"/>
                <a:gd name="T3" fmla="*/ 0 h 83"/>
                <a:gd name="T4" fmla="*/ 72 w 198"/>
                <a:gd name="T5" fmla="*/ 0 h 83"/>
                <a:gd name="T6" fmla="*/ 72 w 198"/>
                <a:gd name="T7" fmla="*/ 20 h 83"/>
                <a:gd name="T8" fmla="*/ 99 w 198"/>
                <a:gd name="T9" fmla="*/ 19 h 83"/>
                <a:gd name="T10" fmla="*/ 104 w 198"/>
                <a:gd name="T11" fmla="*/ 19 h 83"/>
                <a:gd name="T12" fmla="*/ 108 w 198"/>
                <a:gd name="T13" fmla="*/ 16 h 83"/>
                <a:gd name="T14" fmla="*/ 113 w 198"/>
                <a:gd name="T15" fmla="*/ 15 h 83"/>
                <a:gd name="T16" fmla="*/ 116 w 198"/>
                <a:gd name="T17" fmla="*/ 10 h 83"/>
                <a:gd name="T18" fmla="*/ 119 w 198"/>
                <a:gd name="T19" fmla="*/ 8 h 83"/>
                <a:gd name="T20" fmla="*/ 120 w 198"/>
                <a:gd name="T21" fmla="*/ 3 h 83"/>
                <a:gd name="T22" fmla="*/ 122 w 198"/>
                <a:gd name="T23" fmla="*/ 0 h 83"/>
                <a:gd name="T24" fmla="*/ 185 w 198"/>
                <a:gd name="T25" fmla="*/ 0 h 83"/>
                <a:gd name="T26" fmla="*/ 181 w 198"/>
                <a:gd name="T27" fmla="*/ 8 h 83"/>
                <a:gd name="T28" fmla="*/ 176 w 198"/>
                <a:gd name="T29" fmla="*/ 15 h 83"/>
                <a:gd name="T30" fmla="*/ 170 w 198"/>
                <a:gd name="T31" fmla="*/ 20 h 83"/>
                <a:gd name="T32" fmla="*/ 164 w 198"/>
                <a:gd name="T33" fmla="*/ 26 h 83"/>
                <a:gd name="T34" fmla="*/ 159 w 198"/>
                <a:gd name="T35" fmla="*/ 31 h 83"/>
                <a:gd name="T36" fmla="*/ 168 w 198"/>
                <a:gd name="T37" fmla="*/ 33 h 83"/>
                <a:gd name="T38" fmla="*/ 174 w 198"/>
                <a:gd name="T39" fmla="*/ 37 h 83"/>
                <a:gd name="T40" fmla="*/ 181 w 198"/>
                <a:gd name="T41" fmla="*/ 42 h 83"/>
                <a:gd name="T42" fmla="*/ 186 w 198"/>
                <a:gd name="T43" fmla="*/ 47 h 83"/>
                <a:gd name="T44" fmla="*/ 190 w 198"/>
                <a:gd name="T45" fmla="*/ 54 h 83"/>
                <a:gd name="T46" fmla="*/ 194 w 198"/>
                <a:gd name="T47" fmla="*/ 61 h 83"/>
                <a:gd name="T48" fmla="*/ 197 w 198"/>
                <a:gd name="T49" fmla="*/ 71 h 83"/>
                <a:gd name="T50" fmla="*/ 197 w 198"/>
                <a:gd name="T51" fmla="*/ 82 h 83"/>
                <a:gd name="T52" fmla="*/ 130 w 198"/>
                <a:gd name="T53" fmla="*/ 82 h 83"/>
                <a:gd name="T54" fmla="*/ 130 w 198"/>
                <a:gd name="T55" fmla="*/ 80 h 83"/>
                <a:gd name="T56" fmla="*/ 130 w 198"/>
                <a:gd name="T57" fmla="*/ 77 h 83"/>
                <a:gd name="T58" fmla="*/ 128 w 198"/>
                <a:gd name="T59" fmla="*/ 73 h 83"/>
                <a:gd name="T60" fmla="*/ 128 w 198"/>
                <a:gd name="T61" fmla="*/ 70 h 83"/>
                <a:gd name="T62" fmla="*/ 126 w 198"/>
                <a:gd name="T63" fmla="*/ 66 h 83"/>
                <a:gd name="T64" fmla="*/ 125 w 198"/>
                <a:gd name="T65" fmla="*/ 64 h 83"/>
                <a:gd name="T66" fmla="*/ 122 w 198"/>
                <a:gd name="T67" fmla="*/ 64 h 83"/>
                <a:gd name="T68" fmla="*/ 119 w 198"/>
                <a:gd name="T69" fmla="*/ 61 h 83"/>
                <a:gd name="T70" fmla="*/ 115 w 198"/>
                <a:gd name="T71" fmla="*/ 61 h 83"/>
                <a:gd name="T72" fmla="*/ 110 w 198"/>
                <a:gd name="T73" fmla="*/ 61 h 83"/>
                <a:gd name="T74" fmla="*/ 107 w 198"/>
                <a:gd name="T75" fmla="*/ 61 h 83"/>
                <a:gd name="T76" fmla="*/ 101 w 198"/>
                <a:gd name="T77" fmla="*/ 61 h 83"/>
                <a:gd name="T78" fmla="*/ 93 w 198"/>
                <a:gd name="T79" fmla="*/ 64 h 83"/>
                <a:gd name="T80" fmla="*/ 72 w 198"/>
                <a:gd name="T81" fmla="*/ 64 h 83"/>
                <a:gd name="T82" fmla="*/ 72 w 198"/>
                <a:gd name="T83" fmla="*/ 82 h 83"/>
                <a:gd name="T84" fmla="*/ 2 w 198"/>
                <a:gd name="T85" fmla="*/ 82 h 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8"/>
                <a:gd name="T130" fmla="*/ 0 h 83"/>
                <a:gd name="T131" fmla="*/ 198 w 198"/>
                <a:gd name="T132" fmla="*/ 83 h 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8" h="83">
                  <a:moveTo>
                    <a:pt x="2" y="82"/>
                  </a:moveTo>
                  <a:lnTo>
                    <a:pt x="0" y="0"/>
                  </a:lnTo>
                  <a:lnTo>
                    <a:pt x="72" y="0"/>
                  </a:lnTo>
                  <a:lnTo>
                    <a:pt x="72" y="20"/>
                  </a:lnTo>
                  <a:lnTo>
                    <a:pt x="99" y="19"/>
                  </a:lnTo>
                  <a:lnTo>
                    <a:pt x="104" y="19"/>
                  </a:lnTo>
                  <a:lnTo>
                    <a:pt x="108" y="16"/>
                  </a:lnTo>
                  <a:lnTo>
                    <a:pt x="113" y="15"/>
                  </a:lnTo>
                  <a:lnTo>
                    <a:pt x="116" y="10"/>
                  </a:lnTo>
                  <a:lnTo>
                    <a:pt x="119" y="8"/>
                  </a:lnTo>
                  <a:lnTo>
                    <a:pt x="120" y="3"/>
                  </a:lnTo>
                  <a:lnTo>
                    <a:pt x="122" y="0"/>
                  </a:lnTo>
                  <a:lnTo>
                    <a:pt x="185" y="0"/>
                  </a:lnTo>
                  <a:lnTo>
                    <a:pt x="181" y="8"/>
                  </a:lnTo>
                  <a:lnTo>
                    <a:pt x="176" y="15"/>
                  </a:lnTo>
                  <a:lnTo>
                    <a:pt x="170" y="20"/>
                  </a:lnTo>
                  <a:lnTo>
                    <a:pt x="164" y="26"/>
                  </a:lnTo>
                  <a:lnTo>
                    <a:pt x="159" y="31"/>
                  </a:lnTo>
                  <a:lnTo>
                    <a:pt x="168" y="33"/>
                  </a:lnTo>
                  <a:lnTo>
                    <a:pt x="174" y="37"/>
                  </a:lnTo>
                  <a:lnTo>
                    <a:pt x="181" y="42"/>
                  </a:lnTo>
                  <a:lnTo>
                    <a:pt x="186" y="47"/>
                  </a:lnTo>
                  <a:lnTo>
                    <a:pt x="190" y="54"/>
                  </a:lnTo>
                  <a:lnTo>
                    <a:pt x="194" y="61"/>
                  </a:lnTo>
                  <a:lnTo>
                    <a:pt x="197" y="71"/>
                  </a:lnTo>
                  <a:lnTo>
                    <a:pt x="197" y="82"/>
                  </a:lnTo>
                  <a:lnTo>
                    <a:pt x="130" y="82"/>
                  </a:lnTo>
                  <a:lnTo>
                    <a:pt x="130" y="80"/>
                  </a:lnTo>
                  <a:lnTo>
                    <a:pt x="130" y="77"/>
                  </a:lnTo>
                  <a:lnTo>
                    <a:pt x="128" y="73"/>
                  </a:lnTo>
                  <a:lnTo>
                    <a:pt x="128" y="70"/>
                  </a:lnTo>
                  <a:lnTo>
                    <a:pt x="126" y="66"/>
                  </a:lnTo>
                  <a:lnTo>
                    <a:pt x="125" y="64"/>
                  </a:lnTo>
                  <a:lnTo>
                    <a:pt x="122" y="64"/>
                  </a:lnTo>
                  <a:lnTo>
                    <a:pt x="119" y="61"/>
                  </a:lnTo>
                  <a:lnTo>
                    <a:pt x="115" y="61"/>
                  </a:lnTo>
                  <a:lnTo>
                    <a:pt x="110" y="61"/>
                  </a:lnTo>
                  <a:lnTo>
                    <a:pt x="107" y="61"/>
                  </a:lnTo>
                  <a:lnTo>
                    <a:pt x="101" y="61"/>
                  </a:lnTo>
                  <a:lnTo>
                    <a:pt x="93" y="64"/>
                  </a:lnTo>
                  <a:lnTo>
                    <a:pt x="72" y="64"/>
                  </a:lnTo>
                  <a:lnTo>
                    <a:pt x="72" y="82"/>
                  </a:lnTo>
                  <a:lnTo>
                    <a:pt x="2" y="82"/>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Freeform 24"/>
            <p:cNvSpPr>
              <a:spLocks/>
            </p:cNvSpPr>
            <p:nvPr/>
          </p:nvSpPr>
          <p:spPr bwMode="auto">
            <a:xfrm>
              <a:off x="2474" y="1177"/>
              <a:ext cx="196" cy="83"/>
            </a:xfrm>
            <a:custGeom>
              <a:avLst/>
              <a:gdLst>
                <a:gd name="T0" fmla="*/ 0 w 196"/>
                <a:gd name="T1" fmla="*/ 0 h 83"/>
                <a:gd name="T2" fmla="*/ 0 w 196"/>
                <a:gd name="T3" fmla="*/ 82 h 83"/>
                <a:gd name="T4" fmla="*/ 106 w 196"/>
                <a:gd name="T5" fmla="*/ 73 h 83"/>
                <a:gd name="T6" fmla="*/ 119 w 196"/>
                <a:gd name="T7" fmla="*/ 72 h 83"/>
                <a:gd name="T8" fmla="*/ 130 w 196"/>
                <a:gd name="T9" fmla="*/ 70 h 83"/>
                <a:gd name="T10" fmla="*/ 142 w 196"/>
                <a:gd name="T11" fmla="*/ 68 h 83"/>
                <a:gd name="T12" fmla="*/ 151 w 196"/>
                <a:gd name="T13" fmla="*/ 64 h 83"/>
                <a:gd name="T14" fmla="*/ 161 w 196"/>
                <a:gd name="T15" fmla="*/ 58 h 83"/>
                <a:gd name="T16" fmla="*/ 168 w 196"/>
                <a:gd name="T17" fmla="*/ 52 h 83"/>
                <a:gd name="T18" fmla="*/ 177 w 196"/>
                <a:gd name="T19" fmla="*/ 47 h 83"/>
                <a:gd name="T20" fmla="*/ 183 w 196"/>
                <a:gd name="T21" fmla="*/ 40 h 83"/>
                <a:gd name="T22" fmla="*/ 189 w 196"/>
                <a:gd name="T23" fmla="*/ 31 h 83"/>
                <a:gd name="T24" fmla="*/ 192 w 196"/>
                <a:gd name="T25" fmla="*/ 23 h 83"/>
                <a:gd name="T26" fmla="*/ 195 w 196"/>
                <a:gd name="T27" fmla="*/ 11 h 83"/>
                <a:gd name="T28" fmla="*/ 195 w 196"/>
                <a:gd name="T29" fmla="*/ 0 h 83"/>
                <a:gd name="T30" fmla="*/ 128 w 196"/>
                <a:gd name="T31" fmla="*/ 0 h 83"/>
                <a:gd name="T32" fmla="*/ 126 w 196"/>
                <a:gd name="T33" fmla="*/ 7 h 83"/>
                <a:gd name="T34" fmla="*/ 123 w 196"/>
                <a:gd name="T35" fmla="*/ 12 h 83"/>
                <a:gd name="T36" fmla="*/ 113 w 196"/>
                <a:gd name="T37" fmla="*/ 17 h 83"/>
                <a:gd name="T38" fmla="*/ 101 w 196"/>
                <a:gd name="T39" fmla="*/ 18 h 83"/>
                <a:gd name="T40" fmla="*/ 70 w 196"/>
                <a:gd name="T41" fmla="*/ 19 h 83"/>
                <a:gd name="T42" fmla="*/ 70 w 196"/>
                <a:gd name="T43" fmla="*/ 0 h 83"/>
                <a:gd name="T44" fmla="*/ 0 w 196"/>
                <a:gd name="T45" fmla="*/ 0 h 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6"/>
                <a:gd name="T70" fmla="*/ 0 h 83"/>
                <a:gd name="T71" fmla="*/ 196 w 196"/>
                <a:gd name="T72" fmla="*/ 83 h 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6" h="83">
                  <a:moveTo>
                    <a:pt x="0" y="0"/>
                  </a:moveTo>
                  <a:lnTo>
                    <a:pt x="0" y="82"/>
                  </a:lnTo>
                  <a:lnTo>
                    <a:pt x="106" y="73"/>
                  </a:lnTo>
                  <a:lnTo>
                    <a:pt x="119" y="72"/>
                  </a:lnTo>
                  <a:lnTo>
                    <a:pt x="130" y="70"/>
                  </a:lnTo>
                  <a:lnTo>
                    <a:pt x="142" y="68"/>
                  </a:lnTo>
                  <a:lnTo>
                    <a:pt x="151" y="64"/>
                  </a:lnTo>
                  <a:lnTo>
                    <a:pt x="161" y="58"/>
                  </a:lnTo>
                  <a:lnTo>
                    <a:pt x="168" y="52"/>
                  </a:lnTo>
                  <a:lnTo>
                    <a:pt x="177" y="47"/>
                  </a:lnTo>
                  <a:lnTo>
                    <a:pt x="183" y="40"/>
                  </a:lnTo>
                  <a:lnTo>
                    <a:pt x="189" y="31"/>
                  </a:lnTo>
                  <a:lnTo>
                    <a:pt x="192" y="23"/>
                  </a:lnTo>
                  <a:lnTo>
                    <a:pt x="195" y="11"/>
                  </a:lnTo>
                  <a:lnTo>
                    <a:pt x="195" y="0"/>
                  </a:lnTo>
                  <a:lnTo>
                    <a:pt x="128" y="0"/>
                  </a:lnTo>
                  <a:lnTo>
                    <a:pt x="126" y="7"/>
                  </a:lnTo>
                  <a:lnTo>
                    <a:pt x="123" y="12"/>
                  </a:lnTo>
                  <a:lnTo>
                    <a:pt x="113" y="17"/>
                  </a:lnTo>
                  <a:lnTo>
                    <a:pt x="101" y="18"/>
                  </a:lnTo>
                  <a:lnTo>
                    <a:pt x="70" y="19"/>
                  </a:lnTo>
                  <a:lnTo>
                    <a:pt x="70" y="0"/>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Freeform 25"/>
            <p:cNvSpPr>
              <a:spLocks/>
            </p:cNvSpPr>
            <p:nvPr/>
          </p:nvSpPr>
          <p:spPr bwMode="auto">
            <a:xfrm>
              <a:off x="2729" y="1004"/>
              <a:ext cx="219" cy="129"/>
            </a:xfrm>
            <a:custGeom>
              <a:avLst/>
              <a:gdLst>
                <a:gd name="T0" fmla="*/ 0 w 221"/>
                <a:gd name="T1" fmla="*/ 128 h 129"/>
                <a:gd name="T2" fmla="*/ 0 w 221"/>
                <a:gd name="T3" fmla="*/ 125 h 129"/>
                <a:gd name="T4" fmla="*/ 2 w 221"/>
                <a:gd name="T5" fmla="*/ 112 h 129"/>
                <a:gd name="T6" fmla="*/ 2 w 221"/>
                <a:gd name="T7" fmla="*/ 100 h 129"/>
                <a:gd name="T8" fmla="*/ 5 w 221"/>
                <a:gd name="T9" fmla="*/ 89 h 129"/>
                <a:gd name="T10" fmla="*/ 7 w 221"/>
                <a:gd name="T11" fmla="*/ 78 h 129"/>
                <a:gd name="T12" fmla="*/ 12 w 221"/>
                <a:gd name="T13" fmla="*/ 67 h 129"/>
                <a:gd name="T14" fmla="*/ 15 w 221"/>
                <a:gd name="T15" fmla="*/ 59 h 129"/>
                <a:gd name="T16" fmla="*/ 20 w 221"/>
                <a:gd name="T17" fmla="*/ 48 h 129"/>
                <a:gd name="T18" fmla="*/ 27 w 221"/>
                <a:gd name="T19" fmla="*/ 38 h 129"/>
                <a:gd name="T20" fmla="*/ 35 w 221"/>
                <a:gd name="T21" fmla="*/ 31 h 129"/>
                <a:gd name="T22" fmla="*/ 43 w 221"/>
                <a:gd name="T23" fmla="*/ 22 h 129"/>
                <a:gd name="T24" fmla="*/ 53 w 221"/>
                <a:gd name="T25" fmla="*/ 16 h 129"/>
                <a:gd name="T26" fmla="*/ 57 w 221"/>
                <a:gd name="T27" fmla="*/ 10 h 129"/>
                <a:gd name="T28" fmla="*/ 69 w 221"/>
                <a:gd name="T29" fmla="*/ 5 h 129"/>
                <a:gd name="T30" fmla="*/ 81 w 221"/>
                <a:gd name="T31" fmla="*/ 1 h 129"/>
                <a:gd name="T32" fmla="*/ 92 w 221"/>
                <a:gd name="T33" fmla="*/ 0 h 129"/>
                <a:gd name="T34" fmla="*/ 105 w 221"/>
                <a:gd name="T35" fmla="*/ 0 h 129"/>
                <a:gd name="T36" fmla="*/ 114 w 221"/>
                <a:gd name="T37" fmla="*/ 0 h 129"/>
                <a:gd name="T38" fmla="*/ 123 w 221"/>
                <a:gd name="T39" fmla="*/ 1 h 129"/>
                <a:gd name="T40" fmla="*/ 132 w 221"/>
                <a:gd name="T41" fmla="*/ 3 h 129"/>
                <a:gd name="T42" fmla="*/ 139 w 221"/>
                <a:gd name="T43" fmla="*/ 5 h 129"/>
                <a:gd name="T44" fmla="*/ 145 w 221"/>
                <a:gd name="T45" fmla="*/ 6 h 129"/>
                <a:gd name="T46" fmla="*/ 152 w 221"/>
                <a:gd name="T47" fmla="*/ 9 h 129"/>
                <a:gd name="T48" fmla="*/ 159 w 221"/>
                <a:gd name="T49" fmla="*/ 12 h 129"/>
                <a:gd name="T50" fmla="*/ 163 w 221"/>
                <a:gd name="T51" fmla="*/ 16 h 129"/>
                <a:gd name="T52" fmla="*/ 173 w 221"/>
                <a:gd name="T53" fmla="*/ 27 h 129"/>
                <a:gd name="T54" fmla="*/ 183 w 221"/>
                <a:gd name="T55" fmla="*/ 38 h 129"/>
                <a:gd name="T56" fmla="*/ 193 w 221"/>
                <a:gd name="T57" fmla="*/ 50 h 129"/>
                <a:gd name="T58" fmla="*/ 199 w 221"/>
                <a:gd name="T59" fmla="*/ 63 h 129"/>
                <a:gd name="T60" fmla="*/ 205 w 221"/>
                <a:gd name="T61" fmla="*/ 78 h 129"/>
                <a:gd name="T62" fmla="*/ 208 w 221"/>
                <a:gd name="T63" fmla="*/ 93 h 129"/>
                <a:gd name="T64" fmla="*/ 212 w 221"/>
                <a:gd name="T65" fmla="*/ 110 h 129"/>
                <a:gd name="T66" fmla="*/ 212 w 221"/>
                <a:gd name="T67" fmla="*/ 125 h 129"/>
                <a:gd name="T68" fmla="*/ 212 w 221"/>
                <a:gd name="T69" fmla="*/ 128 h 129"/>
                <a:gd name="T70" fmla="*/ 145 w 221"/>
                <a:gd name="T71" fmla="*/ 128 h 129"/>
                <a:gd name="T72" fmla="*/ 145 w 221"/>
                <a:gd name="T73" fmla="*/ 117 h 129"/>
                <a:gd name="T74" fmla="*/ 143 w 221"/>
                <a:gd name="T75" fmla="*/ 101 h 129"/>
                <a:gd name="T76" fmla="*/ 141 w 221"/>
                <a:gd name="T77" fmla="*/ 91 h 129"/>
                <a:gd name="T78" fmla="*/ 138 w 221"/>
                <a:gd name="T79" fmla="*/ 80 h 129"/>
                <a:gd name="T80" fmla="*/ 132 w 221"/>
                <a:gd name="T81" fmla="*/ 71 h 129"/>
                <a:gd name="T82" fmla="*/ 123 w 221"/>
                <a:gd name="T83" fmla="*/ 66 h 129"/>
                <a:gd name="T84" fmla="*/ 116 w 221"/>
                <a:gd name="T85" fmla="*/ 61 h 129"/>
                <a:gd name="T86" fmla="*/ 105 w 221"/>
                <a:gd name="T87" fmla="*/ 61 h 129"/>
                <a:gd name="T88" fmla="*/ 100 w 221"/>
                <a:gd name="T89" fmla="*/ 61 h 129"/>
                <a:gd name="T90" fmla="*/ 94 w 221"/>
                <a:gd name="T91" fmla="*/ 61 h 129"/>
                <a:gd name="T92" fmla="*/ 88 w 221"/>
                <a:gd name="T93" fmla="*/ 66 h 129"/>
                <a:gd name="T94" fmla="*/ 85 w 221"/>
                <a:gd name="T95" fmla="*/ 67 h 129"/>
                <a:gd name="T96" fmla="*/ 81 w 221"/>
                <a:gd name="T97" fmla="*/ 71 h 129"/>
                <a:gd name="T98" fmla="*/ 76 w 221"/>
                <a:gd name="T99" fmla="*/ 76 h 129"/>
                <a:gd name="T100" fmla="*/ 74 w 221"/>
                <a:gd name="T101" fmla="*/ 83 h 129"/>
                <a:gd name="T102" fmla="*/ 72 w 221"/>
                <a:gd name="T103" fmla="*/ 91 h 129"/>
                <a:gd name="T104" fmla="*/ 69 w 221"/>
                <a:gd name="T105" fmla="*/ 99 h 129"/>
                <a:gd name="T106" fmla="*/ 68 w 221"/>
                <a:gd name="T107" fmla="*/ 107 h 129"/>
                <a:gd name="T108" fmla="*/ 68 w 221"/>
                <a:gd name="T109" fmla="*/ 117 h 129"/>
                <a:gd name="T110" fmla="*/ 68 w 221"/>
                <a:gd name="T111" fmla="*/ 128 h 129"/>
                <a:gd name="T112" fmla="*/ 0 w 221"/>
                <a:gd name="T113" fmla="*/ 128 h 1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1"/>
                <a:gd name="T172" fmla="*/ 0 h 129"/>
                <a:gd name="T173" fmla="*/ 221 w 221"/>
                <a:gd name="T174" fmla="*/ 129 h 1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1" h="129">
                  <a:moveTo>
                    <a:pt x="0" y="128"/>
                  </a:moveTo>
                  <a:lnTo>
                    <a:pt x="0" y="125"/>
                  </a:lnTo>
                  <a:lnTo>
                    <a:pt x="2" y="112"/>
                  </a:lnTo>
                  <a:lnTo>
                    <a:pt x="2" y="100"/>
                  </a:lnTo>
                  <a:lnTo>
                    <a:pt x="5" y="89"/>
                  </a:lnTo>
                  <a:lnTo>
                    <a:pt x="7" y="78"/>
                  </a:lnTo>
                  <a:lnTo>
                    <a:pt x="12" y="67"/>
                  </a:lnTo>
                  <a:lnTo>
                    <a:pt x="15" y="59"/>
                  </a:lnTo>
                  <a:lnTo>
                    <a:pt x="20" y="48"/>
                  </a:lnTo>
                  <a:lnTo>
                    <a:pt x="27" y="38"/>
                  </a:lnTo>
                  <a:lnTo>
                    <a:pt x="35" y="31"/>
                  </a:lnTo>
                  <a:lnTo>
                    <a:pt x="43" y="22"/>
                  </a:lnTo>
                  <a:lnTo>
                    <a:pt x="53" y="16"/>
                  </a:lnTo>
                  <a:lnTo>
                    <a:pt x="61" y="10"/>
                  </a:lnTo>
                  <a:lnTo>
                    <a:pt x="73" y="5"/>
                  </a:lnTo>
                  <a:lnTo>
                    <a:pt x="85" y="1"/>
                  </a:lnTo>
                  <a:lnTo>
                    <a:pt x="96" y="0"/>
                  </a:lnTo>
                  <a:lnTo>
                    <a:pt x="109" y="0"/>
                  </a:lnTo>
                  <a:lnTo>
                    <a:pt x="118" y="0"/>
                  </a:lnTo>
                  <a:lnTo>
                    <a:pt x="127" y="1"/>
                  </a:lnTo>
                  <a:lnTo>
                    <a:pt x="136" y="3"/>
                  </a:lnTo>
                  <a:lnTo>
                    <a:pt x="143" y="5"/>
                  </a:lnTo>
                  <a:lnTo>
                    <a:pt x="149" y="6"/>
                  </a:lnTo>
                  <a:lnTo>
                    <a:pt x="156" y="9"/>
                  </a:lnTo>
                  <a:lnTo>
                    <a:pt x="163" y="12"/>
                  </a:lnTo>
                  <a:lnTo>
                    <a:pt x="169" y="16"/>
                  </a:lnTo>
                  <a:lnTo>
                    <a:pt x="181" y="27"/>
                  </a:lnTo>
                  <a:lnTo>
                    <a:pt x="191" y="38"/>
                  </a:lnTo>
                  <a:lnTo>
                    <a:pt x="201" y="50"/>
                  </a:lnTo>
                  <a:lnTo>
                    <a:pt x="207" y="63"/>
                  </a:lnTo>
                  <a:lnTo>
                    <a:pt x="213" y="78"/>
                  </a:lnTo>
                  <a:lnTo>
                    <a:pt x="216" y="93"/>
                  </a:lnTo>
                  <a:lnTo>
                    <a:pt x="220" y="110"/>
                  </a:lnTo>
                  <a:lnTo>
                    <a:pt x="220" y="125"/>
                  </a:lnTo>
                  <a:lnTo>
                    <a:pt x="220" y="128"/>
                  </a:lnTo>
                  <a:lnTo>
                    <a:pt x="149" y="128"/>
                  </a:lnTo>
                  <a:lnTo>
                    <a:pt x="149" y="117"/>
                  </a:lnTo>
                  <a:lnTo>
                    <a:pt x="147" y="101"/>
                  </a:lnTo>
                  <a:lnTo>
                    <a:pt x="145" y="91"/>
                  </a:lnTo>
                  <a:lnTo>
                    <a:pt x="142" y="80"/>
                  </a:lnTo>
                  <a:lnTo>
                    <a:pt x="136" y="71"/>
                  </a:lnTo>
                  <a:lnTo>
                    <a:pt x="127" y="66"/>
                  </a:lnTo>
                  <a:lnTo>
                    <a:pt x="120" y="61"/>
                  </a:lnTo>
                  <a:lnTo>
                    <a:pt x="109" y="61"/>
                  </a:lnTo>
                  <a:lnTo>
                    <a:pt x="104" y="61"/>
                  </a:lnTo>
                  <a:lnTo>
                    <a:pt x="98" y="61"/>
                  </a:lnTo>
                  <a:lnTo>
                    <a:pt x="92" y="66"/>
                  </a:lnTo>
                  <a:lnTo>
                    <a:pt x="89" y="67"/>
                  </a:lnTo>
                  <a:lnTo>
                    <a:pt x="85" y="71"/>
                  </a:lnTo>
                  <a:lnTo>
                    <a:pt x="80" y="76"/>
                  </a:lnTo>
                  <a:lnTo>
                    <a:pt x="78" y="83"/>
                  </a:lnTo>
                  <a:lnTo>
                    <a:pt x="76" y="91"/>
                  </a:lnTo>
                  <a:lnTo>
                    <a:pt x="73" y="99"/>
                  </a:lnTo>
                  <a:lnTo>
                    <a:pt x="72" y="107"/>
                  </a:lnTo>
                  <a:lnTo>
                    <a:pt x="72" y="117"/>
                  </a:lnTo>
                  <a:lnTo>
                    <a:pt x="72" y="128"/>
                  </a:lnTo>
                  <a:lnTo>
                    <a:pt x="0" y="128"/>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Freeform 26"/>
            <p:cNvSpPr>
              <a:spLocks/>
            </p:cNvSpPr>
            <p:nvPr/>
          </p:nvSpPr>
          <p:spPr bwMode="auto">
            <a:xfrm>
              <a:off x="2729" y="1132"/>
              <a:ext cx="219" cy="127"/>
            </a:xfrm>
            <a:custGeom>
              <a:avLst/>
              <a:gdLst>
                <a:gd name="T0" fmla="*/ 0 w 221"/>
                <a:gd name="T1" fmla="*/ 0 h 127"/>
                <a:gd name="T2" fmla="*/ 0 w 221"/>
                <a:gd name="T3" fmla="*/ 14 h 127"/>
                <a:gd name="T4" fmla="*/ 5 w 221"/>
                <a:gd name="T5" fmla="*/ 30 h 127"/>
                <a:gd name="T6" fmla="*/ 6 w 221"/>
                <a:gd name="T7" fmla="*/ 48 h 127"/>
                <a:gd name="T8" fmla="*/ 12 w 221"/>
                <a:gd name="T9" fmla="*/ 63 h 127"/>
                <a:gd name="T10" fmla="*/ 18 w 221"/>
                <a:gd name="T11" fmla="*/ 76 h 127"/>
                <a:gd name="T12" fmla="*/ 27 w 221"/>
                <a:gd name="T13" fmla="*/ 88 h 127"/>
                <a:gd name="T14" fmla="*/ 36 w 221"/>
                <a:gd name="T15" fmla="*/ 99 h 127"/>
                <a:gd name="T16" fmla="*/ 49 w 221"/>
                <a:gd name="T17" fmla="*/ 110 h 127"/>
                <a:gd name="T18" fmla="*/ 54 w 221"/>
                <a:gd name="T19" fmla="*/ 115 h 127"/>
                <a:gd name="T20" fmla="*/ 57 w 221"/>
                <a:gd name="T21" fmla="*/ 116 h 127"/>
                <a:gd name="T22" fmla="*/ 63 w 221"/>
                <a:gd name="T23" fmla="*/ 120 h 127"/>
                <a:gd name="T24" fmla="*/ 72 w 221"/>
                <a:gd name="T25" fmla="*/ 122 h 127"/>
                <a:gd name="T26" fmla="*/ 79 w 221"/>
                <a:gd name="T27" fmla="*/ 124 h 127"/>
                <a:gd name="T28" fmla="*/ 88 w 221"/>
                <a:gd name="T29" fmla="*/ 124 h 127"/>
                <a:gd name="T30" fmla="*/ 97 w 221"/>
                <a:gd name="T31" fmla="*/ 126 h 127"/>
                <a:gd name="T32" fmla="*/ 105 w 221"/>
                <a:gd name="T33" fmla="*/ 126 h 127"/>
                <a:gd name="T34" fmla="*/ 120 w 221"/>
                <a:gd name="T35" fmla="*/ 126 h 127"/>
                <a:gd name="T36" fmla="*/ 132 w 221"/>
                <a:gd name="T37" fmla="*/ 124 h 127"/>
                <a:gd name="T38" fmla="*/ 143 w 221"/>
                <a:gd name="T39" fmla="*/ 122 h 127"/>
                <a:gd name="T40" fmla="*/ 154 w 221"/>
                <a:gd name="T41" fmla="*/ 120 h 127"/>
                <a:gd name="T42" fmla="*/ 161 w 221"/>
                <a:gd name="T43" fmla="*/ 115 h 127"/>
                <a:gd name="T44" fmla="*/ 168 w 221"/>
                <a:gd name="T45" fmla="*/ 107 h 127"/>
                <a:gd name="T46" fmla="*/ 176 w 221"/>
                <a:gd name="T47" fmla="*/ 98 h 127"/>
                <a:gd name="T48" fmla="*/ 183 w 221"/>
                <a:gd name="T49" fmla="*/ 91 h 127"/>
                <a:gd name="T50" fmla="*/ 190 w 221"/>
                <a:gd name="T51" fmla="*/ 81 h 127"/>
                <a:gd name="T52" fmla="*/ 197 w 221"/>
                <a:gd name="T53" fmla="*/ 71 h 127"/>
                <a:gd name="T54" fmla="*/ 201 w 221"/>
                <a:gd name="T55" fmla="*/ 60 h 127"/>
                <a:gd name="T56" fmla="*/ 205 w 221"/>
                <a:gd name="T57" fmla="*/ 48 h 127"/>
                <a:gd name="T58" fmla="*/ 206 w 221"/>
                <a:gd name="T59" fmla="*/ 36 h 127"/>
                <a:gd name="T60" fmla="*/ 210 w 221"/>
                <a:gd name="T61" fmla="*/ 23 h 127"/>
                <a:gd name="T62" fmla="*/ 212 w 221"/>
                <a:gd name="T63" fmla="*/ 11 h 127"/>
                <a:gd name="T64" fmla="*/ 212 w 221"/>
                <a:gd name="T65" fmla="*/ 0 h 127"/>
                <a:gd name="T66" fmla="*/ 145 w 221"/>
                <a:gd name="T67" fmla="*/ 0 h 127"/>
                <a:gd name="T68" fmla="*/ 145 w 221"/>
                <a:gd name="T69" fmla="*/ 3 h 127"/>
                <a:gd name="T70" fmla="*/ 145 w 221"/>
                <a:gd name="T71" fmla="*/ 17 h 127"/>
                <a:gd name="T72" fmla="*/ 143 w 221"/>
                <a:gd name="T73" fmla="*/ 29 h 127"/>
                <a:gd name="T74" fmla="*/ 141 w 221"/>
                <a:gd name="T75" fmla="*/ 41 h 127"/>
                <a:gd name="T76" fmla="*/ 138 w 221"/>
                <a:gd name="T77" fmla="*/ 50 h 127"/>
                <a:gd name="T78" fmla="*/ 132 w 221"/>
                <a:gd name="T79" fmla="*/ 58 h 127"/>
                <a:gd name="T80" fmla="*/ 123 w 221"/>
                <a:gd name="T81" fmla="*/ 64 h 127"/>
                <a:gd name="T82" fmla="*/ 116 w 221"/>
                <a:gd name="T83" fmla="*/ 65 h 127"/>
                <a:gd name="T84" fmla="*/ 105 w 221"/>
                <a:gd name="T85" fmla="*/ 69 h 127"/>
                <a:gd name="T86" fmla="*/ 98 w 221"/>
                <a:gd name="T87" fmla="*/ 65 h 127"/>
                <a:gd name="T88" fmla="*/ 91 w 221"/>
                <a:gd name="T89" fmla="*/ 64 h 127"/>
                <a:gd name="T90" fmla="*/ 83 w 221"/>
                <a:gd name="T91" fmla="*/ 58 h 127"/>
                <a:gd name="T92" fmla="*/ 76 w 221"/>
                <a:gd name="T93" fmla="*/ 51 h 127"/>
                <a:gd name="T94" fmla="*/ 74 w 221"/>
                <a:gd name="T95" fmla="*/ 41 h 127"/>
                <a:gd name="T96" fmla="*/ 69 w 221"/>
                <a:gd name="T97" fmla="*/ 29 h 127"/>
                <a:gd name="T98" fmla="*/ 68 w 221"/>
                <a:gd name="T99" fmla="*/ 17 h 127"/>
                <a:gd name="T100" fmla="*/ 68 w 221"/>
                <a:gd name="T101" fmla="*/ 0 h 127"/>
                <a:gd name="T102" fmla="*/ 0 w 221"/>
                <a:gd name="T103" fmla="*/ 0 h 1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1"/>
                <a:gd name="T157" fmla="*/ 0 h 127"/>
                <a:gd name="T158" fmla="*/ 221 w 221"/>
                <a:gd name="T159" fmla="*/ 127 h 1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1" h="127">
                  <a:moveTo>
                    <a:pt x="0" y="0"/>
                  </a:moveTo>
                  <a:lnTo>
                    <a:pt x="0" y="14"/>
                  </a:lnTo>
                  <a:lnTo>
                    <a:pt x="5" y="30"/>
                  </a:lnTo>
                  <a:lnTo>
                    <a:pt x="6" y="48"/>
                  </a:lnTo>
                  <a:lnTo>
                    <a:pt x="12" y="63"/>
                  </a:lnTo>
                  <a:lnTo>
                    <a:pt x="18" y="76"/>
                  </a:lnTo>
                  <a:lnTo>
                    <a:pt x="27" y="88"/>
                  </a:lnTo>
                  <a:lnTo>
                    <a:pt x="36" y="99"/>
                  </a:lnTo>
                  <a:lnTo>
                    <a:pt x="49" y="110"/>
                  </a:lnTo>
                  <a:lnTo>
                    <a:pt x="54" y="115"/>
                  </a:lnTo>
                  <a:lnTo>
                    <a:pt x="61" y="116"/>
                  </a:lnTo>
                  <a:lnTo>
                    <a:pt x="67" y="120"/>
                  </a:lnTo>
                  <a:lnTo>
                    <a:pt x="76" y="122"/>
                  </a:lnTo>
                  <a:lnTo>
                    <a:pt x="83" y="124"/>
                  </a:lnTo>
                  <a:lnTo>
                    <a:pt x="92" y="124"/>
                  </a:lnTo>
                  <a:lnTo>
                    <a:pt x="101" y="126"/>
                  </a:lnTo>
                  <a:lnTo>
                    <a:pt x="109" y="126"/>
                  </a:lnTo>
                  <a:lnTo>
                    <a:pt x="124" y="126"/>
                  </a:lnTo>
                  <a:lnTo>
                    <a:pt x="136" y="124"/>
                  </a:lnTo>
                  <a:lnTo>
                    <a:pt x="147" y="122"/>
                  </a:lnTo>
                  <a:lnTo>
                    <a:pt x="158" y="120"/>
                  </a:lnTo>
                  <a:lnTo>
                    <a:pt x="166" y="115"/>
                  </a:lnTo>
                  <a:lnTo>
                    <a:pt x="176" y="107"/>
                  </a:lnTo>
                  <a:lnTo>
                    <a:pt x="184" y="98"/>
                  </a:lnTo>
                  <a:lnTo>
                    <a:pt x="191" y="91"/>
                  </a:lnTo>
                  <a:lnTo>
                    <a:pt x="198" y="81"/>
                  </a:lnTo>
                  <a:lnTo>
                    <a:pt x="205" y="71"/>
                  </a:lnTo>
                  <a:lnTo>
                    <a:pt x="209" y="60"/>
                  </a:lnTo>
                  <a:lnTo>
                    <a:pt x="213" y="48"/>
                  </a:lnTo>
                  <a:lnTo>
                    <a:pt x="214" y="36"/>
                  </a:lnTo>
                  <a:lnTo>
                    <a:pt x="218" y="23"/>
                  </a:lnTo>
                  <a:lnTo>
                    <a:pt x="220" y="11"/>
                  </a:lnTo>
                  <a:lnTo>
                    <a:pt x="220" y="0"/>
                  </a:lnTo>
                  <a:lnTo>
                    <a:pt x="149" y="0"/>
                  </a:lnTo>
                  <a:lnTo>
                    <a:pt x="149" y="3"/>
                  </a:lnTo>
                  <a:lnTo>
                    <a:pt x="149" y="17"/>
                  </a:lnTo>
                  <a:lnTo>
                    <a:pt x="147" y="29"/>
                  </a:lnTo>
                  <a:lnTo>
                    <a:pt x="145" y="41"/>
                  </a:lnTo>
                  <a:lnTo>
                    <a:pt x="142" y="50"/>
                  </a:lnTo>
                  <a:lnTo>
                    <a:pt x="136" y="58"/>
                  </a:lnTo>
                  <a:lnTo>
                    <a:pt x="127" y="64"/>
                  </a:lnTo>
                  <a:lnTo>
                    <a:pt x="120" y="65"/>
                  </a:lnTo>
                  <a:lnTo>
                    <a:pt x="109" y="69"/>
                  </a:lnTo>
                  <a:lnTo>
                    <a:pt x="102" y="65"/>
                  </a:lnTo>
                  <a:lnTo>
                    <a:pt x="95" y="64"/>
                  </a:lnTo>
                  <a:lnTo>
                    <a:pt x="87" y="58"/>
                  </a:lnTo>
                  <a:lnTo>
                    <a:pt x="80" y="51"/>
                  </a:lnTo>
                  <a:lnTo>
                    <a:pt x="78" y="41"/>
                  </a:lnTo>
                  <a:lnTo>
                    <a:pt x="73" y="29"/>
                  </a:lnTo>
                  <a:lnTo>
                    <a:pt x="72" y="17"/>
                  </a:lnTo>
                  <a:lnTo>
                    <a:pt x="72" y="0"/>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Freeform 27"/>
            <p:cNvSpPr>
              <a:spLocks/>
            </p:cNvSpPr>
            <p:nvPr/>
          </p:nvSpPr>
          <p:spPr bwMode="auto">
            <a:xfrm>
              <a:off x="3005" y="1024"/>
              <a:ext cx="159" cy="92"/>
            </a:xfrm>
            <a:custGeom>
              <a:avLst/>
              <a:gdLst>
                <a:gd name="T0" fmla="*/ 0 w 159"/>
                <a:gd name="T1" fmla="*/ 91 h 92"/>
                <a:gd name="T2" fmla="*/ 0 w 159"/>
                <a:gd name="T3" fmla="*/ 0 h 92"/>
                <a:gd name="T4" fmla="*/ 84 w 159"/>
                <a:gd name="T5" fmla="*/ 14 h 92"/>
                <a:gd name="T6" fmla="*/ 98 w 159"/>
                <a:gd name="T7" fmla="*/ 16 h 92"/>
                <a:gd name="T8" fmla="*/ 111 w 159"/>
                <a:gd name="T9" fmla="*/ 20 h 92"/>
                <a:gd name="T10" fmla="*/ 123 w 159"/>
                <a:gd name="T11" fmla="*/ 25 h 92"/>
                <a:gd name="T12" fmla="*/ 134 w 159"/>
                <a:gd name="T13" fmla="*/ 30 h 92"/>
                <a:gd name="T14" fmla="*/ 140 w 159"/>
                <a:gd name="T15" fmla="*/ 36 h 92"/>
                <a:gd name="T16" fmla="*/ 147 w 159"/>
                <a:gd name="T17" fmla="*/ 43 h 92"/>
                <a:gd name="T18" fmla="*/ 150 w 159"/>
                <a:gd name="T19" fmla="*/ 49 h 92"/>
                <a:gd name="T20" fmla="*/ 154 w 159"/>
                <a:gd name="T21" fmla="*/ 56 h 92"/>
                <a:gd name="T22" fmla="*/ 156 w 159"/>
                <a:gd name="T23" fmla="*/ 65 h 92"/>
                <a:gd name="T24" fmla="*/ 158 w 159"/>
                <a:gd name="T25" fmla="*/ 75 h 92"/>
                <a:gd name="T26" fmla="*/ 158 w 159"/>
                <a:gd name="T27" fmla="*/ 86 h 92"/>
                <a:gd name="T28" fmla="*/ 158 w 159"/>
                <a:gd name="T29" fmla="*/ 91 h 92"/>
                <a:gd name="T30" fmla="*/ 106 w 159"/>
                <a:gd name="T31" fmla="*/ 91 h 92"/>
                <a:gd name="T32" fmla="*/ 105 w 159"/>
                <a:gd name="T33" fmla="*/ 88 h 92"/>
                <a:gd name="T34" fmla="*/ 102 w 159"/>
                <a:gd name="T35" fmla="*/ 81 h 92"/>
                <a:gd name="T36" fmla="*/ 100 w 159"/>
                <a:gd name="T37" fmla="*/ 79 h 92"/>
                <a:gd name="T38" fmla="*/ 96 w 159"/>
                <a:gd name="T39" fmla="*/ 75 h 92"/>
                <a:gd name="T40" fmla="*/ 93 w 159"/>
                <a:gd name="T41" fmla="*/ 74 h 92"/>
                <a:gd name="T42" fmla="*/ 89 w 159"/>
                <a:gd name="T43" fmla="*/ 69 h 92"/>
                <a:gd name="T44" fmla="*/ 82 w 159"/>
                <a:gd name="T45" fmla="*/ 68 h 92"/>
                <a:gd name="T46" fmla="*/ 58 w 159"/>
                <a:gd name="T47" fmla="*/ 63 h 92"/>
                <a:gd name="T48" fmla="*/ 58 w 159"/>
                <a:gd name="T49" fmla="*/ 91 h 92"/>
                <a:gd name="T50" fmla="*/ 0 w 159"/>
                <a:gd name="T51" fmla="*/ 91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9"/>
                <a:gd name="T79" fmla="*/ 0 h 92"/>
                <a:gd name="T80" fmla="*/ 159 w 159"/>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9" h="92">
                  <a:moveTo>
                    <a:pt x="0" y="91"/>
                  </a:moveTo>
                  <a:lnTo>
                    <a:pt x="0" y="0"/>
                  </a:lnTo>
                  <a:lnTo>
                    <a:pt x="84" y="14"/>
                  </a:lnTo>
                  <a:lnTo>
                    <a:pt x="98" y="16"/>
                  </a:lnTo>
                  <a:lnTo>
                    <a:pt x="111" y="20"/>
                  </a:lnTo>
                  <a:lnTo>
                    <a:pt x="123" y="25"/>
                  </a:lnTo>
                  <a:lnTo>
                    <a:pt x="134" y="30"/>
                  </a:lnTo>
                  <a:lnTo>
                    <a:pt x="140" y="36"/>
                  </a:lnTo>
                  <a:lnTo>
                    <a:pt x="147" y="43"/>
                  </a:lnTo>
                  <a:lnTo>
                    <a:pt x="150" y="49"/>
                  </a:lnTo>
                  <a:lnTo>
                    <a:pt x="154" y="56"/>
                  </a:lnTo>
                  <a:lnTo>
                    <a:pt x="156" y="65"/>
                  </a:lnTo>
                  <a:lnTo>
                    <a:pt x="158" y="75"/>
                  </a:lnTo>
                  <a:lnTo>
                    <a:pt x="158" y="86"/>
                  </a:lnTo>
                  <a:lnTo>
                    <a:pt x="158" y="91"/>
                  </a:lnTo>
                  <a:lnTo>
                    <a:pt x="106" y="91"/>
                  </a:lnTo>
                  <a:lnTo>
                    <a:pt x="105" y="88"/>
                  </a:lnTo>
                  <a:lnTo>
                    <a:pt x="102" y="81"/>
                  </a:lnTo>
                  <a:lnTo>
                    <a:pt x="100" y="79"/>
                  </a:lnTo>
                  <a:lnTo>
                    <a:pt x="96" y="75"/>
                  </a:lnTo>
                  <a:lnTo>
                    <a:pt x="93" y="74"/>
                  </a:lnTo>
                  <a:lnTo>
                    <a:pt x="89" y="69"/>
                  </a:lnTo>
                  <a:lnTo>
                    <a:pt x="82" y="68"/>
                  </a:lnTo>
                  <a:lnTo>
                    <a:pt x="58" y="63"/>
                  </a:lnTo>
                  <a:lnTo>
                    <a:pt x="58" y="91"/>
                  </a:lnTo>
                  <a:lnTo>
                    <a:pt x="0" y="91"/>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Freeform 28"/>
            <p:cNvSpPr>
              <a:spLocks/>
            </p:cNvSpPr>
            <p:nvPr/>
          </p:nvSpPr>
          <p:spPr bwMode="auto">
            <a:xfrm>
              <a:off x="3005" y="1115"/>
              <a:ext cx="166" cy="173"/>
            </a:xfrm>
            <a:custGeom>
              <a:avLst/>
              <a:gdLst>
                <a:gd name="T0" fmla="*/ 0 w 166"/>
                <a:gd name="T1" fmla="*/ 144 h 173"/>
                <a:gd name="T2" fmla="*/ 58 w 166"/>
                <a:gd name="T3" fmla="*/ 72 h 173"/>
                <a:gd name="T4" fmla="*/ 76 w 166"/>
                <a:gd name="T5" fmla="*/ 75 h 173"/>
                <a:gd name="T6" fmla="*/ 89 w 166"/>
                <a:gd name="T7" fmla="*/ 81 h 173"/>
                <a:gd name="T8" fmla="*/ 96 w 166"/>
                <a:gd name="T9" fmla="*/ 85 h 173"/>
                <a:gd name="T10" fmla="*/ 100 w 166"/>
                <a:gd name="T11" fmla="*/ 90 h 173"/>
                <a:gd name="T12" fmla="*/ 101 w 166"/>
                <a:gd name="T13" fmla="*/ 97 h 173"/>
                <a:gd name="T14" fmla="*/ 105 w 166"/>
                <a:gd name="T15" fmla="*/ 109 h 173"/>
                <a:gd name="T16" fmla="*/ 105 w 166"/>
                <a:gd name="T17" fmla="*/ 121 h 173"/>
                <a:gd name="T18" fmla="*/ 105 w 166"/>
                <a:gd name="T19" fmla="*/ 135 h 173"/>
                <a:gd name="T20" fmla="*/ 105 w 166"/>
                <a:gd name="T21" fmla="*/ 147 h 173"/>
                <a:gd name="T22" fmla="*/ 106 w 166"/>
                <a:gd name="T23" fmla="*/ 160 h 173"/>
                <a:gd name="T24" fmla="*/ 165 w 166"/>
                <a:gd name="T25" fmla="*/ 172 h 173"/>
                <a:gd name="T26" fmla="*/ 164 w 166"/>
                <a:gd name="T27" fmla="*/ 167 h 173"/>
                <a:gd name="T28" fmla="*/ 161 w 166"/>
                <a:gd name="T29" fmla="*/ 163 h 173"/>
                <a:gd name="T30" fmla="*/ 159 w 166"/>
                <a:gd name="T31" fmla="*/ 160 h 173"/>
                <a:gd name="T32" fmla="*/ 158 w 166"/>
                <a:gd name="T33" fmla="*/ 149 h 173"/>
                <a:gd name="T34" fmla="*/ 158 w 166"/>
                <a:gd name="T35" fmla="*/ 125 h 173"/>
                <a:gd name="T36" fmla="*/ 158 w 166"/>
                <a:gd name="T37" fmla="*/ 104 h 173"/>
                <a:gd name="T38" fmla="*/ 155 w 166"/>
                <a:gd name="T39" fmla="*/ 88 h 173"/>
                <a:gd name="T40" fmla="*/ 152 w 166"/>
                <a:gd name="T41" fmla="*/ 76 h 173"/>
                <a:gd name="T42" fmla="*/ 146 w 166"/>
                <a:gd name="T43" fmla="*/ 69 h 173"/>
                <a:gd name="T44" fmla="*/ 140 w 166"/>
                <a:gd name="T45" fmla="*/ 64 h 173"/>
                <a:gd name="T46" fmla="*/ 129 w 166"/>
                <a:gd name="T47" fmla="*/ 56 h 173"/>
                <a:gd name="T48" fmla="*/ 142 w 166"/>
                <a:gd name="T49" fmla="*/ 50 h 173"/>
                <a:gd name="T50" fmla="*/ 150 w 166"/>
                <a:gd name="T51" fmla="*/ 40 h 173"/>
                <a:gd name="T52" fmla="*/ 155 w 166"/>
                <a:gd name="T53" fmla="*/ 24 h 173"/>
                <a:gd name="T54" fmla="*/ 158 w 166"/>
                <a:gd name="T55" fmla="*/ 4 h 173"/>
                <a:gd name="T56" fmla="*/ 106 w 166"/>
                <a:gd name="T57" fmla="*/ 0 h 173"/>
                <a:gd name="T58" fmla="*/ 106 w 166"/>
                <a:gd name="T59" fmla="*/ 7 h 173"/>
                <a:gd name="T60" fmla="*/ 105 w 166"/>
                <a:gd name="T61" fmla="*/ 14 h 173"/>
                <a:gd name="T62" fmla="*/ 100 w 166"/>
                <a:gd name="T63" fmla="*/ 23 h 173"/>
                <a:gd name="T64" fmla="*/ 94 w 166"/>
                <a:gd name="T65" fmla="*/ 25 h 173"/>
                <a:gd name="T66" fmla="*/ 81 w 166"/>
                <a:gd name="T67" fmla="*/ 24 h 173"/>
                <a:gd name="T68" fmla="*/ 58 w 166"/>
                <a:gd name="T69" fmla="*/ 0 h 1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73"/>
                <a:gd name="T107" fmla="*/ 166 w 166"/>
                <a:gd name="T108" fmla="*/ 173 h 1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73">
                  <a:moveTo>
                    <a:pt x="0" y="0"/>
                  </a:moveTo>
                  <a:lnTo>
                    <a:pt x="0" y="144"/>
                  </a:lnTo>
                  <a:lnTo>
                    <a:pt x="58" y="154"/>
                  </a:lnTo>
                  <a:lnTo>
                    <a:pt x="58" y="72"/>
                  </a:lnTo>
                  <a:lnTo>
                    <a:pt x="65" y="74"/>
                  </a:lnTo>
                  <a:lnTo>
                    <a:pt x="76" y="75"/>
                  </a:lnTo>
                  <a:lnTo>
                    <a:pt x="82" y="76"/>
                  </a:lnTo>
                  <a:lnTo>
                    <a:pt x="89" y="81"/>
                  </a:lnTo>
                  <a:lnTo>
                    <a:pt x="94" y="82"/>
                  </a:lnTo>
                  <a:lnTo>
                    <a:pt x="96" y="85"/>
                  </a:lnTo>
                  <a:lnTo>
                    <a:pt x="98" y="88"/>
                  </a:lnTo>
                  <a:lnTo>
                    <a:pt x="100" y="90"/>
                  </a:lnTo>
                  <a:lnTo>
                    <a:pt x="100" y="93"/>
                  </a:lnTo>
                  <a:lnTo>
                    <a:pt x="101" y="97"/>
                  </a:lnTo>
                  <a:lnTo>
                    <a:pt x="105" y="103"/>
                  </a:lnTo>
                  <a:lnTo>
                    <a:pt x="105" y="109"/>
                  </a:lnTo>
                  <a:lnTo>
                    <a:pt x="105" y="115"/>
                  </a:lnTo>
                  <a:lnTo>
                    <a:pt x="105" y="121"/>
                  </a:lnTo>
                  <a:lnTo>
                    <a:pt x="105" y="126"/>
                  </a:lnTo>
                  <a:lnTo>
                    <a:pt x="105" y="135"/>
                  </a:lnTo>
                  <a:lnTo>
                    <a:pt x="105" y="140"/>
                  </a:lnTo>
                  <a:lnTo>
                    <a:pt x="105" y="147"/>
                  </a:lnTo>
                  <a:lnTo>
                    <a:pt x="106" y="154"/>
                  </a:lnTo>
                  <a:lnTo>
                    <a:pt x="106" y="160"/>
                  </a:lnTo>
                  <a:lnTo>
                    <a:pt x="106" y="163"/>
                  </a:lnTo>
                  <a:lnTo>
                    <a:pt x="165" y="172"/>
                  </a:lnTo>
                  <a:lnTo>
                    <a:pt x="165" y="167"/>
                  </a:lnTo>
                  <a:lnTo>
                    <a:pt x="164" y="167"/>
                  </a:lnTo>
                  <a:lnTo>
                    <a:pt x="164" y="165"/>
                  </a:lnTo>
                  <a:lnTo>
                    <a:pt x="161" y="163"/>
                  </a:lnTo>
                  <a:lnTo>
                    <a:pt x="161" y="161"/>
                  </a:lnTo>
                  <a:lnTo>
                    <a:pt x="159" y="160"/>
                  </a:lnTo>
                  <a:lnTo>
                    <a:pt x="159" y="155"/>
                  </a:lnTo>
                  <a:lnTo>
                    <a:pt x="158" y="149"/>
                  </a:lnTo>
                  <a:lnTo>
                    <a:pt x="158" y="144"/>
                  </a:lnTo>
                  <a:lnTo>
                    <a:pt x="158" y="125"/>
                  </a:lnTo>
                  <a:lnTo>
                    <a:pt x="158" y="114"/>
                  </a:lnTo>
                  <a:lnTo>
                    <a:pt x="158" y="104"/>
                  </a:lnTo>
                  <a:lnTo>
                    <a:pt x="158" y="96"/>
                  </a:lnTo>
                  <a:lnTo>
                    <a:pt x="155" y="88"/>
                  </a:lnTo>
                  <a:lnTo>
                    <a:pt x="154" y="82"/>
                  </a:lnTo>
                  <a:lnTo>
                    <a:pt x="152" y="76"/>
                  </a:lnTo>
                  <a:lnTo>
                    <a:pt x="148" y="74"/>
                  </a:lnTo>
                  <a:lnTo>
                    <a:pt x="146" y="69"/>
                  </a:lnTo>
                  <a:lnTo>
                    <a:pt x="143" y="67"/>
                  </a:lnTo>
                  <a:lnTo>
                    <a:pt x="140" y="64"/>
                  </a:lnTo>
                  <a:lnTo>
                    <a:pt x="135" y="61"/>
                  </a:lnTo>
                  <a:lnTo>
                    <a:pt x="129" y="56"/>
                  </a:lnTo>
                  <a:lnTo>
                    <a:pt x="136" y="53"/>
                  </a:lnTo>
                  <a:lnTo>
                    <a:pt x="142" y="50"/>
                  </a:lnTo>
                  <a:lnTo>
                    <a:pt x="146" y="46"/>
                  </a:lnTo>
                  <a:lnTo>
                    <a:pt x="150" y="40"/>
                  </a:lnTo>
                  <a:lnTo>
                    <a:pt x="154" y="34"/>
                  </a:lnTo>
                  <a:lnTo>
                    <a:pt x="155" y="24"/>
                  </a:lnTo>
                  <a:lnTo>
                    <a:pt x="158" y="14"/>
                  </a:lnTo>
                  <a:lnTo>
                    <a:pt x="158" y="4"/>
                  </a:lnTo>
                  <a:lnTo>
                    <a:pt x="158" y="0"/>
                  </a:lnTo>
                  <a:lnTo>
                    <a:pt x="106" y="0"/>
                  </a:lnTo>
                  <a:lnTo>
                    <a:pt x="106" y="2"/>
                  </a:lnTo>
                  <a:lnTo>
                    <a:pt x="106" y="7"/>
                  </a:lnTo>
                  <a:lnTo>
                    <a:pt x="106" y="11"/>
                  </a:lnTo>
                  <a:lnTo>
                    <a:pt x="105" y="14"/>
                  </a:lnTo>
                  <a:lnTo>
                    <a:pt x="101" y="18"/>
                  </a:lnTo>
                  <a:lnTo>
                    <a:pt x="100" y="23"/>
                  </a:lnTo>
                  <a:lnTo>
                    <a:pt x="98" y="24"/>
                  </a:lnTo>
                  <a:lnTo>
                    <a:pt x="94" y="25"/>
                  </a:lnTo>
                  <a:lnTo>
                    <a:pt x="89" y="25"/>
                  </a:lnTo>
                  <a:lnTo>
                    <a:pt x="81" y="24"/>
                  </a:lnTo>
                  <a:lnTo>
                    <a:pt x="58" y="20"/>
                  </a:lnTo>
                  <a:lnTo>
                    <a:pt x="58" y="0"/>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9" name="Group 29"/>
          <p:cNvGrpSpPr>
            <a:grpSpLocks/>
          </p:cNvGrpSpPr>
          <p:nvPr userDrawn="1"/>
        </p:nvGrpSpPr>
        <p:grpSpPr bwMode="auto">
          <a:xfrm>
            <a:off x="2768607" y="401644"/>
            <a:ext cx="4542367" cy="1149351"/>
            <a:chOff x="272" y="3391"/>
            <a:chExt cx="2146" cy="724"/>
          </a:xfrm>
        </p:grpSpPr>
        <p:sp>
          <p:nvSpPr>
            <p:cNvPr id="30" name="Rectangle 30"/>
            <p:cNvSpPr>
              <a:spLocks noChangeArrowheads="1"/>
            </p:cNvSpPr>
            <p:nvPr/>
          </p:nvSpPr>
          <p:spPr bwMode="auto">
            <a:xfrm>
              <a:off x="1126" y="3528"/>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Rectangle 31"/>
            <p:cNvSpPr>
              <a:spLocks noChangeArrowheads="1"/>
            </p:cNvSpPr>
            <p:nvPr/>
          </p:nvSpPr>
          <p:spPr bwMode="auto">
            <a:xfrm>
              <a:off x="1455" y="3757"/>
              <a:ext cx="1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Rectangle 32"/>
            <p:cNvSpPr>
              <a:spLocks noChangeArrowheads="1"/>
            </p:cNvSpPr>
            <p:nvPr/>
          </p:nvSpPr>
          <p:spPr bwMode="auto">
            <a:xfrm>
              <a:off x="279" y="3391"/>
              <a:ext cx="2139" cy="320"/>
            </a:xfrm>
            <a:prstGeom prst="rect">
              <a:avLst/>
            </a:prstGeom>
            <a:noFill/>
            <a:ln w="9525">
              <a:noFill/>
              <a:miter lim="800000"/>
              <a:headEnd/>
              <a:tailEnd/>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“We have a Rendezvous…</a:t>
              </a:r>
            </a:p>
          </p:txBody>
        </p:sp>
        <p:sp>
          <p:nvSpPr>
            <p:cNvPr id="33" name="Text Box 33"/>
            <p:cNvSpPr txBox="1">
              <a:spLocks noChangeArrowheads="1"/>
            </p:cNvSpPr>
            <p:nvPr/>
          </p:nvSpPr>
          <p:spPr bwMode="auto">
            <a:xfrm>
              <a:off x="272" y="3580"/>
              <a:ext cx="87" cy="3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7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
          <p:nvSpPr>
            <p:cNvPr id="34" name="Text Box 34"/>
            <p:cNvSpPr txBox="1">
              <a:spLocks noChangeArrowheads="1"/>
            </p:cNvSpPr>
            <p:nvPr/>
          </p:nvSpPr>
          <p:spPr bwMode="auto">
            <a:xfrm>
              <a:off x="275" y="3795"/>
              <a:ext cx="87" cy="3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7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grpSp>
      <p:grpSp>
        <p:nvGrpSpPr>
          <p:cNvPr id="35" name="Group 35"/>
          <p:cNvGrpSpPr>
            <a:grpSpLocks/>
          </p:cNvGrpSpPr>
          <p:nvPr userDrawn="1"/>
        </p:nvGrpSpPr>
        <p:grpSpPr bwMode="auto">
          <a:xfrm>
            <a:off x="7114121" y="5500695"/>
            <a:ext cx="2874435" cy="1149351"/>
            <a:chOff x="272" y="3391"/>
            <a:chExt cx="1358" cy="724"/>
          </a:xfrm>
        </p:grpSpPr>
        <p:sp>
          <p:nvSpPr>
            <p:cNvPr id="36" name="Rectangle 36"/>
            <p:cNvSpPr>
              <a:spLocks noChangeArrowheads="1"/>
            </p:cNvSpPr>
            <p:nvPr/>
          </p:nvSpPr>
          <p:spPr bwMode="auto">
            <a:xfrm>
              <a:off x="1126" y="3528"/>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 name="Rectangle 37"/>
            <p:cNvSpPr>
              <a:spLocks noChangeArrowheads="1"/>
            </p:cNvSpPr>
            <p:nvPr/>
          </p:nvSpPr>
          <p:spPr bwMode="auto">
            <a:xfrm>
              <a:off x="1455" y="3757"/>
              <a:ext cx="1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Rectangle 38"/>
            <p:cNvSpPr>
              <a:spLocks noChangeArrowheads="1"/>
            </p:cNvSpPr>
            <p:nvPr/>
          </p:nvSpPr>
          <p:spPr bwMode="auto">
            <a:xfrm>
              <a:off x="279" y="3391"/>
              <a:ext cx="1351" cy="320"/>
            </a:xfrm>
            <a:prstGeom prst="rect">
              <a:avLst/>
            </a:prstGeom>
            <a:noFill/>
            <a:ln w="9525">
              <a:noFill/>
              <a:miter lim="800000"/>
              <a:headEnd/>
              <a:tailEnd/>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…with Destiny!”</a:t>
              </a:r>
            </a:p>
          </p:txBody>
        </p:sp>
        <p:sp>
          <p:nvSpPr>
            <p:cNvPr id="39" name="Text Box 39"/>
            <p:cNvSpPr txBox="1">
              <a:spLocks noChangeArrowheads="1"/>
            </p:cNvSpPr>
            <p:nvPr/>
          </p:nvSpPr>
          <p:spPr bwMode="auto">
            <a:xfrm>
              <a:off x="272" y="3580"/>
              <a:ext cx="87" cy="3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7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
          <p:nvSpPr>
            <p:cNvPr id="40" name="Text Box 40"/>
            <p:cNvSpPr txBox="1">
              <a:spLocks noChangeArrowheads="1"/>
            </p:cNvSpPr>
            <p:nvPr/>
          </p:nvSpPr>
          <p:spPr bwMode="auto">
            <a:xfrm>
              <a:off x="275" y="3795"/>
              <a:ext cx="87" cy="3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7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grpSp>
      <p:sp>
        <p:nvSpPr>
          <p:cNvPr id="41" name="Rectangle 6"/>
          <p:cNvSpPr>
            <a:spLocks noGrp="1" noChangeArrowheads="1"/>
          </p:cNvSpPr>
          <p:nvPr>
            <p:ph type="sldNum" sz="quarter" idx="10"/>
          </p:nvPr>
        </p:nvSpPr>
        <p:spPr>
          <a:xfrm>
            <a:off x="0" y="6553200"/>
            <a:ext cx="11176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sz="1051" b="1">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1764DC-26F4-4294-813D-288E21A52A27}" type="slidenum">
              <a:rPr kumimoji="0" lang="en-US" altLang="en-US" sz="105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0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6476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676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ening Slide Instructions">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l="56757" r="21460" b="57854"/>
          <a:stretch>
            <a:fillRect/>
          </a:stretch>
        </p:blipFill>
        <p:spPr bwMode="auto">
          <a:xfrm>
            <a:off x="101600" y="1774832"/>
            <a:ext cx="72136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09600" y="390527"/>
            <a:ext cx="11582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Welcome to the 101</a:t>
            </a:r>
            <a:r>
              <a:rPr kumimoji="0" lang="en-US" altLang="en-US" sz="21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st</a:t>
            </a:r>
            <a:r>
              <a:rPr kumimoji="0" lang="en-US"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Abn Div (AA) Slide Format</a:t>
            </a:r>
          </a:p>
        </p:txBody>
      </p:sp>
      <p:sp>
        <p:nvSpPr>
          <p:cNvPr id="4" name="Rectangle 3"/>
          <p:cNvSpPr>
            <a:spLocks noChangeArrowheads="1"/>
          </p:cNvSpPr>
          <p:nvPr userDrawn="1"/>
        </p:nvSpPr>
        <p:spPr bwMode="auto">
          <a:xfrm>
            <a:off x="7620001" y="6167439"/>
            <a:ext cx="4402667" cy="25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0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7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If you have questions on how to do this, see your section KMR or contact the KMO office.</a:t>
            </a:r>
          </a:p>
        </p:txBody>
      </p:sp>
      <p:sp>
        <p:nvSpPr>
          <p:cNvPr id="5" name="TextBox 4"/>
          <p:cNvSpPr txBox="1">
            <a:spLocks noChangeArrowheads="1"/>
          </p:cNvSpPr>
          <p:nvPr userDrawn="1"/>
        </p:nvSpPr>
        <p:spPr bwMode="auto">
          <a:xfrm>
            <a:off x="7315200" y="2336809"/>
            <a:ext cx="4775200" cy="1362552"/>
          </a:xfrm>
          <a:prstGeom prst="rect">
            <a:avLst/>
          </a:prstGeom>
          <a:solidFill>
            <a:schemeClr val="bg2"/>
          </a:solidFill>
          <a:ln w="28575">
            <a:solidFill>
              <a:schemeClr val="accent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r>
              <a:rPr kumimoji="0" lang="en-US" altLang="en-US" sz="13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begin making your briefing, follow the arrow and:</a:t>
            </a:r>
          </a:p>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r>
              <a:rPr kumimoji="0" lang="en-US" altLang="en-US" sz="13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Step 1. From the “Home” tab, select “Layout” to select and create your title slide.</a:t>
            </a:r>
          </a:p>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r>
              <a:rPr kumimoji="0" lang="en-US" altLang="en-US" sz="13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Step 2.  Add new slides to your brief, using the Layout menu to pick the style of each slide.*</a:t>
            </a:r>
          </a:p>
        </p:txBody>
      </p:sp>
      <p:grpSp>
        <p:nvGrpSpPr>
          <p:cNvPr id="6" name="Group 16"/>
          <p:cNvGrpSpPr>
            <a:grpSpLocks/>
          </p:cNvGrpSpPr>
          <p:nvPr userDrawn="1"/>
        </p:nvGrpSpPr>
        <p:grpSpPr bwMode="auto">
          <a:xfrm>
            <a:off x="1320800" y="1400175"/>
            <a:ext cx="2032000" cy="1066800"/>
            <a:chOff x="914400" y="1371601"/>
            <a:chExt cx="1194318" cy="1240970"/>
          </a:xfrm>
        </p:grpSpPr>
        <p:sp>
          <p:nvSpPr>
            <p:cNvPr id="7" name="Oval 6"/>
            <p:cNvSpPr/>
            <p:nvPr userDrawn="1"/>
          </p:nvSpPr>
          <p:spPr>
            <a:xfrm>
              <a:off x="1448111" y="2285709"/>
              <a:ext cx="660607" cy="326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Arial" pitchFamily="34" charset="0"/>
                <a:ea typeface="+mn-ea"/>
                <a:cs typeface="+mn-cs"/>
              </a:endParaRPr>
            </a:p>
          </p:txBody>
        </p:sp>
        <p:cxnSp>
          <p:nvCxnSpPr>
            <p:cNvPr id="8" name="Straight Arrow Connector 7"/>
            <p:cNvCxnSpPr/>
            <p:nvPr userDrawn="1"/>
          </p:nvCxnSpPr>
          <p:spPr>
            <a:xfrm rot="16200000" flipV="1">
              <a:off x="748714" y="1537286"/>
              <a:ext cx="962122" cy="630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8766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 Minute Drill">
    <p:spTree>
      <p:nvGrpSpPr>
        <p:cNvPr id="1" name=""/>
        <p:cNvGrpSpPr/>
        <p:nvPr/>
      </p:nvGrpSpPr>
      <p:grpSpPr>
        <a:xfrm>
          <a:off x="0" y="0"/>
          <a:ext cx="0" cy="0"/>
          <a:chOff x="0" y="0"/>
          <a:chExt cx="0" cy="0"/>
        </a:xfrm>
      </p:grpSpPr>
      <p:cxnSp>
        <p:nvCxnSpPr>
          <p:cNvPr id="5" name="Straight Connector 4"/>
          <p:cNvCxnSpPr/>
          <p:nvPr userDrawn="1"/>
        </p:nvCxnSpPr>
        <p:spPr bwMode="auto">
          <a:xfrm rot="10800000">
            <a:off x="681574" y="3581400"/>
            <a:ext cx="11216217"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rot="5400000">
            <a:off x="3784600"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0"/>
          </p:nvPr>
        </p:nvSpPr>
        <p:spPr>
          <a:xfrm>
            <a:off x="1117600" y="685800"/>
            <a:ext cx="2235200" cy="457200"/>
          </a:xfrm>
        </p:spPr>
        <p:txBody>
          <a:bodyPr>
            <a:noAutofit/>
          </a:bodyPr>
          <a:lstStyle>
            <a:lvl1pPr marL="0" indent="0" algn="l">
              <a:buNone/>
              <a:defRPr sz="1351"/>
            </a:lvl1pPr>
          </a:lstStyle>
          <a:p>
            <a:pPr lvl="0"/>
            <a:r>
              <a:rPr lang="en-US"/>
              <a:t>Click to edit Master text styles</a:t>
            </a:r>
          </a:p>
        </p:txBody>
      </p:sp>
      <p:sp>
        <p:nvSpPr>
          <p:cNvPr id="8" name="Title Placeholder 1"/>
          <p:cNvSpPr>
            <a:spLocks noGrp="1"/>
          </p:cNvSpPr>
          <p:nvPr>
            <p:ph type="title"/>
          </p:nvPr>
        </p:nvSpPr>
        <p:spPr>
          <a:xfrm>
            <a:off x="3556000" y="274638"/>
            <a:ext cx="8636000" cy="822960"/>
          </a:xfrm>
          <a:prstGeom prst="rect">
            <a:avLst/>
          </a:prstGeom>
        </p:spPr>
        <p:txBody>
          <a:bodyPr rtlCol="0">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41692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1143003"/>
            <a:ext cx="5892800" cy="49831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43003"/>
            <a:ext cx="5892800" cy="49831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4EBDFC7-9863-4C7C-8D29-DC156EB46A53}"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5/16/2022</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C8E4B8-C7D3-4E40-9AC6-B1213F01FAA8}" type="slidenum">
              <a:rPr kumimoji="0" lang="en-US" alt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2870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2442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Quad Chart">
    <p:spTree>
      <p:nvGrpSpPr>
        <p:cNvPr id="1" name=""/>
        <p:cNvGrpSpPr/>
        <p:nvPr/>
      </p:nvGrpSpPr>
      <p:grpSpPr>
        <a:xfrm>
          <a:off x="0" y="0"/>
          <a:ext cx="0" cy="0"/>
          <a:chOff x="0" y="0"/>
          <a:chExt cx="0" cy="0"/>
        </a:xfrm>
      </p:grpSpPr>
      <p:cxnSp>
        <p:nvCxnSpPr>
          <p:cNvPr id="11" name="Straight Connector 10"/>
          <p:cNvCxnSpPr/>
          <p:nvPr userDrawn="1"/>
        </p:nvCxnSpPr>
        <p:spPr>
          <a:xfrm rot="5400000">
            <a:off x="3733800" y="3886200"/>
            <a:ext cx="472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06400" y="3810000"/>
            <a:ext cx="1158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203200" y="1265249"/>
            <a:ext cx="5793317" cy="451027"/>
          </a:xfrm>
        </p:spPr>
        <p:txBody>
          <a:bodyPr anchor="b">
            <a:normAutofit/>
          </a:bodyPr>
          <a:lstStyle>
            <a:lvl1pPr marL="0" indent="0" algn="ctr">
              <a:buNone/>
              <a:defRPr sz="15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203200" y="1777043"/>
            <a:ext cx="5793317" cy="1985510"/>
          </a:xfrm>
        </p:spPr>
        <p:txBody>
          <a:bodyPr>
            <a:normAutofit/>
          </a:bodyPr>
          <a:lstStyle>
            <a:lvl1pPr marL="130966" indent="-130966">
              <a:defRPr sz="1200"/>
            </a:lvl1pPr>
            <a:lvl2pPr marL="253598" indent="-122632">
              <a:buFont typeface="Wingdings" pitchFamily="2" charset="2"/>
              <a:buChar char="Ø"/>
              <a:defRPr sz="1051"/>
            </a:lvl2pPr>
            <a:lvl3pPr marL="385753" indent="-132157">
              <a:buFont typeface="Arial" pitchFamily="34" charset="0"/>
              <a:buChar char="­"/>
              <a:defRPr sz="9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74" y="1265249"/>
            <a:ext cx="5795433" cy="451027"/>
          </a:xfrm>
        </p:spPr>
        <p:txBody>
          <a:bodyPr anchor="b">
            <a:normAutofit/>
          </a:bodyPr>
          <a:lstStyle>
            <a:lvl1pPr marL="0" indent="0" algn="ctr">
              <a:buNone/>
              <a:defRPr sz="15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4" y="1777043"/>
            <a:ext cx="5795433" cy="1985510"/>
          </a:xfrm>
        </p:spPr>
        <p:txBody>
          <a:bodyPr rtlCol="0">
            <a:normAutofit/>
          </a:bodyPr>
          <a:lstStyle>
            <a:lvl1pPr marL="130966" indent="-130966" algn="l" defTabSz="685783" rtl="0" eaLnBrk="1" latinLnBrk="0" hangingPunct="1">
              <a:spcBef>
                <a:spcPct val="20000"/>
              </a:spcBef>
              <a:buFont typeface="Arial" pitchFamily="34" charset="0"/>
              <a:defRPr lang="en-US" sz="1200" kern="1200" dirty="0" smtClean="0">
                <a:solidFill>
                  <a:schemeClr val="tx1"/>
                </a:solidFill>
                <a:latin typeface="Arial" pitchFamily="34" charset="0"/>
                <a:ea typeface="+mn-ea"/>
                <a:cs typeface="Arial" pitchFamily="34" charset="0"/>
              </a:defRPr>
            </a:lvl1pPr>
            <a:lvl2pPr marL="253598" indent="-122632" algn="l" defTabSz="685783" rtl="0" eaLnBrk="1" latinLnBrk="0" hangingPunct="1">
              <a:spcBef>
                <a:spcPct val="20000"/>
              </a:spcBef>
              <a:buFont typeface="Wingdings" pitchFamily="2" charset="2"/>
              <a:buChar char="Ø"/>
              <a:defRPr lang="en-US" sz="1051" kern="1200" dirty="0" smtClean="0">
                <a:solidFill>
                  <a:schemeClr val="tx1"/>
                </a:solidFill>
                <a:latin typeface="Arial" pitchFamily="34" charset="0"/>
                <a:ea typeface="+mn-ea"/>
                <a:cs typeface="Arial" pitchFamily="34" charset="0"/>
              </a:defRPr>
            </a:lvl2pPr>
            <a:lvl3pPr marL="385753" indent="-132157" algn="l" defTabSz="685783" rtl="0" eaLnBrk="1" latinLnBrk="0" hangingPunct="1">
              <a:spcBef>
                <a:spcPct val="20000"/>
              </a:spcBef>
              <a:buFont typeface="Arial" pitchFamily="34" charset="0"/>
              <a:buChar char="­"/>
              <a:defRPr lang="en-US" sz="900" kern="1200" dirty="0" smtClean="0">
                <a:solidFill>
                  <a:schemeClr val="tx1"/>
                </a:solidFill>
                <a:latin typeface="Arial" pitchFamily="34" charset="0"/>
                <a:ea typeface="+mn-ea"/>
                <a:cs typeface="Arial" pitchFamily="34" charset="0"/>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4" name="Text Placeholder 2"/>
          <p:cNvSpPr>
            <a:spLocks noGrp="1"/>
          </p:cNvSpPr>
          <p:nvPr>
            <p:ph type="body" idx="13"/>
          </p:nvPr>
        </p:nvSpPr>
        <p:spPr>
          <a:xfrm>
            <a:off x="203200" y="3892377"/>
            <a:ext cx="5793317" cy="451027"/>
          </a:xfrm>
        </p:spPr>
        <p:txBody>
          <a:bodyPr anchor="b">
            <a:normAutofit/>
          </a:bodyPr>
          <a:lstStyle>
            <a:lvl1pPr marL="0" indent="0" algn="ctr">
              <a:buNone/>
              <a:defRPr sz="15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5" name="Content Placeholder 3"/>
          <p:cNvSpPr>
            <a:spLocks noGrp="1"/>
          </p:cNvSpPr>
          <p:nvPr>
            <p:ph sz="half" idx="14"/>
          </p:nvPr>
        </p:nvSpPr>
        <p:spPr>
          <a:xfrm>
            <a:off x="203200" y="4397839"/>
            <a:ext cx="5793317" cy="1991859"/>
          </a:xfrm>
        </p:spPr>
        <p:txBody>
          <a:bodyPr>
            <a:normAutofit/>
          </a:bodyPr>
          <a:lstStyle>
            <a:lvl1pPr marL="130966" indent="-130966">
              <a:defRPr sz="1200"/>
            </a:lvl1pPr>
            <a:lvl2pPr marL="253598" indent="-122632">
              <a:buFont typeface="Wingdings" pitchFamily="2" charset="2"/>
              <a:buChar char="Ø"/>
              <a:defRPr sz="1051"/>
            </a:lvl2pPr>
            <a:lvl3pPr marL="385753" indent="-132157">
              <a:buFont typeface="Arial" pitchFamily="34" charset="0"/>
              <a:buChar char="­"/>
              <a:defRPr sz="9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6" name="Text Placeholder 4"/>
          <p:cNvSpPr>
            <a:spLocks noGrp="1"/>
          </p:cNvSpPr>
          <p:nvPr>
            <p:ph type="body" sz="quarter" idx="15"/>
          </p:nvPr>
        </p:nvSpPr>
        <p:spPr>
          <a:xfrm>
            <a:off x="6193374" y="3892377"/>
            <a:ext cx="5795433" cy="451027"/>
          </a:xfrm>
        </p:spPr>
        <p:txBody>
          <a:bodyPr anchor="b">
            <a:normAutofit/>
          </a:bodyPr>
          <a:lstStyle>
            <a:lvl1pPr marL="0" indent="0" algn="ctr">
              <a:buNone/>
              <a:defRPr sz="15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7" name="Content Placeholder 5"/>
          <p:cNvSpPr>
            <a:spLocks noGrp="1"/>
          </p:cNvSpPr>
          <p:nvPr>
            <p:ph sz="quarter" idx="16"/>
          </p:nvPr>
        </p:nvSpPr>
        <p:spPr>
          <a:xfrm>
            <a:off x="6193374" y="4397839"/>
            <a:ext cx="5795433" cy="1991859"/>
          </a:xfrm>
        </p:spPr>
        <p:txBody>
          <a:bodyPr>
            <a:normAutofit/>
          </a:bodyPr>
          <a:lstStyle>
            <a:lvl1pPr marL="130966" indent="-130966">
              <a:defRPr sz="1200"/>
            </a:lvl1pPr>
            <a:lvl2pPr marL="253598" indent="-122632">
              <a:buFont typeface="Wingdings" pitchFamily="2" charset="2"/>
              <a:buChar char="Ø"/>
              <a:defRPr sz="1051"/>
            </a:lvl2pPr>
            <a:lvl3pPr marL="385753" indent="-132157">
              <a:buFont typeface="Arial" pitchFamily="34" charset="0"/>
              <a:buChar char="­"/>
              <a:defRPr sz="9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0" name="Title 1"/>
          <p:cNvSpPr>
            <a:spLocks noGrp="1" noChangeAspect="1"/>
          </p:cNvSpPr>
          <p:nvPr>
            <p:ph type="title"/>
          </p:nvPr>
        </p:nvSpPr>
        <p:spPr>
          <a:xfrm>
            <a:off x="1828800" y="274320"/>
            <a:ext cx="10363200" cy="822960"/>
          </a:xfrm>
          <a:prstGeom prst="rect">
            <a:avLst/>
          </a:prstGeom>
        </p:spPr>
        <p:txBody>
          <a:bodyPr>
            <a:normAutofit/>
          </a:bodyPr>
          <a:lstStyle>
            <a:lvl1pPr algn="r">
              <a:defRPr sz="2100" b="1">
                <a:latin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4708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mall Logo">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0" y="473075"/>
            <a:ext cx="12192000" cy="103188"/>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Slide Number Placeholder 4"/>
          <p:cNvSpPr txBox="1">
            <a:spLocks/>
          </p:cNvSpPr>
          <p:nvPr userDrawn="1"/>
        </p:nvSpPr>
        <p:spPr>
          <a:xfrm>
            <a:off x="0" y="6562725"/>
            <a:ext cx="1117600" cy="304800"/>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770B61E-5FBD-4892-8577-725AE877F2DF}" type="slidenum">
              <a:rPr kumimoji="0" lang="en-US" altLang="en-US" sz="751"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7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28"/>
          <p:cNvSpPr>
            <a:spLocks noChangeArrowheads="1"/>
          </p:cNvSpPr>
          <p:nvPr userDrawn="1"/>
        </p:nvSpPr>
        <p:spPr bwMode="auto">
          <a:xfrm>
            <a:off x="643467" y="-17935"/>
            <a:ext cx="37592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75"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UNCLASSIFIED//FOR OFFICIAL USE ONLY</a:t>
            </a:r>
          </a:p>
        </p:txBody>
      </p:sp>
      <p:sp>
        <p:nvSpPr>
          <p:cNvPr id="6" name="Rectangle 29"/>
          <p:cNvSpPr>
            <a:spLocks noChangeArrowheads="1"/>
          </p:cNvSpPr>
          <p:nvPr userDrawn="1"/>
        </p:nvSpPr>
        <p:spPr bwMode="auto">
          <a:xfrm>
            <a:off x="6187017" y="6692996"/>
            <a:ext cx="6096000" cy="2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751"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UNCLASSIFIED//FOR OFFICIAL USE ONLY</a:t>
            </a:r>
          </a:p>
        </p:txBody>
      </p:sp>
      <p:sp>
        <p:nvSpPr>
          <p:cNvPr id="11" name="Title 1"/>
          <p:cNvSpPr>
            <a:spLocks noGrp="1"/>
          </p:cNvSpPr>
          <p:nvPr>
            <p:ph type="title"/>
          </p:nvPr>
        </p:nvSpPr>
        <p:spPr>
          <a:xfrm>
            <a:off x="1828800" y="0"/>
            <a:ext cx="10363200" cy="533400"/>
          </a:xfrm>
        </p:spPr>
        <p:txBody>
          <a:bodyPr>
            <a:normAutofit/>
          </a:bodyPr>
          <a:lstStyle>
            <a:lvl1pPr algn="r">
              <a:defRPr sz="2100"/>
            </a:lvl1pPr>
          </a:lstStyle>
          <a:p>
            <a:r>
              <a:rPr lang="en-US"/>
              <a:t>Click to edit Master title style</a:t>
            </a:r>
            <a:endParaRPr lang="en-US" dirty="0"/>
          </a:p>
        </p:txBody>
      </p:sp>
    </p:spTree>
    <p:extLst>
      <p:ext uri="{BB962C8B-B14F-4D97-AF65-F5344CB8AC3E}">
        <p14:creationId xmlns:p14="http://schemas.microsoft.com/office/powerpoint/2010/main" val="338836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5061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Back-up Slides">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noAutofit/>
          </a:bodyPr>
          <a:lstStyle>
            <a:lvl1pPr algn="l">
              <a:defRPr sz="27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957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0" y="1295400"/>
            <a:ext cx="5689600" cy="5105400"/>
          </a:xfrm>
        </p:spPr>
        <p:txBody>
          <a:bodyPr/>
          <a:lstStyle>
            <a:lvl1pPr marL="175018" indent="-175018">
              <a:buFont typeface="Arial" pitchFamily="34" charset="0"/>
              <a:buChar char="•"/>
              <a:defRPr sz="1951"/>
            </a:lvl1pPr>
            <a:lvl2pPr marL="389325" indent="-214308">
              <a:buFont typeface="Wingdings" pitchFamily="2" charset="2"/>
              <a:buChar char="Ø"/>
              <a:defRPr sz="1800"/>
            </a:lvl2pPr>
            <a:lvl3pPr marL="558390" indent="-171446">
              <a:buFont typeface="Arial" pitchFamily="34" charset="0"/>
              <a:buChar char="–"/>
              <a:defRPr sz="1500"/>
            </a:lvl3pPr>
            <a:lvl4pPr marL="688164" indent="-171446">
              <a:buFont typeface="Wingdings" pitchFamily="2" charset="2"/>
              <a:buChar char="§"/>
              <a:defRPr sz="1351"/>
            </a:lvl4pPr>
            <a:lvl5pPr marL="863182" indent="-171446">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half" idx="10"/>
          </p:nvPr>
        </p:nvSpPr>
        <p:spPr>
          <a:xfrm>
            <a:off x="6299200" y="1295400"/>
            <a:ext cx="5689600" cy="5105400"/>
          </a:xfrm>
        </p:spPr>
        <p:txBody>
          <a:bodyPr/>
          <a:lstStyle>
            <a:lvl1pPr marL="175018" indent="-175018">
              <a:buFont typeface="Arial" pitchFamily="34" charset="0"/>
              <a:buChar char="•"/>
              <a:defRPr sz="1951"/>
            </a:lvl1pPr>
            <a:lvl2pPr marL="389325" indent="-214308">
              <a:buFont typeface="Wingdings" pitchFamily="2" charset="2"/>
              <a:buChar char="Ø"/>
              <a:defRPr sz="1800"/>
            </a:lvl2pPr>
            <a:lvl3pPr marL="558390" indent="-171446">
              <a:buFont typeface="Arial" pitchFamily="34" charset="0"/>
              <a:buChar char="–"/>
              <a:defRPr sz="1500"/>
            </a:lvl3pPr>
            <a:lvl4pPr marL="688164" indent="-171446">
              <a:buFont typeface="Wingdings" pitchFamily="2" charset="2"/>
              <a:buChar char="§"/>
              <a:defRPr sz="1351"/>
            </a:lvl4pPr>
            <a:lvl5pPr marL="863182" indent="-171446">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5934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295401"/>
            <a:ext cx="5689600" cy="533400"/>
          </a:xfrm>
        </p:spPr>
        <p:txBody>
          <a:bodyPr anchor="b">
            <a:noAutofit/>
          </a:bodyPr>
          <a:lstStyle>
            <a:lvl1pPr marL="0" indent="0">
              <a:buNone/>
              <a:defRPr sz="18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6396574" y="1295412"/>
            <a:ext cx="5693833" cy="533399"/>
          </a:xfrm>
        </p:spPr>
        <p:txBody>
          <a:bodyPr anchor="b">
            <a:noAutofit/>
          </a:bodyPr>
          <a:lstStyle>
            <a:lvl1pPr marL="0" indent="0">
              <a:buNone/>
              <a:defRPr sz="18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7" name="Content Placeholder 2"/>
          <p:cNvSpPr>
            <a:spLocks noGrp="1"/>
          </p:cNvSpPr>
          <p:nvPr>
            <p:ph sz="half" idx="10"/>
          </p:nvPr>
        </p:nvSpPr>
        <p:spPr>
          <a:xfrm>
            <a:off x="508000" y="1854679"/>
            <a:ext cx="5689600" cy="4546121"/>
          </a:xfrm>
        </p:spPr>
        <p:txBody>
          <a:bodyPr>
            <a:normAutofit/>
          </a:bodyPr>
          <a:lstStyle>
            <a:lvl1pPr marL="175018" indent="-175018">
              <a:buFont typeface="Arial" pitchFamily="34" charset="0"/>
              <a:buChar char="•"/>
              <a:defRPr sz="1800"/>
            </a:lvl1pPr>
            <a:lvl2pPr marL="389325" indent="-214308">
              <a:buFont typeface="Wingdings" pitchFamily="2" charset="2"/>
              <a:buChar char="Ø"/>
              <a:defRPr sz="1500"/>
            </a:lvl2pPr>
            <a:lvl3pPr marL="558390" indent="-171446">
              <a:buFont typeface="Arial" pitchFamily="34" charset="0"/>
              <a:buChar char="–"/>
              <a:defRPr sz="1351"/>
            </a:lvl3pPr>
            <a:lvl4pPr marL="688164" indent="-171446">
              <a:buFont typeface="Wingdings" pitchFamily="2" charset="2"/>
              <a:buChar char="§"/>
              <a:defRPr sz="1200"/>
            </a:lvl4pPr>
            <a:lvl5pPr marL="863182" indent="-171446">
              <a:defRPr sz="1200"/>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1"/>
          </p:nvPr>
        </p:nvSpPr>
        <p:spPr>
          <a:xfrm>
            <a:off x="6391211" y="1854679"/>
            <a:ext cx="5689600" cy="4546121"/>
          </a:xfrm>
        </p:spPr>
        <p:txBody>
          <a:bodyPr>
            <a:normAutofit/>
          </a:bodyPr>
          <a:lstStyle>
            <a:lvl1pPr marL="175018" indent="-175018">
              <a:buFont typeface="Arial" pitchFamily="34" charset="0"/>
              <a:buChar char="•"/>
              <a:defRPr sz="1800"/>
            </a:lvl1pPr>
            <a:lvl2pPr marL="389325" indent="-214308">
              <a:buFont typeface="Wingdings" pitchFamily="2" charset="2"/>
              <a:buChar char="Ø"/>
              <a:defRPr sz="1500"/>
            </a:lvl2pPr>
            <a:lvl3pPr marL="558390" indent="-171446">
              <a:buFont typeface="Arial" pitchFamily="34" charset="0"/>
              <a:buChar char="–"/>
              <a:defRPr sz="1351"/>
            </a:lvl3pPr>
            <a:lvl4pPr marL="688164" indent="-171446">
              <a:buFont typeface="Wingdings" pitchFamily="2" charset="2"/>
              <a:buChar char="§"/>
              <a:defRPr sz="1200"/>
            </a:lvl4pPr>
            <a:lvl5pPr marL="863182" indent="-171446">
              <a:defRPr sz="1200"/>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102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4034369" y="1604965"/>
            <a:ext cx="4159251" cy="4225925"/>
            <a:chOff x="1770" y="862"/>
            <a:chExt cx="1966" cy="2664"/>
          </a:xfrm>
        </p:grpSpPr>
        <p:sp>
          <p:nvSpPr>
            <p:cNvPr id="3" name="Freeform 3"/>
            <p:cNvSpPr>
              <a:spLocks/>
            </p:cNvSpPr>
            <p:nvPr/>
          </p:nvSpPr>
          <p:spPr bwMode="auto">
            <a:xfrm>
              <a:off x="1798" y="1568"/>
              <a:ext cx="1938" cy="1958"/>
            </a:xfrm>
            <a:custGeom>
              <a:avLst/>
              <a:gdLst>
                <a:gd name="T0" fmla="*/ 0 w 1938"/>
                <a:gd name="T1" fmla="*/ 97 h 1958"/>
                <a:gd name="T2" fmla="*/ 55 w 1938"/>
                <a:gd name="T3" fmla="*/ 118 h 1958"/>
                <a:gd name="T4" fmla="*/ 102 w 1938"/>
                <a:gd name="T5" fmla="*/ 170 h 1958"/>
                <a:gd name="T6" fmla="*/ 137 w 1938"/>
                <a:gd name="T7" fmla="*/ 245 h 1958"/>
                <a:gd name="T8" fmla="*/ 151 w 1938"/>
                <a:gd name="T9" fmla="*/ 337 h 1958"/>
                <a:gd name="T10" fmla="*/ 153 w 1938"/>
                <a:gd name="T11" fmla="*/ 1253 h 1958"/>
                <a:gd name="T12" fmla="*/ 162 w 1938"/>
                <a:gd name="T13" fmla="*/ 1326 h 1958"/>
                <a:gd name="T14" fmla="*/ 183 w 1938"/>
                <a:gd name="T15" fmla="*/ 1395 h 1958"/>
                <a:gd name="T16" fmla="*/ 212 w 1938"/>
                <a:gd name="T17" fmla="*/ 1457 h 1958"/>
                <a:gd name="T18" fmla="*/ 252 w 1938"/>
                <a:gd name="T19" fmla="*/ 1515 h 1958"/>
                <a:gd name="T20" fmla="*/ 297 w 1938"/>
                <a:gd name="T21" fmla="*/ 1567 h 1958"/>
                <a:gd name="T22" fmla="*/ 349 w 1938"/>
                <a:gd name="T23" fmla="*/ 1613 h 1958"/>
                <a:gd name="T24" fmla="*/ 408 w 1938"/>
                <a:gd name="T25" fmla="*/ 1650 h 1958"/>
                <a:gd name="T26" fmla="*/ 473 w 1938"/>
                <a:gd name="T27" fmla="*/ 1675 h 1958"/>
                <a:gd name="T28" fmla="*/ 541 w 1938"/>
                <a:gd name="T29" fmla="*/ 1692 h 1958"/>
                <a:gd name="T30" fmla="*/ 633 w 1938"/>
                <a:gd name="T31" fmla="*/ 1713 h 1958"/>
                <a:gd name="T32" fmla="*/ 718 w 1938"/>
                <a:gd name="T33" fmla="*/ 1740 h 1958"/>
                <a:gd name="T34" fmla="*/ 791 w 1938"/>
                <a:gd name="T35" fmla="*/ 1771 h 1958"/>
                <a:gd name="T36" fmla="*/ 855 w 1938"/>
                <a:gd name="T37" fmla="*/ 1810 h 1958"/>
                <a:gd name="T38" fmla="*/ 904 w 1938"/>
                <a:gd name="T39" fmla="*/ 1850 h 1958"/>
                <a:gd name="T40" fmla="*/ 939 w 1938"/>
                <a:gd name="T41" fmla="*/ 1893 h 1958"/>
                <a:gd name="T42" fmla="*/ 956 w 1938"/>
                <a:gd name="T43" fmla="*/ 1936 h 1958"/>
                <a:gd name="T44" fmla="*/ 960 w 1938"/>
                <a:gd name="T45" fmla="*/ 1931 h 1958"/>
                <a:gd name="T46" fmla="*/ 979 w 1938"/>
                <a:gd name="T47" fmla="*/ 1882 h 1958"/>
                <a:gd name="T48" fmla="*/ 1015 w 1938"/>
                <a:gd name="T49" fmla="*/ 1836 h 1958"/>
                <a:gd name="T50" fmla="*/ 1066 w 1938"/>
                <a:gd name="T51" fmla="*/ 1793 h 1958"/>
                <a:gd name="T52" fmla="*/ 1127 w 1938"/>
                <a:gd name="T53" fmla="*/ 1754 h 1958"/>
                <a:gd name="T54" fmla="*/ 1202 w 1938"/>
                <a:gd name="T55" fmla="*/ 1725 h 1958"/>
                <a:gd name="T56" fmla="*/ 1285 w 1938"/>
                <a:gd name="T57" fmla="*/ 1703 h 1958"/>
                <a:gd name="T58" fmla="*/ 1373 w 1938"/>
                <a:gd name="T59" fmla="*/ 1692 h 1958"/>
                <a:gd name="T60" fmla="*/ 1443 w 1938"/>
                <a:gd name="T61" fmla="*/ 1679 h 1958"/>
                <a:gd name="T62" fmla="*/ 1511 w 1938"/>
                <a:gd name="T63" fmla="*/ 1656 h 1958"/>
                <a:gd name="T64" fmla="*/ 1574 w 1938"/>
                <a:gd name="T65" fmla="*/ 1621 h 1958"/>
                <a:gd name="T66" fmla="*/ 1627 w 1938"/>
                <a:gd name="T67" fmla="*/ 1576 h 1958"/>
                <a:gd name="T68" fmla="*/ 1675 w 1938"/>
                <a:gd name="T69" fmla="*/ 1524 h 1958"/>
                <a:gd name="T70" fmla="*/ 1715 w 1938"/>
                <a:gd name="T71" fmla="*/ 1464 h 1958"/>
                <a:gd name="T72" fmla="*/ 1745 w 1938"/>
                <a:gd name="T73" fmla="*/ 1400 h 1958"/>
                <a:gd name="T74" fmla="*/ 1764 w 1938"/>
                <a:gd name="T75" fmla="*/ 1328 h 1958"/>
                <a:gd name="T76" fmla="*/ 1775 w 1938"/>
                <a:gd name="T77" fmla="*/ 1255 h 1958"/>
                <a:gd name="T78" fmla="*/ 1775 w 1938"/>
                <a:gd name="T79" fmla="*/ 326 h 1958"/>
                <a:gd name="T80" fmla="*/ 1786 w 1938"/>
                <a:gd name="T81" fmla="*/ 240 h 1958"/>
                <a:gd name="T82" fmla="*/ 1822 w 1938"/>
                <a:gd name="T83" fmla="*/ 166 h 1958"/>
                <a:gd name="T84" fmla="*/ 1874 w 1938"/>
                <a:gd name="T85" fmla="*/ 115 h 1958"/>
                <a:gd name="T86" fmla="*/ 1937 w 1938"/>
                <a:gd name="T87" fmla="*/ 97 h 1958"/>
                <a:gd name="T88" fmla="*/ 0 w 1938"/>
                <a:gd name="T89" fmla="*/ 0 h 19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38"/>
                <a:gd name="T136" fmla="*/ 0 h 1958"/>
                <a:gd name="T137" fmla="*/ 1938 w 1938"/>
                <a:gd name="T138" fmla="*/ 1958 h 19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38" h="1958">
                  <a:moveTo>
                    <a:pt x="0" y="0"/>
                  </a:moveTo>
                  <a:lnTo>
                    <a:pt x="0" y="97"/>
                  </a:lnTo>
                  <a:lnTo>
                    <a:pt x="29" y="103"/>
                  </a:lnTo>
                  <a:lnTo>
                    <a:pt x="55" y="118"/>
                  </a:lnTo>
                  <a:lnTo>
                    <a:pt x="81" y="138"/>
                  </a:lnTo>
                  <a:lnTo>
                    <a:pt x="102" y="170"/>
                  </a:lnTo>
                  <a:lnTo>
                    <a:pt x="124" y="204"/>
                  </a:lnTo>
                  <a:lnTo>
                    <a:pt x="137" y="245"/>
                  </a:lnTo>
                  <a:lnTo>
                    <a:pt x="149" y="290"/>
                  </a:lnTo>
                  <a:lnTo>
                    <a:pt x="151" y="337"/>
                  </a:lnTo>
                  <a:lnTo>
                    <a:pt x="151" y="1216"/>
                  </a:lnTo>
                  <a:lnTo>
                    <a:pt x="153" y="1253"/>
                  </a:lnTo>
                  <a:lnTo>
                    <a:pt x="157" y="1290"/>
                  </a:lnTo>
                  <a:lnTo>
                    <a:pt x="162" y="1326"/>
                  </a:lnTo>
                  <a:lnTo>
                    <a:pt x="171" y="1360"/>
                  </a:lnTo>
                  <a:lnTo>
                    <a:pt x="183" y="1395"/>
                  </a:lnTo>
                  <a:lnTo>
                    <a:pt x="196" y="1426"/>
                  </a:lnTo>
                  <a:lnTo>
                    <a:pt x="212" y="1457"/>
                  </a:lnTo>
                  <a:lnTo>
                    <a:pt x="230" y="1488"/>
                  </a:lnTo>
                  <a:lnTo>
                    <a:pt x="252" y="1515"/>
                  </a:lnTo>
                  <a:lnTo>
                    <a:pt x="275" y="1543"/>
                  </a:lnTo>
                  <a:lnTo>
                    <a:pt x="297" y="1567"/>
                  </a:lnTo>
                  <a:lnTo>
                    <a:pt x="323" y="1590"/>
                  </a:lnTo>
                  <a:lnTo>
                    <a:pt x="349" y="1613"/>
                  </a:lnTo>
                  <a:lnTo>
                    <a:pt x="378" y="1634"/>
                  </a:lnTo>
                  <a:lnTo>
                    <a:pt x="408" y="1650"/>
                  </a:lnTo>
                  <a:lnTo>
                    <a:pt x="441" y="1663"/>
                  </a:lnTo>
                  <a:lnTo>
                    <a:pt x="473" y="1675"/>
                  </a:lnTo>
                  <a:lnTo>
                    <a:pt x="506" y="1685"/>
                  </a:lnTo>
                  <a:lnTo>
                    <a:pt x="541" y="1692"/>
                  </a:lnTo>
                  <a:lnTo>
                    <a:pt x="589" y="1702"/>
                  </a:lnTo>
                  <a:lnTo>
                    <a:pt x="633" y="1713"/>
                  </a:lnTo>
                  <a:lnTo>
                    <a:pt x="676" y="1725"/>
                  </a:lnTo>
                  <a:lnTo>
                    <a:pt x="718" y="1740"/>
                  </a:lnTo>
                  <a:lnTo>
                    <a:pt x="755" y="1754"/>
                  </a:lnTo>
                  <a:lnTo>
                    <a:pt x="791" y="1771"/>
                  </a:lnTo>
                  <a:lnTo>
                    <a:pt x="825" y="1792"/>
                  </a:lnTo>
                  <a:lnTo>
                    <a:pt x="855" y="1810"/>
                  </a:lnTo>
                  <a:lnTo>
                    <a:pt x="882" y="1831"/>
                  </a:lnTo>
                  <a:lnTo>
                    <a:pt x="904" y="1850"/>
                  </a:lnTo>
                  <a:lnTo>
                    <a:pt x="922" y="1871"/>
                  </a:lnTo>
                  <a:lnTo>
                    <a:pt x="939" y="1893"/>
                  </a:lnTo>
                  <a:lnTo>
                    <a:pt x="948" y="1913"/>
                  </a:lnTo>
                  <a:lnTo>
                    <a:pt x="956" y="1936"/>
                  </a:lnTo>
                  <a:lnTo>
                    <a:pt x="956" y="1957"/>
                  </a:lnTo>
                  <a:lnTo>
                    <a:pt x="960" y="1931"/>
                  </a:lnTo>
                  <a:lnTo>
                    <a:pt x="967" y="1906"/>
                  </a:lnTo>
                  <a:lnTo>
                    <a:pt x="979" y="1882"/>
                  </a:lnTo>
                  <a:lnTo>
                    <a:pt x="996" y="1857"/>
                  </a:lnTo>
                  <a:lnTo>
                    <a:pt x="1015" y="1836"/>
                  </a:lnTo>
                  <a:lnTo>
                    <a:pt x="1038" y="1814"/>
                  </a:lnTo>
                  <a:lnTo>
                    <a:pt x="1066" y="1793"/>
                  </a:lnTo>
                  <a:lnTo>
                    <a:pt x="1095" y="1771"/>
                  </a:lnTo>
                  <a:lnTo>
                    <a:pt x="1127" y="1754"/>
                  </a:lnTo>
                  <a:lnTo>
                    <a:pt x="1163" y="1738"/>
                  </a:lnTo>
                  <a:lnTo>
                    <a:pt x="1202" y="1725"/>
                  </a:lnTo>
                  <a:lnTo>
                    <a:pt x="1243" y="1713"/>
                  </a:lnTo>
                  <a:lnTo>
                    <a:pt x="1285" y="1703"/>
                  </a:lnTo>
                  <a:lnTo>
                    <a:pt x="1327" y="1696"/>
                  </a:lnTo>
                  <a:lnTo>
                    <a:pt x="1373" y="1692"/>
                  </a:lnTo>
                  <a:lnTo>
                    <a:pt x="1408" y="1689"/>
                  </a:lnTo>
                  <a:lnTo>
                    <a:pt x="1443" y="1679"/>
                  </a:lnTo>
                  <a:lnTo>
                    <a:pt x="1478" y="1668"/>
                  </a:lnTo>
                  <a:lnTo>
                    <a:pt x="1511" y="1656"/>
                  </a:lnTo>
                  <a:lnTo>
                    <a:pt x="1544" y="1639"/>
                  </a:lnTo>
                  <a:lnTo>
                    <a:pt x="1574" y="1621"/>
                  </a:lnTo>
                  <a:lnTo>
                    <a:pt x="1602" y="1600"/>
                  </a:lnTo>
                  <a:lnTo>
                    <a:pt x="1627" y="1576"/>
                  </a:lnTo>
                  <a:lnTo>
                    <a:pt x="1652" y="1550"/>
                  </a:lnTo>
                  <a:lnTo>
                    <a:pt x="1675" y="1524"/>
                  </a:lnTo>
                  <a:lnTo>
                    <a:pt x="1697" y="1496"/>
                  </a:lnTo>
                  <a:lnTo>
                    <a:pt x="1715" y="1464"/>
                  </a:lnTo>
                  <a:lnTo>
                    <a:pt x="1732" y="1431"/>
                  </a:lnTo>
                  <a:lnTo>
                    <a:pt x="1745" y="1400"/>
                  </a:lnTo>
                  <a:lnTo>
                    <a:pt x="1758" y="1363"/>
                  </a:lnTo>
                  <a:lnTo>
                    <a:pt x="1764" y="1328"/>
                  </a:lnTo>
                  <a:lnTo>
                    <a:pt x="1770" y="1292"/>
                  </a:lnTo>
                  <a:lnTo>
                    <a:pt x="1775" y="1255"/>
                  </a:lnTo>
                  <a:lnTo>
                    <a:pt x="1775" y="1216"/>
                  </a:lnTo>
                  <a:lnTo>
                    <a:pt x="1775" y="326"/>
                  </a:lnTo>
                  <a:lnTo>
                    <a:pt x="1776" y="283"/>
                  </a:lnTo>
                  <a:lnTo>
                    <a:pt x="1786" y="240"/>
                  </a:lnTo>
                  <a:lnTo>
                    <a:pt x="1804" y="201"/>
                  </a:lnTo>
                  <a:lnTo>
                    <a:pt x="1822" y="166"/>
                  </a:lnTo>
                  <a:lnTo>
                    <a:pt x="1846" y="138"/>
                  </a:lnTo>
                  <a:lnTo>
                    <a:pt x="1874" y="115"/>
                  </a:lnTo>
                  <a:lnTo>
                    <a:pt x="1905" y="103"/>
                  </a:lnTo>
                  <a:lnTo>
                    <a:pt x="1937" y="97"/>
                  </a:lnTo>
                  <a:lnTo>
                    <a:pt x="1937" y="0"/>
                  </a:lnTo>
                  <a:lnTo>
                    <a:pt x="0" y="0"/>
                  </a:lnTo>
                </a:path>
              </a:pathLst>
            </a:custGeom>
            <a:solidFill>
              <a:srgbClr val="000000"/>
            </a:solidFill>
            <a:ln w="254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Freeform 4"/>
            <p:cNvSpPr>
              <a:spLocks/>
            </p:cNvSpPr>
            <p:nvPr/>
          </p:nvSpPr>
          <p:spPr bwMode="auto">
            <a:xfrm>
              <a:off x="2441" y="1744"/>
              <a:ext cx="995" cy="1335"/>
            </a:xfrm>
            <a:custGeom>
              <a:avLst/>
              <a:gdLst>
                <a:gd name="T0" fmla="*/ 13 w 995"/>
                <a:gd name="T1" fmla="*/ 43 h 1335"/>
                <a:gd name="T2" fmla="*/ 90 w 995"/>
                <a:gd name="T3" fmla="*/ 8 h 1335"/>
                <a:gd name="T4" fmla="*/ 237 w 995"/>
                <a:gd name="T5" fmla="*/ 1 h 1335"/>
                <a:gd name="T6" fmla="*/ 384 w 995"/>
                <a:gd name="T7" fmla="*/ 36 h 1335"/>
                <a:gd name="T8" fmla="*/ 532 w 995"/>
                <a:gd name="T9" fmla="*/ 104 h 1335"/>
                <a:gd name="T10" fmla="*/ 624 w 995"/>
                <a:gd name="T11" fmla="*/ 195 h 1335"/>
                <a:gd name="T12" fmla="*/ 689 w 995"/>
                <a:gd name="T13" fmla="*/ 313 h 1335"/>
                <a:gd name="T14" fmla="*/ 746 w 995"/>
                <a:gd name="T15" fmla="*/ 415 h 1335"/>
                <a:gd name="T16" fmla="*/ 797 w 995"/>
                <a:gd name="T17" fmla="*/ 494 h 1335"/>
                <a:gd name="T18" fmla="*/ 889 w 995"/>
                <a:gd name="T19" fmla="*/ 555 h 1335"/>
                <a:gd name="T20" fmla="*/ 994 w 995"/>
                <a:gd name="T21" fmla="*/ 572 h 1335"/>
                <a:gd name="T22" fmla="*/ 971 w 995"/>
                <a:gd name="T23" fmla="*/ 660 h 1335"/>
                <a:gd name="T24" fmla="*/ 908 w 995"/>
                <a:gd name="T25" fmla="*/ 731 h 1335"/>
                <a:gd name="T26" fmla="*/ 805 w 995"/>
                <a:gd name="T27" fmla="*/ 749 h 1335"/>
                <a:gd name="T28" fmla="*/ 770 w 995"/>
                <a:gd name="T29" fmla="*/ 780 h 1335"/>
                <a:gd name="T30" fmla="*/ 802 w 995"/>
                <a:gd name="T31" fmla="*/ 875 h 1335"/>
                <a:gd name="T32" fmla="*/ 791 w 995"/>
                <a:gd name="T33" fmla="*/ 972 h 1335"/>
                <a:gd name="T34" fmla="*/ 720 w 995"/>
                <a:gd name="T35" fmla="*/ 962 h 1335"/>
                <a:gd name="T36" fmla="*/ 620 w 995"/>
                <a:gd name="T37" fmla="*/ 896 h 1335"/>
                <a:gd name="T38" fmla="*/ 660 w 995"/>
                <a:gd name="T39" fmla="*/ 1014 h 1335"/>
                <a:gd name="T40" fmla="*/ 655 w 995"/>
                <a:gd name="T41" fmla="*/ 1128 h 1335"/>
                <a:gd name="T42" fmla="*/ 572 w 995"/>
                <a:gd name="T43" fmla="*/ 1089 h 1335"/>
                <a:gd name="T44" fmla="*/ 552 w 995"/>
                <a:gd name="T45" fmla="*/ 1114 h 1335"/>
                <a:gd name="T46" fmla="*/ 552 w 995"/>
                <a:gd name="T47" fmla="*/ 1182 h 1335"/>
                <a:gd name="T48" fmla="*/ 495 w 995"/>
                <a:gd name="T49" fmla="*/ 1203 h 1335"/>
                <a:gd name="T50" fmla="*/ 418 w 995"/>
                <a:gd name="T51" fmla="*/ 1116 h 1335"/>
                <a:gd name="T52" fmla="*/ 412 w 995"/>
                <a:gd name="T53" fmla="*/ 1210 h 1335"/>
                <a:gd name="T54" fmla="*/ 375 w 995"/>
                <a:gd name="T55" fmla="*/ 1292 h 1335"/>
                <a:gd name="T56" fmla="*/ 302 w 995"/>
                <a:gd name="T57" fmla="*/ 1334 h 1335"/>
                <a:gd name="T58" fmla="*/ 273 w 995"/>
                <a:gd name="T59" fmla="*/ 1277 h 1335"/>
                <a:gd name="T60" fmla="*/ 260 w 995"/>
                <a:gd name="T61" fmla="*/ 1185 h 1335"/>
                <a:gd name="T62" fmla="*/ 214 w 995"/>
                <a:gd name="T63" fmla="*/ 1253 h 1335"/>
                <a:gd name="T64" fmla="*/ 146 w 995"/>
                <a:gd name="T65" fmla="*/ 1298 h 1335"/>
                <a:gd name="T66" fmla="*/ 107 w 995"/>
                <a:gd name="T67" fmla="*/ 1241 h 1335"/>
                <a:gd name="T68" fmla="*/ 123 w 995"/>
                <a:gd name="T69" fmla="*/ 1040 h 1335"/>
                <a:gd name="T70" fmla="*/ 158 w 995"/>
                <a:gd name="T71" fmla="*/ 886 h 1335"/>
                <a:gd name="T72" fmla="*/ 197 w 995"/>
                <a:gd name="T73" fmla="*/ 764 h 1335"/>
                <a:gd name="T74" fmla="*/ 200 w 995"/>
                <a:gd name="T75" fmla="*/ 641 h 1335"/>
                <a:gd name="T76" fmla="*/ 226 w 995"/>
                <a:gd name="T77" fmla="*/ 527 h 1335"/>
                <a:gd name="T78" fmla="*/ 240 w 995"/>
                <a:gd name="T79" fmla="*/ 472 h 1335"/>
                <a:gd name="T80" fmla="*/ 107 w 995"/>
                <a:gd name="T81" fmla="*/ 341 h 1335"/>
                <a:gd name="T82" fmla="*/ 26 w 995"/>
                <a:gd name="T83" fmla="*/ 183 h 1335"/>
                <a:gd name="T84" fmla="*/ 0 w 995"/>
                <a:gd name="T85" fmla="*/ 76 h 13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5"/>
                <a:gd name="T130" fmla="*/ 0 h 1335"/>
                <a:gd name="T131" fmla="*/ 995 w 995"/>
                <a:gd name="T132" fmla="*/ 1335 h 13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5" h="1335">
                  <a:moveTo>
                    <a:pt x="0" y="76"/>
                  </a:moveTo>
                  <a:lnTo>
                    <a:pt x="13" y="43"/>
                  </a:lnTo>
                  <a:lnTo>
                    <a:pt x="40" y="26"/>
                  </a:lnTo>
                  <a:lnTo>
                    <a:pt x="90" y="8"/>
                  </a:lnTo>
                  <a:lnTo>
                    <a:pt x="158" y="0"/>
                  </a:lnTo>
                  <a:lnTo>
                    <a:pt x="237" y="1"/>
                  </a:lnTo>
                  <a:lnTo>
                    <a:pt x="296" y="12"/>
                  </a:lnTo>
                  <a:lnTo>
                    <a:pt x="384" y="36"/>
                  </a:lnTo>
                  <a:lnTo>
                    <a:pt x="467" y="68"/>
                  </a:lnTo>
                  <a:lnTo>
                    <a:pt x="532" y="104"/>
                  </a:lnTo>
                  <a:lnTo>
                    <a:pt x="591" y="153"/>
                  </a:lnTo>
                  <a:lnTo>
                    <a:pt x="624" y="195"/>
                  </a:lnTo>
                  <a:lnTo>
                    <a:pt x="654" y="249"/>
                  </a:lnTo>
                  <a:lnTo>
                    <a:pt x="689" y="313"/>
                  </a:lnTo>
                  <a:lnTo>
                    <a:pt x="717" y="365"/>
                  </a:lnTo>
                  <a:lnTo>
                    <a:pt x="746" y="415"/>
                  </a:lnTo>
                  <a:lnTo>
                    <a:pt x="771" y="456"/>
                  </a:lnTo>
                  <a:lnTo>
                    <a:pt x="797" y="494"/>
                  </a:lnTo>
                  <a:lnTo>
                    <a:pt x="842" y="531"/>
                  </a:lnTo>
                  <a:lnTo>
                    <a:pt x="889" y="555"/>
                  </a:lnTo>
                  <a:lnTo>
                    <a:pt x="943" y="567"/>
                  </a:lnTo>
                  <a:lnTo>
                    <a:pt x="994" y="572"/>
                  </a:lnTo>
                  <a:lnTo>
                    <a:pt x="983" y="619"/>
                  </a:lnTo>
                  <a:lnTo>
                    <a:pt x="971" y="660"/>
                  </a:lnTo>
                  <a:lnTo>
                    <a:pt x="942" y="709"/>
                  </a:lnTo>
                  <a:lnTo>
                    <a:pt x="908" y="731"/>
                  </a:lnTo>
                  <a:lnTo>
                    <a:pt x="864" y="745"/>
                  </a:lnTo>
                  <a:lnTo>
                    <a:pt x="805" y="749"/>
                  </a:lnTo>
                  <a:lnTo>
                    <a:pt x="758" y="751"/>
                  </a:lnTo>
                  <a:lnTo>
                    <a:pt x="770" y="780"/>
                  </a:lnTo>
                  <a:lnTo>
                    <a:pt x="788" y="821"/>
                  </a:lnTo>
                  <a:lnTo>
                    <a:pt x="802" y="875"/>
                  </a:lnTo>
                  <a:lnTo>
                    <a:pt x="802" y="925"/>
                  </a:lnTo>
                  <a:lnTo>
                    <a:pt x="791" y="972"/>
                  </a:lnTo>
                  <a:lnTo>
                    <a:pt x="755" y="972"/>
                  </a:lnTo>
                  <a:lnTo>
                    <a:pt x="720" y="962"/>
                  </a:lnTo>
                  <a:lnTo>
                    <a:pt x="677" y="943"/>
                  </a:lnTo>
                  <a:lnTo>
                    <a:pt x="620" y="896"/>
                  </a:lnTo>
                  <a:lnTo>
                    <a:pt x="649" y="962"/>
                  </a:lnTo>
                  <a:lnTo>
                    <a:pt x="660" y="1014"/>
                  </a:lnTo>
                  <a:lnTo>
                    <a:pt x="664" y="1056"/>
                  </a:lnTo>
                  <a:lnTo>
                    <a:pt x="655" y="1128"/>
                  </a:lnTo>
                  <a:lnTo>
                    <a:pt x="612" y="1116"/>
                  </a:lnTo>
                  <a:lnTo>
                    <a:pt x="572" y="1089"/>
                  </a:lnTo>
                  <a:lnTo>
                    <a:pt x="531" y="1042"/>
                  </a:lnTo>
                  <a:lnTo>
                    <a:pt x="552" y="1114"/>
                  </a:lnTo>
                  <a:lnTo>
                    <a:pt x="553" y="1150"/>
                  </a:lnTo>
                  <a:lnTo>
                    <a:pt x="552" y="1182"/>
                  </a:lnTo>
                  <a:lnTo>
                    <a:pt x="531" y="1220"/>
                  </a:lnTo>
                  <a:lnTo>
                    <a:pt x="495" y="1203"/>
                  </a:lnTo>
                  <a:lnTo>
                    <a:pt x="450" y="1163"/>
                  </a:lnTo>
                  <a:lnTo>
                    <a:pt x="418" y="1116"/>
                  </a:lnTo>
                  <a:lnTo>
                    <a:pt x="416" y="1178"/>
                  </a:lnTo>
                  <a:lnTo>
                    <a:pt x="412" y="1210"/>
                  </a:lnTo>
                  <a:lnTo>
                    <a:pt x="401" y="1250"/>
                  </a:lnTo>
                  <a:lnTo>
                    <a:pt x="375" y="1292"/>
                  </a:lnTo>
                  <a:lnTo>
                    <a:pt x="337" y="1315"/>
                  </a:lnTo>
                  <a:lnTo>
                    <a:pt x="302" y="1334"/>
                  </a:lnTo>
                  <a:lnTo>
                    <a:pt x="282" y="1305"/>
                  </a:lnTo>
                  <a:lnTo>
                    <a:pt x="273" y="1277"/>
                  </a:lnTo>
                  <a:lnTo>
                    <a:pt x="267" y="1241"/>
                  </a:lnTo>
                  <a:lnTo>
                    <a:pt x="260" y="1185"/>
                  </a:lnTo>
                  <a:lnTo>
                    <a:pt x="237" y="1226"/>
                  </a:lnTo>
                  <a:lnTo>
                    <a:pt x="214" y="1253"/>
                  </a:lnTo>
                  <a:lnTo>
                    <a:pt x="186" y="1277"/>
                  </a:lnTo>
                  <a:lnTo>
                    <a:pt x="146" y="1298"/>
                  </a:lnTo>
                  <a:lnTo>
                    <a:pt x="107" y="1306"/>
                  </a:lnTo>
                  <a:lnTo>
                    <a:pt x="107" y="1241"/>
                  </a:lnTo>
                  <a:lnTo>
                    <a:pt x="113" y="1133"/>
                  </a:lnTo>
                  <a:lnTo>
                    <a:pt x="123" y="1040"/>
                  </a:lnTo>
                  <a:lnTo>
                    <a:pt x="136" y="957"/>
                  </a:lnTo>
                  <a:lnTo>
                    <a:pt x="158" y="886"/>
                  </a:lnTo>
                  <a:lnTo>
                    <a:pt x="182" y="813"/>
                  </a:lnTo>
                  <a:lnTo>
                    <a:pt x="197" y="764"/>
                  </a:lnTo>
                  <a:lnTo>
                    <a:pt x="208" y="703"/>
                  </a:lnTo>
                  <a:lnTo>
                    <a:pt x="200" y="641"/>
                  </a:lnTo>
                  <a:lnTo>
                    <a:pt x="173" y="572"/>
                  </a:lnTo>
                  <a:lnTo>
                    <a:pt x="226" y="527"/>
                  </a:lnTo>
                  <a:lnTo>
                    <a:pt x="250" y="513"/>
                  </a:lnTo>
                  <a:lnTo>
                    <a:pt x="240" y="472"/>
                  </a:lnTo>
                  <a:lnTo>
                    <a:pt x="173" y="393"/>
                  </a:lnTo>
                  <a:lnTo>
                    <a:pt x="107" y="341"/>
                  </a:lnTo>
                  <a:lnTo>
                    <a:pt x="66" y="235"/>
                  </a:lnTo>
                  <a:lnTo>
                    <a:pt x="26" y="183"/>
                  </a:lnTo>
                  <a:lnTo>
                    <a:pt x="0" y="143"/>
                  </a:lnTo>
                  <a:lnTo>
                    <a:pt x="0" y="76"/>
                  </a:lnTo>
                </a:path>
              </a:pathLst>
            </a:custGeom>
            <a:solidFill>
              <a:srgbClr val="FFFFFF"/>
            </a:soli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Freeform 5"/>
            <p:cNvSpPr>
              <a:spLocks/>
            </p:cNvSpPr>
            <p:nvPr/>
          </p:nvSpPr>
          <p:spPr bwMode="auto">
            <a:xfrm>
              <a:off x="2097" y="1813"/>
              <a:ext cx="633" cy="546"/>
            </a:xfrm>
            <a:custGeom>
              <a:avLst/>
              <a:gdLst>
                <a:gd name="T0" fmla="*/ 516 w 633"/>
                <a:gd name="T1" fmla="*/ 545 h 546"/>
                <a:gd name="T2" fmla="*/ 474 w 633"/>
                <a:gd name="T3" fmla="*/ 514 h 546"/>
                <a:gd name="T4" fmla="*/ 423 w 633"/>
                <a:gd name="T5" fmla="*/ 483 h 546"/>
                <a:gd name="T6" fmla="*/ 341 w 633"/>
                <a:gd name="T7" fmla="*/ 469 h 546"/>
                <a:gd name="T8" fmla="*/ 260 w 633"/>
                <a:gd name="T9" fmla="*/ 458 h 546"/>
                <a:gd name="T10" fmla="*/ 176 w 633"/>
                <a:gd name="T11" fmla="*/ 430 h 546"/>
                <a:gd name="T12" fmla="*/ 125 w 633"/>
                <a:gd name="T13" fmla="*/ 395 h 546"/>
                <a:gd name="T14" fmla="*/ 92 w 633"/>
                <a:gd name="T15" fmla="*/ 340 h 546"/>
                <a:gd name="T16" fmla="*/ 91 w 633"/>
                <a:gd name="T17" fmla="*/ 283 h 546"/>
                <a:gd name="T18" fmla="*/ 114 w 633"/>
                <a:gd name="T19" fmla="*/ 290 h 546"/>
                <a:gd name="T20" fmla="*/ 134 w 633"/>
                <a:gd name="T21" fmla="*/ 336 h 546"/>
                <a:gd name="T22" fmla="*/ 181 w 633"/>
                <a:gd name="T23" fmla="*/ 369 h 546"/>
                <a:gd name="T24" fmla="*/ 263 w 633"/>
                <a:gd name="T25" fmla="*/ 392 h 546"/>
                <a:gd name="T26" fmla="*/ 332 w 633"/>
                <a:gd name="T27" fmla="*/ 393 h 546"/>
                <a:gd name="T28" fmla="*/ 398 w 633"/>
                <a:gd name="T29" fmla="*/ 402 h 546"/>
                <a:gd name="T30" fmla="*/ 450 w 633"/>
                <a:gd name="T31" fmla="*/ 413 h 546"/>
                <a:gd name="T32" fmla="*/ 474 w 633"/>
                <a:gd name="T33" fmla="*/ 389 h 546"/>
                <a:gd name="T34" fmla="*/ 469 w 633"/>
                <a:gd name="T35" fmla="*/ 347 h 546"/>
                <a:gd name="T36" fmla="*/ 416 w 633"/>
                <a:gd name="T37" fmla="*/ 305 h 546"/>
                <a:gd name="T38" fmla="*/ 329 w 633"/>
                <a:gd name="T39" fmla="*/ 273 h 546"/>
                <a:gd name="T40" fmla="*/ 257 w 633"/>
                <a:gd name="T41" fmla="*/ 232 h 546"/>
                <a:gd name="T42" fmla="*/ 204 w 633"/>
                <a:gd name="T43" fmla="*/ 181 h 546"/>
                <a:gd name="T44" fmla="*/ 138 w 633"/>
                <a:gd name="T45" fmla="*/ 143 h 546"/>
                <a:gd name="T46" fmla="*/ 57 w 633"/>
                <a:gd name="T47" fmla="*/ 148 h 546"/>
                <a:gd name="T48" fmla="*/ 9 w 633"/>
                <a:gd name="T49" fmla="*/ 187 h 546"/>
                <a:gd name="T50" fmla="*/ 0 w 633"/>
                <a:gd name="T51" fmla="*/ 143 h 546"/>
                <a:gd name="T52" fmla="*/ 29 w 633"/>
                <a:gd name="T53" fmla="*/ 90 h 546"/>
                <a:gd name="T54" fmla="*/ 75 w 633"/>
                <a:gd name="T55" fmla="*/ 46 h 546"/>
                <a:gd name="T56" fmla="*/ 141 w 633"/>
                <a:gd name="T57" fmla="*/ 15 h 546"/>
                <a:gd name="T58" fmla="*/ 205 w 633"/>
                <a:gd name="T59" fmla="*/ 0 h 546"/>
                <a:gd name="T60" fmla="*/ 297 w 633"/>
                <a:gd name="T61" fmla="*/ 5 h 546"/>
                <a:gd name="T62" fmla="*/ 349 w 633"/>
                <a:gd name="T63" fmla="*/ 22 h 546"/>
                <a:gd name="T64" fmla="*/ 397 w 633"/>
                <a:gd name="T65" fmla="*/ 67 h 546"/>
                <a:gd name="T66" fmla="*/ 428 w 633"/>
                <a:gd name="T67" fmla="*/ 133 h 546"/>
                <a:gd name="T68" fmla="*/ 450 w 633"/>
                <a:gd name="T69" fmla="*/ 211 h 546"/>
                <a:gd name="T70" fmla="*/ 474 w 633"/>
                <a:gd name="T71" fmla="*/ 279 h 546"/>
                <a:gd name="T72" fmla="*/ 513 w 633"/>
                <a:gd name="T73" fmla="*/ 326 h 546"/>
                <a:gd name="T74" fmla="*/ 579 w 633"/>
                <a:gd name="T75" fmla="*/ 373 h 546"/>
                <a:gd name="T76" fmla="*/ 621 w 633"/>
                <a:gd name="T77" fmla="*/ 413 h 546"/>
                <a:gd name="T78" fmla="*/ 626 w 633"/>
                <a:gd name="T79" fmla="*/ 469 h 546"/>
                <a:gd name="T80" fmla="*/ 579 w 633"/>
                <a:gd name="T81" fmla="*/ 505 h 546"/>
                <a:gd name="T82" fmla="*/ 531 w 633"/>
                <a:gd name="T83" fmla="*/ 526 h 5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3"/>
                <a:gd name="T127" fmla="*/ 0 h 546"/>
                <a:gd name="T128" fmla="*/ 633 w 633"/>
                <a:gd name="T129" fmla="*/ 546 h 5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3" h="546">
                  <a:moveTo>
                    <a:pt x="531" y="526"/>
                  </a:moveTo>
                  <a:lnTo>
                    <a:pt x="516" y="545"/>
                  </a:lnTo>
                  <a:lnTo>
                    <a:pt x="498" y="532"/>
                  </a:lnTo>
                  <a:lnTo>
                    <a:pt x="474" y="514"/>
                  </a:lnTo>
                  <a:lnTo>
                    <a:pt x="451" y="498"/>
                  </a:lnTo>
                  <a:lnTo>
                    <a:pt x="423" y="483"/>
                  </a:lnTo>
                  <a:lnTo>
                    <a:pt x="390" y="474"/>
                  </a:lnTo>
                  <a:lnTo>
                    <a:pt x="341" y="469"/>
                  </a:lnTo>
                  <a:lnTo>
                    <a:pt x="302" y="465"/>
                  </a:lnTo>
                  <a:lnTo>
                    <a:pt x="260" y="458"/>
                  </a:lnTo>
                  <a:lnTo>
                    <a:pt x="214" y="447"/>
                  </a:lnTo>
                  <a:lnTo>
                    <a:pt x="176" y="430"/>
                  </a:lnTo>
                  <a:lnTo>
                    <a:pt x="146" y="412"/>
                  </a:lnTo>
                  <a:lnTo>
                    <a:pt x="125" y="395"/>
                  </a:lnTo>
                  <a:lnTo>
                    <a:pt x="104" y="369"/>
                  </a:lnTo>
                  <a:lnTo>
                    <a:pt x="92" y="340"/>
                  </a:lnTo>
                  <a:lnTo>
                    <a:pt x="86" y="310"/>
                  </a:lnTo>
                  <a:lnTo>
                    <a:pt x="91" y="283"/>
                  </a:lnTo>
                  <a:lnTo>
                    <a:pt x="104" y="268"/>
                  </a:lnTo>
                  <a:lnTo>
                    <a:pt x="114" y="290"/>
                  </a:lnTo>
                  <a:lnTo>
                    <a:pt x="121" y="315"/>
                  </a:lnTo>
                  <a:lnTo>
                    <a:pt x="134" y="336"/>
                  </a:lnTo>
                  <a:lnTo>
                    <a:pt x="155" y="355"/>
                  </a:lnTo>
                  <a:lnTo>
                    <a:pt x="181" y="369"/>
                  </a:lnTo>
                  <a:lnTo>
                    <a:pt x="220" y="385"/>
                  </a:lnTo>
                  <a:lnTo>
                    <a:pt x="263" y="392"/>
                  </a:lnTo>
                  <a:lnTo>
                    <a:pt x="304" y="395"/>
                  </a:lnTo>
                  <a:lnTo>
                    <a:pt x="332" y="393"/>
                  </a:lnTo>
                  <a:lnTo>
                    <a:pt x="370" y="397"/>
                  </a:lnTo>
                  <a:lnTo>
                    <a:pt x="398" y="402"/>
                  </a:lnTo>
                  <a:lnTo>
                    <a:pt x="431" y="412"/>
                  </a:lnTo>
                  <a:lnTo>
                    <a:pt x="450" y="413"/>
                  </a:lnTo>
                  <a:lnTo>
                    <a:pt x="467" y="404"/>
                  </a:lnTo>
                  <a:lnTo>
                    <a:pt x="474" y="389"/>
                  </a:lnTo>
                  <a:lnTo>
                    <a:pt x="474" y="373"/>
                  </a:lnTo>
                  <a:lnTo>
                    <a:pt x="469" y="347"/>
                  </a:lnTo>
                  <a:lnTo>
                    <a:pt x="450" y="327"/>
                  </a:lnTo>
                  <a:lnTo>
                    <a:pt x="416" y="305"/>
                  </a:lnTo>
                  <a:lnTo>
                    <a:pt x="381" y="293"/>
                  </a:lnTo>
                  <a:lnTo>
                    <a:pt x="329" y="273"/>
                  </a:lnTo>
                  <a:lnTo>
                    <a:pt x="287" y="254"/>
                  </a:lnTo>
                  <a:lnTo>
                    <a:pt x="257" y="232"/>
                  </a:lnTo>
                  <a:lnTo>
                    <a:pt x="234" y="214"/>
                  </a:lnTo>
                  <a:lnTo>
                    <a:pt x="204" y="181"/>
                  </a:lnTo>
                  <a:lnTo>
                    <a:pt x="172" y="157"/>
                  </a:lnTo>
                  <a:lnTo>
                    <a:pt x="138" y="143"/>
                  </a:lnTo>
                  <a:lnTo>
                    <a:pt x="97" y="142"/>
                  </a:lnTo>
                  <a:lnTo>
                    <a:pt x="57" y="148"/>
                  </a:lnTo>
                  <a:lnTo>
                    <a:pt x="33" y="165"/>
                  </a:lnTo>
                  <a:lnTo>
                    <a:pt x="9" y="187"/>
                  </a:lnTo>
                  <a:lnTo>
                    <a:pt x="0" y="171"/>
                  </a:lnTo>
                  <a:lnTo>
                    <a:pt x="0" y="143"/>
                  </a:lnTo>
                  <a:lnTo>
                    <a:pt x="9" y="122"/>
                  </a:lnTo>
                  <a:lnTo>
                    <a:pt x="29" y="90"/>
                  </a:lnTo>
                  <a:lnTo>
                    <a:pt x="49" y="67"/>
                  </a:lnTo>
                  <a:lnTo>
                    <a:pt x="75" y="46"/>
                  </a:lnTo>
                  <a:lnTo>
                    <a:pt x="111" y="28"/>
                  </a:lnTo>
                  <a:lnTo>
                    <a:pt x="141" y="15"/>
                  </a:lnTo>
                  <a:lnTo>
                    <a:pt x="170" y="8"/>
                  </a:lnTo>
                  <a:lnTo>
                    <a:pt x="205" y="0"/>
                  </a:lnTo>
                  <a:lnTo>
                    <a:pt x="260" y="0"/>
                  </a:lnTo>
                  <a:lnTo>
                    <a:pt x="297" y="5"/>
                  </a:lnTo>
                  <a:lnTo>
                    <a:pt x="322" y="11"/>
                  </a:lnTo>
                  <a:lnTo>
                    <a:pt x="349" y="22"/>
                  </a:lnTo>
                  <a:lnTo>
                    <a:pt x="374" y="39"/>
                  </a:lnTo>
                  <a:lnTo>
                    <a:pt x="397" y="67"/>
                  </a:lnTo>
                  <a:lnTo>
                    <a:pt x="416" y="100"/>
                  </a:lnTo>
                  <a:lnTo>
                    <a:pt x="428" y="133"/>
                  </a:lnTo>
                  <a:lnTo>
                    <a:pt x="438" y="175"/>
                  </a:lnTo>
                  <a:lnTo>
                    <a:pt x="450" y="211"/>
                  </a:lnTo>
                  <a:lnTo>
                    <a:pt x="461" y="253"/>
                  </a:lnTo>
                  <a:lnTo>
                    <a:pt x="474" y="279"/>
                  </a:lnTo>
                  <a:lnTo>
                    <a:pt x="491" y="305"/>
                  </a:lnTo>
                  <a:lnTo>
                    <a:pt x="513" y="326"/>
                  </a:lnTo>
                  <a:lnTo>
                    <a:pt x="543" y="347"/>
                  </a:lnTo>
                  <a:lnTo>
                    <a:pt x="579" y="373"/>
                  </a:lnTo>
                  <a:lnTo>
                    <a:pt x="599" y="389"/>
                  </a:lnTo>
                  <a:lnTo>
                    <a:pt x="621" y="413"/>
                  </a:lnTo>
                  <a:lnTo>
                    <a:pt x="632" y="441"/>
                  </a:lnTo>
                  <a:lnTo>
                    <a:pt x="626" y="469"/>
                  </a:lnTo>
                  <a:lnTo>
                    <a:pt x="605" y="491"/>
                  </a:lnTo>
                  <a:lnTo>
                    <a:pt x="579" y="505"/>
                  </a:lnTo>
                  <a:lnTo>
                    <a:pt x="550" y="515"/>
                  </a:lnTo>
                  <a:lnTo>
                    <a:pt x="531" y="526"/>
                  </a:lnTo>
                </a:path>
              </a:pathLst>
            </a:custGeom>
            <a:solidFill>
              <a:srgbClr val="FFFF00"/>
            </a:soli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reeform 6"/>
            <p:cNvSpPr>
              <a:spLocks/>
            </p:cNvSpPr>
            <p:nvPr/>
          </p:nvSpPr>
          <p:spPr bwMode="auto">
            <a:xfrm>
              <a:off x="2217" y="2051"/>
              <a:ext cx="314" cy="141"/>
            </a:xfrm>
            <a:custGeom>
              <a:avLst/>
              <a:gdLst>
                <a:gd name="T0" fmla="*/ 311 w 314"/>
                <a:gd name="T1" fmla="*/ 131 h 141"/>
                <a:gd name="T2" fmla="*/ 303 w 314"/>
                <a:gd name="T3" fmla="*/ 137 h 141"/>
                <a:gd name="T4" fmla="*/ 286 w 314"/>
                <a:gd name="T5" fmla="*/ 140 h 141"/>
                <a:gd name="T6" fmla="*/ 270 w 314"/>
                <a:gd name="T7" fmla="*/ 140 h 141"/>
                <a:gd name="T8" fmla="*/ 235 w 314"/>
                <a:gd name="T9" fmla="*/ 137 h 141"/>
                <a:gd name="T10" fmla="*/ 190 w 314"/>
                <a:gd name="T11" fmla="*/ 131 h 141"/>
                <a:gd name="T12" fmla="*/ 154 w 314"/>
                <a:gd name="T13" fmla="*/ 124 h 141"/>
                <a:gd name="T14" fmla="*/ 114 w 314"/>
                <a:gd name="T15" fmla="*/ 112 h 141"/>
                <a:gd name="T16" fmla="*/ 75 w 314"/>
                <a:gd name="T17" fmla="*/ 93 h 141"/>
                <a:gd name="T18" fmla="*/ 42 w 314"/>
                <a:gd name="T19" fmla="*/ 70 h 141"/>
                <a:gd name="T20" fmla="*/ 17 w 314"/>
                <a:gd name="T21" fmla="*/ 47 h 141"/>
                <a:gd name="T22" fmla="*/ 6 w 314"/>
                <a:gd name="T23" fmla="*/ 30 h 141"/>
                <a:gd name="T24" fmla="*/ 0 w 314"/>
                <a:gd name="T25" fmla="*/ 13 h 141"/>
                <a:gd name="T26" fmla="*/ 0 w 314"/>
                <a:gd name="T27" fmla="*/ 4 h 141"/>
                <a:gd name="T28" fmla="*/ 6 w 314"/>
                <a:gd name="T29" fmla="*/ 0 h 141"/>
                <a:gd name="T30" fmla="*/ 11 w 314"/>
                <a:gd name="T31" fmla="*/ 6 h 141"/>
                <a:gd name="T32" fmla="*/ 25 w 314"/>
                <a:gd name="T33" fmla="*/ 17 h 141"/>
                <a:gd name="T34" fmla="*/ 48 w 314"/>
                <a:gd name="T35" fmla="*/ 30 h 141"/>
                <a:gd name="T36" fmla="*/ 70 w 314"/>
                <a:gd name="T37" fmla="*/ 40 h 141"/>
                <a:gd name="T38" fmla="*/ 88 w 314"/>
                <a:gd name="T39" fmla="*/ 50 h 141"/>
                <a:gd name="T40" fmla="*/ 108 w 314"/>
                <a:gd name="T41" fmla="*/ 57 h 141"/>
                <a:gd name="T42" fmla="*/ 137 w 314"/>
                <a:gd name="T43" fmla="*/ 63 h 141"/>
                <a:gd name="T44" fmla="*/ 164 w 314"/>
                <a:gd name="T45" fmla="*/ 68 h 141"/>
                <a:gd name="T46" fmla="*/ 214 w 314"/>
                <a:gd name="T47" fmla="*/ 72 h 141"/>
                <a:gd name="T48" fmla="*/ 237 w 314"/>
                <a:gd name="T49" fmla="*/ 75 h 141"/>
                <a:gd name="T50" fmla="*/ 258 w 314"/>
                <a:gd name="T51" fmla="*/ 79 h 141"/>
                <a:gd name="T52" fmla="*/ 277 w 314"/>
                <a:gd name="T53" fmla="*/ 84 h 141"/>
                <a:gd name="T54" fmla="*/ 294 w 314"/>
                <a:gd name="T55" fmla="*/ 93 h 141"/>
                <a:gd name="T56" fmla="*/ 306 w 314"/>
                <a:gd name="T57" fmla="*/ 103 h 141"/>
                <a:gd name="T58" fmla="*/ 311 w 314"/>
                <a:gd name="T59" fmla="*/ 112 h 141"/>
                <a:gd name="T60" fmla="*/ 313 w 314"/>
                <a:gd name="T61" fmla="*/ 121 h 141"/>
                <a:gd name="T62" fmla="*/ 311 w 314"/>
                <a:gd name="T63" fmla="*/ 131 h 1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4"/>
                <a:gd name="T97" fmla="*/ 0 h 141"/>
                <a:gd name="T98" fmla="*/ 314 w 314"/>
                <a:gd name="T99" fmla="*/ 141 h 1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4" h="141">
                  <a:moveTo>
                    <a:pt x="311" y="131"/>
                  </a:moveTo>
                  <a:lnTo>
                    <a:pt x="303" y="137"/>
                  </a:lnTo>
                  <a:lnTo>
                    <a:pt x="286" y="140"/>
                  </a:lnTo>
                  <a:lnTo>
                    <a:pt x="270" y="140"/>
                  </a:lnTo>
                  <a:lnTo>
                    <a:pt x="235" y="137"/>
                  </a:lnTo>
                  <a:lnTo>
                    <a:pt x="190" y="131"/>
                  </a:lnTo>
                  <a:lnTo>
                    <a:pt x="154" y="124"/>
                  </a:lnTo>
                  <a:lnTo>
                    <a:pt x="114" y="112"/>
                  </a:lnTo>
                  <a:lnTo>
                    <a:pt x="75" y="93"/>
                  </a:lnTo>
                  <a:lnTo>
                    <a:pt x="42" y="70"/>
                  </a:lnTo>
                  <a:lnTo>
                    <a:pt x="17" y="47"/>
                  </a:lnTo>
                  <a:lnTo>
                    <a:pt x="6" y="30"/>
                  </a:lnTo>
                  <a:lnTo>
                    <a:pt x="0" y="13"/>
                  </a:lnTo>
                  <a:lnTo>
                    <a:pt x="0" y="4"/>
                  </a:lnTo>
                  <a:lnTo>
                    <a:pt x="6" y="0"/>
                  </a:lnTo>
                  <a:lnTo>
                    <a:pt x="11" y="6"/>
                  </a:lnTo>
                  <a:lnTo>
                    <a:pt x="25" y="17"/>
                  </a:lnTo>
                  <a:lnTo>
                    <a:pt x="48" y="30"/>
                  </a:lnTo>
                  <a:lnTo>
                    <a:pt x="70" y="40"/>
                  </a:lnTo>
                  <a:lnTo>
                    <a:pt x="88" y="50"/>
                  </a:lnTo>
                  <a:lnTo>
                    <a:pt x="108" y="57"/>
                  </a:lnTo>
                  <a:lnTo>
                    <a:pt x="137" y="63"/>
                  </a:lnTo>
                  <a:lnTo>
                    <a:pt x="164" y="68"/>
                  </a:lnTo>
                  <a:lnTo>
                    <a:pt x="214" y="72"/>
                  </a:lnTo>
                  <a:lnTo>
                    <a:pt x="237" y="75"/>
                  </a:lnTo>
                  <a:lnTo>
                    <a:pt x="258" y="79"/>
                  </a:lnTo>
                  <a:lnTo>
                    <a:pt x="277" y="84"/>
                  </a:lnTo>
                  <a:lnTo>
                    <a:pt x="294" y="93"/>
                  </a:lnTo>
                  <a:lnTo>
                    <a:pt x="306" y="103"/>
                  </a:lnTo>
                  <a:lnTo>
                    <a:pt x="311" y="112"/>
                  </a:lnTo>
                  <a:lnTo>
                    <a:pt x="313" y="121"/>
                  </a:lnTo>
                  <a:lnTo>
                    <a:pt x="311" y="131"/>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Freeform 7"/>
            <p:cNvSpPr>
              <a:spLocks/>
            </p:cNvSpPr>
            <p:nvPr/>
          </p:nvSpPr>
          <p:spPr bwMode="auto">
            <a:xfrm>
              <a:off x="2632" y="1851"/>
              <a:ext cx="104" cy="104"/>
            </a:xfrm>
            <a:custGeom>
              <a:avLst/>
              <a:gdLst>
                <a:gd name="T0" fmla="*/ 0 w 104"/>
                <a:gd name="T1" fmla="*/ 52 h 104"/>
                <a:gd name="T2" fmla="*/ 14 w 104"/>
                <a:gd name="T3" fmla="*/ 87 h 104"/>
                <a:gd name="T4" fmla="*/ 52 w 104"/>
                <a:gd name="T5" fmla="*/ 103 h 104"/>
                <a:gd name="T6" fmla="*/ 88 w 104"/>
                <a:gd name="T7" fmla="*/ 87 h 104"/>
                <a:gd name="T8" fmla="*/ 103 w 104"/>
                <a:gd name="T9" fmla="*/ 52 h 104"/>
                <a:gd name="T10" fmla="*/ 88 w 104"/>
                <a:gd name="T11" fmla="*/ 14 h 104"/>
                <a:gd name="T12" fmla="*/ 52 w 104"/>
                <a:gd name="T13" fmla="*/ 0 h 104"/>
                <a:gd name="T14" fmla="*/ 14 w 104"/>
                <a:gd name="T15" fmla="*/ 14 h 104"/>
                <a:gd name="T16" fmla="*/ 0 w 104"/>
                <a:gd name="T17" fmla="*/ 52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104"/>
                <a:gd name="T29" fmla="*/ 104 w 104"/>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104">
                  <a:moveTo>
                    <a:pt x="0" y="52"/>
                  </a:moveTo>
                  <a:lnTo>
                    <a:pt x="14" y="87"/>
                  </a:lnTo>
                  <a:lnTo>
                    <a:pt x="52" y="103"/>
                  </a:lnTo>
                  <a:lnTo>
                    <a:pt x="88" y="87"/>
                  </a:lnTo>
                  <a:lnTo>
                    <a:pt x="103" y="52"/>
                  </a:lnTo>
                  <a:lnTo>
                    <a:pt x="88" y="14"/>
                  </a:lnTo>
                  <a:lnTo>
                    <a:pt x="52" y="0"/>
                  </a:lnTo>
                  <a:lnTo>
                    <a:pt x="14" y="14"/>
                  </a:lnTo>
                  <a:lnTo>
                    <a:pt x="0" y="52"/>
                  </a:lnTo>
                </a:path>
              </a:pathLst>
            </a:custGeom>
            <a:solidFill>
              <a:srgbClr val="FFFFFF"/>
            </a:soli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Freeform 8"/>
            <p:cNvSpPr>
              <a:spLocks/>
            </p:cNvSpPr>
            <p:nvPr/>
          </p:nvSpPr>
          <p:spPr bwMode="auto">
            <a:xfrm>
              <a:off x="2652" y="1866"/>
              <a:ext cx="63" cy="67"/>
            </a:xfrm>
            <a:custGeom>
              <a:avLst/>
              <a:gdLst>
                <a:gd name="T0" fmla="*/ 0 w 63"/>
                <a:gd name="T1" fmla="*/ 32 h 67"/>
                <a:gd name="T2" fmla="*/ 30 w 63"/>
                <a:gd name="T3" fmla="*/ 66 h 67"/>
                <a:gd name="T4" fmla="*/ 62 w 63"/>
                <a:gd name="T5" fmla="*/ 32 h 67"/>
                <a:gd name="T6" fmla="*/ 30 w 63"/>
                <a:gd name="T7" fmla="*/ 0 h 67"/>
                <a:gd name="T8" fmla="*/ 0 w 63"/>
                <a:gd name="T9" fmla="*/ 32 h 67"/>
                <a:gd name="T10" fmla="*/ 0 60000 65536"/>
                <a:gd name="T11" fmla="*/ 0 60000 65536"/>
                <a:gd name="T12" fmla="*/ 0 60000 65536"/>
                <a:gd name="T13" fmla="*/ 0 60000 65536"/>
                <a:gd name="T14" fmla="*/ 0 60000 65536"/>
                <a:gd name="T15" fmla="*/ 0 w 63"/>
                <a:gd name="T16" fmla="*/ 0 h 67"/>
                <a:gd name="T17" fmla="*/ 63 w 63"/>
                <a:gd name="T18" fmla="*/ 67 h 67"/>
              </a:gdLst>
              <a:ahLst/>
              <a:cxnLst>
                <a:cxn ang="T10">
                  <a:pos x="T0" y="T1"/>
                </a:cxn>
                <a:cxn ang="T11">
                  <a:pos x="T2" y="T3"/>
                </a:cxn>
                <a:cxn ang="T12">
                  <a:pos x="T4" y="T5"/>
                </a:cxn>
                <a:cxn ang="T13">
                  <a:pos x="T6" y="T7"/>
                </a:cxn>
                <a:cxn ang="T14">
                  <a:pos x="T8" y="T9"/>
                </a:cxn>
              </a:cxnLst>
              <a:rect l="T15" t="T16" r="T17" b="T18"/>
              <a:pathLst>
                <a:path w="63" h="67">
                  <a:moveTo>
                    <a:pt x="0" y="32"/>
                  </a:moveTo>
                  <a:lnTo>
                    <a:pt x="30" y="66"/>
                  </a:lnTo>
                  <a:lnTo>
                    <a:pt x="62" y="32"/>
                  </a:lnTo>
                  <a:lnTo>
                    <a:pt x="30" y="0"/>
                  </a:lnTo>
                  <a:lnTo>
                    <a:pt x="0" y="3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a:spLocks/>
            </p:cNvSpPr>
            <p:nvPr/>
          </p:nvSpPr>
          <p:spPr bwMode="auto">
            <a:xfrm>
              <a:off x="2581" y="1830"/>
              <a:ext cx="214" cy="101"/>
            </a:xfrm>
            <a:custGeom>
              <a:avLst/>
              <a:gdLst>
                <a:gd name="T0" fmla="*/ 74 w 216"/>
                <a:gd name="T1" fmla="*/ 5 h 101"/>
                <a:gd name="T2" fmla="*/ 158 w 216"/>
                <a:gd name="T3" fmla="*/ 30 h 101"/>
                <a:gd name="T4" fmla="*/ 158 w 216"/>
                <a:gd name="T5" fmla="*/ 50 h 101"/>
                <a:gd name="T6" fmla="*/ 160 w 216"/>
                <a:gd name="T7" fmla="*/ 59 h 101"/>
                <a:gd name="T8" fmla="*/ 207 w 216"/>
                <a:gd name="T9" fmla="*/ 77 h 101"/>
                <a:gd name="T10" fmla="*/ 200 w 216"/>
                <a:gd name="T11" fmla="*/ 100 h 101"/>
                <a:gd name="T12" fmla="*/ 163 w 216"/>
                <a:gd name="T13" fmla="*/ 83 h 101"/>
                <a:gd name="T14" fmla="*/ 152 w 216"/>
                <a:gd name="T15" fmla="*/ 77 h 101"/>
                <a:gd name="T16" fmla="*/ 141 w 216"/>
                <a:gd name="T17" fmla="*/ 63 h 101"/>
                <a:gd name="T18" fmla="*/ 132 w 216"/>
                <a:gd name="T19" fmla="*/ 63 h 101"/>
                <a:gd name="T20" fmla="*/ 123 w 216"/>
                <a:gd name="T21" fmla="*/ 63 h 101"/>
                <a:gd name="T22" fmla="*/ 58 w 216"/>
                <a:gd name="T23" fmla="*/ 40 h 101"/>
                <a:gd name="T24" fmla="*/ 42 w 216"/>
                <a:gd name="T25" fmla="*/ 32 h 101"/>
                <a:gd name="T26" fmla="*/ 0 w 216"/>
                <a:gd name="T27" fmla="*/ 23 h 101"/>
                <a:gd name="T28" fmla="*/ 7 w 216"/>
                <a:gd name="T29" fmla="*/ 0 h 101"/>
                <a:gd name="T30" fmla="*/ 48 w 216"/>
                <a:gd name="T31" fmla="*/ 12 h 101"/>
                <a:gd name="T32" fmla="*/ 58 w 216"/>
                <a:gd name="T33" fmla="*/ 17 h 101"/>
                <a:gd name="T34" fmla="*/ 74 w 216"/>
                <a:gd name="T35" fmla="*/ 5 h 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101"/>
                <a:gd name="T56" fmla="*/ 216 w 216"/>
                <a:gd name="T57" fmla="*/ 101 h 1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101">
                  <a:moveTo>
                    <a:pt x="78" y="5"/>
                  </a:moveTo>
                  <a:lnTo>
                    <a:pt x="162" y="30"/>
                  </a:lnTo>
                  <a:lnTo>
                    <a:pt x="162" y="50"/>
                  </a:lnTo>
                  <a:lnTo>
                    <a:pt x="166" y="59"/>
                  </a:lnTo>
                  <a:lnTo>
                    <a:pt x="215" y="77"/>
                  </a:lnTo>
                  <a:lnTo>
                    <a:pt x="208" y="100"/>
                  </a:lnTo>
                  <a:lnTo>
                    <a:pt x="171" y="83"/>
                  </a:lnTo>
                  <a:lnTo>
                    <a:pt x="156" y="77"/>
                  </a:lnTo>
                  <a:lnTo>
                    <a:pt x="145" y="63"/>
                  </a:lnTo>
                  <a:lnTo>
                    <a:pt x="136" y="63"/>
                  </a:lnTo>
                  <a:lnTo>
                    <a:pt x="127" y="63"/>
                  </a:lnTo>
                  <a:lnTo>
                    <a:pt x="62" y="40"/>
                  </a:lnTo>
                  <a:lnTo>
                    <a:pt x="42" y="32"/>
                  </a:lnTo>
                  <a:lnTo>
                    <a:pt x="0" y="23"/>
                  </a:lnTo>
                  <a:lnTo>
                    <a:pt x="7" y="0"/>
                  </a:lnTo>
                  <a:lnTo>
                    <a:pt x="48" y="12"/>
                  </a:lnTo>
                  <a:lnTo>
                    <a:pt x="62" y="17"/>
                  </a:lnTo>
                  <a:lnTo>
                    <a:pt x="78" y="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Freeform 10"/>
            <p:cNvSpPr>
              <a:spLocks/>
            </p:cNvSpPr>
            <p:nvPr/>
          </p:nvSpPr>
          <p:spPr bwMode="auto">
            <a:xfrm>
              <a:off x="2622" y="1857"/>
              <a:ext cx="135" cy="105"/>
            </a:xfrm>
            <a:custGeom>
              <a:avLst/>
              <a:gdLst>
                <a:gd name="T0" fmla="*/ 128 w 137"/>
                <a:gd name="T1" fmla="*/ 51 h 105"/>
                <a:gd name="T2" fmla="*/ 112 w 137"/>
                <a:gd name="T3" fmla="*/ 84 h 105"/>
                <a:gd name="T4" fmla="*/ 90 w 137"/>
                <a:gd name="T5" fmla="*/ 104 h 105"/>
                <a:gd name="T6" fmla="*/ 34 w 137"/>
                <a:gd name="T7" fmla="*/ 102 h 105"/>
                <a:gd name="T8" fmla="*/ 0 w 137"/>
                <a:gd name="T9" fmla="*/ 64 h 105"/>
                <a:gd name="T10" fmla="*/ 2 w 137"/>
                <a:gd name="T11" fmla="*/ 0 h 105"/>
                <a:gd name="T12" fmla="*/ 0 60000 65536"/>
                <a:gd name="T13" fmla="*/ 0 60000 65536"/>
                <a:gd name="T14" fmla="*/ 0 60000 65536"/>
                <a:gd name="T15" fmla="*/ 0 60000 65536"/>
                <a:gd name="T16" fmla="*/ 0 60000 65536"/>
                <a:gd name="T17" fmla="*/ 0 60000 65536"/>
                <a:gd name="T18" fmla="*/ 0 w 137"/>
                <a:gd name="T19" fmla="*/ 0 h 105"/>
                <a:gd name="T20" fmla="*/ 137 w 137"/>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37" h="105">
                  <a:moveTo>
                    <a:pt x="136" y="51"/>
                  </a:moveTo>
                  <a:lnTo>
                    <a:pt x="120" y="84"/>
                  </a:lnTo>
                  <a:lnTo>
                    <a:pt x="94" y="104"/>
                  </a:lnTo>
                  <a:lnTo>
                    <a:pt x="36" y="102"/>
                  </a:lnTo>
                  <a:lnTo>
                    <a:pt x="0" y="64"/>
                  </a:lnTo>
                  <a:lnTo>
                    <a:pt x="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Freeform 11"/>
            <p:cNvSpPr>
              <a:spLocks/>
            </p:cNvSpPr>
            <p:nvPr/>
          </p:nvSpPr>
          <p:spPr bwMode="auto">
            <a:xfrm>
              <a:off x="2594" y="1911"/>
              <a:ext cx="144" cy="72"/>
            </a:xfrm>
            <a:custGeom>
              <a:avLst/>
              <a:gdLst>
                <a:gd name="T0" fmla="*/ 120 w 144"/>
                <a:gd name="T1" fmla="*/ 36 h 72"/>
                <a:gd name="T2" fmla="*/ 126 w 144"/>
                <a:gd name="T3" fmla="*/ 51 h 72"/>
                <a:gd name="T4" fmla="*/ 143 w 144"/>
                <a:gd name="T5" fmla="*/ 68 h 72"/>
                <a:gd name="T6" fmla="*/ 132 w 144"/>
                <a:gd name="T7" fmla="*/ 71 h 72"/>
                <a:gd name="T8" fmla="*/ 120 w 144"/>
                <a:gd name="T9" fmla="*/ 60 h 72"/>
                <a:gd name="T10" fmla="*/ 108 w 144"/>
                <a:gd name="T11" fmla="*/ 51 h 72"/>
                <a:gd name="T12" fmla="*/ 35 w 144"/>
                <a:gd name="T13" fmla="*/ 21 h 72"/>
                <a:gd name="T14" fmla="*/ 19 w 144"/>
                <a:gd name="T15" fmla="*/ 20 h 72"/>
                <a:gd name="T16" fmla="*/ 0 w 144"/>
                <a:gd name="T17" fmla="*/ 20 h 72"/>
                <a:gd name="T18" fmla="*/ 0 w 144"/>
                <a:gd name="T19" fmla="*/ 10 h 72"/>
                <a:gd name="T20" fmla="*/ 22 w 144"/>
                <a:gd name="T21" fmla="*/ 6 h 72"/>
                <a:gd name="T22" fmla="*/ 35 w 144"/>
                <a:gd name="T23" fmla="*/ 0 h 72"/>
                <a:gd name="T24" fmla="*/ 40 w 144"/>
                <a:gd name="T25" fmla="*/ 17 h 72"/>
                <a:gd name="T26" fmla="*/ 52 w 144"/>
                <a:gd name="T27" fmla="*/ 28 h 72"/>
                <a:gd name="T28" fmla="*/ 84 w 144"/>
                <a:gd name="T29" fmla="*/ 42 h 72"/>
                <a:gd name="T30" fmla="*/ 107 w 144"/>
                <a:gd name="T31" fmla="*/ 42 h 72"/>
                <a:gd name="T32" fmla="*/ 120 w 144"/>
                <a:gd name="T33" fmla="*/ 3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
                <a:gd name="T52" fmla="*/ 0 h 72"/>
                <a:gd name="T53" fmla="*/ 144 w 14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 h="72">
                  <a:moveTo>
                    <a:pt x="120" y="36"/>
                  </a:moveTo>
                  <a:lnTo>
                    <a:pt x="126" y="51"/>
                  </a:lnTo>
                  <a:lnTo>
                    <a:pt x="143" y="68"/>
                  </a:lnTo>
                  <a:lnTo>
                    <a:pt x="132" y="71"/>
                  </a:lnTo>
                  <a:lnTo>
                    <a:pt x="120" y="60"/>
                  </a:lnTo>
                  <a:lnTo>
                    <a:pt x="108" y="51"/>
                  </a:lnTo>
                  <a:lnTo>
                    <a:pt x="35" y="21"/>
                  </a:lnTo>
                  <a:lnTo>
                    <a:pt x="19" y="20"/>
                  </a:lnTo>
                  <a:lnTo>
                    <a:pt x="0" y="20"/>
                  </a:lnTo>
                  <a:lnTo>
                    <a:pt x="0" y="10"/>
                  </a:lnTo>
                  <a:lnTo>
                    <a:pt x="22" y="6"/>
                  </a:lnTo>
                  <a:lnTo>
                    <a:pt x="35" y="0"/>
                  </a:lnTo>
                  <a:lnTo>
                    <a:pt x="40" y="17"/>
                  </a:lnTo>
                  <a:lnTo>
                    <a:pt x="52" y="28"/>
                  </a:lnTo>
                  <a:lnTo>
                    <a:pt x="84" y="42"/>
                  </a:lnTo>
                  <a:lnTo>
                    <a:pt x="107" y="42"/>
                  </a:lnTo>
                  <a:lnTo>
                    <a:pt x="120" y="36"/>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Freeform 12"/>
            <p:cNvSpPr>
              <a:spLocks/>
            </p:cNvSpPr>
            <p:nvPr/>
          </p:nvSpPr>
          <p:spPr bwMode="auto">
            <a:xfrm>
              <a:off x="1770" y="862"/>
              <a:ext cx="1959" cy="793"/>
            </a:xfrm>
            <a:custGeom>
              <a:avLst/>
              <a:gdLst>
                <a:gd name="T0" fmla="*/ 0 w 1959"/>
                <a:gd name="T1" fmla="*/ 792 h 793"/>
                <a:gd name="T2" fmla="*/ 40 w 1959"/>
                <a:gd name="T3" fmla="*/ 148 h 793"/>
                <a:gd name="T4" fmla="*/ 121 w 1959"/>
                <a:gd name="T5" fmla="*/ 123 h 793"/>
                <a:gd name="T6" fmla="*/ 204 w 1959"/>
                <a:gd name="T7" fmla="*/ 100 h 793"/>
                <a:gd name="T8" fmla="*/ 290 w 1959"/>
                <a:gd name="T9" fmla="*/ 79 h 793"/>
                <a:gd name="T10" fmla="*/ 372 w 1959"/>
                <a:gd name="T11" fmla="*/ 61 h 793"/>
                <a:gd name="T12" fmla="*/ 457 w 1959"/>
                <a:gd name="T13" fmla="*/ 44 h 793"/>
                <a:gd name="T14" fmla="*/ 540 w 1959"/>
                <a:gd name="T15" fmla="*/ 32 h 793"/>
                <a:gd name="T16" fmla="*/ 624 w 1959"/>
                <a:gd name="T17" fmla="*/ 21 h 793"/>
                <a:gd name="T18" fmla="*/ 709 w 1959"/>
                <a:gd name="T19" fmla="*/ 11 h 793"/>
                <a:gd name="T20" fmla="*/ 793 w 1959"/>
                <a:gd name="T21" fmla="*/ 5 h 793"/>
                <a:gd name="T22" fmla="*/ 880 w 1959"/>
                <a:gd name="T23" fmla="*/ 0 h 793"/>
                <a:gd name="T24" fmla="*/ 1048 w 1959"/>
                <a:gd name="T25" fmla="*/ 0 h 793"/>
                <a:gd name="T26" fmla="*/ 1132 w 1959"/>
                <a:gd name="T27" fmla="*/ 3 h 793"/>
                <a:gd name="T28" fmla="*/ 1216 w 1959"/>
                <a:gd name="T29" fmla="*/ 9 h 793"/>
                <a:gd name="T30" fmla="*/ 1300 w 1959"/>
                <a:gd name="T31" fmla="*/ 17 h 793"/>
                <a:gd name="T32" fmla="*/ 1383 w 1959"/>
                <a:gd name="T33" fmla="*/ 26 h 793"/>
                <a:gd name="T34" fmla="*/ 1469 w 1959"/>
                <a:gd name="T35" fmla="*/ 39 h 793"/>
                <a:gd name="T36" fmla="*/ 1549 w 1959"/>
                <a:gd name="T37" fmla="*/ 54 h 793"/>
                <a:gd name="T38" fmla="*/ 1633 w 1959"/>
                <a:gd name="T39" fmla="*/ 72 h 793"/>
                <a:gd name="T40" fmla="*/ 1715 w 1959"/>
                <a:gd name="T41" fmla="*/ 90 h 793"/>
                <a:gd name="T42" fmla="*/ 1798 w 1959"/>
                <a:gd name="T43" fmla="*/ 112 h 793"/>
                <a:gd name="T44" fmla="*/ 1876 w 1959"/>
                <a:gd name="T45" fmla="*/ 138 h 793"/>
                <a:gd name="T46" fmla="*/ 1958 w 1959"/>
                <a:gd name="T47" fmla="*/ 164 h 793"/>
                <a:gd name="T48" fmla="*/ 1922 w 1959"/>
                <a:gd name="T49" fmla="*/ 759 h 793"/>
                <a:gd name="T50" fmla="*/ 1847 w 1959"/>
                <a:gd name="T51" fmla="*/ 722 h 793"/>
                <a:gd name="T52" fmla="*/ 1773 w 1959"/>
                <a:gd name="T53" fmla="*/ 688 h 793"/>
                <a:gd name="T54" fmla="*/ 1698 w 1959"/>
                <a:gd name="T55" fmla="*/ 658 h 793"/>
                <a:gd name="T56" fmla="*/ 1619 w 1959"/>
                <a:gd name="T57" fmla="*/ 631 h 793"/>
                <a:gd name="T58" fmla="*/ 1543 w 1959"/>
                <a:gd name="T59" fmla="*/ 606 h 793"/>
                <a:gd name="T60" fmla="*/ 1463 w 1959"/>
                <a:gd name="T61" fmla="*/ 584 h 793"/>
                <a:gd name="T62" fmla="*/ 1383 w 1959"/>
                <a:gd name="T63" fmla="*/ 569 h 793"/>
                <a:gd name="T64" fmla="*/ 1305 w 1959"/>
                <a:gd name="T65" fmla="*/ 554 h 793"/>
                <a:gd name="T66" fmla="*/ 1226 w 1959"/>
                <a:gd name="T67" fmla="*/ 542 h 793"/>
                <a:gd name="T68" fmla="*/ 1145 w 1959"/>
                <a:gd name="T69" fmla="*/ 533 h 793"/>
                <a:gd name="T70" fmla="*/ 1065 w 1959"/>
                <a:gd name="T71" fmla="*/ 530 h 793"/>
                <a:gd name="T72" fmla="*/ 942 w 1959"/>
                <a:gd name="T73" fmla="*/ 528 h 793"/>
                <a:gd name="T74" fmla="*/ 859 w 1959"/>
                <a:gd name="T75" fmla="*/ 533 h 793"/>
                <a:gd name="T76" fmla="*/ 779 w 1959"/>
                <a:gd name="T77" fmla="*/ 538 h 793"/>
                <a:gd name="T78" fmla="*/ 699 w 1959"/>
                <a:gd name="T79" fmla="*/ 549 h 793"/>
                <a:gd name="T80" fmla="*/ 619 w 1959"/>
                <a:gd name="T81" fmla="*/ 561 h 793"/>
                <a:gd name="T82" fmla="*/ 537 w 1959"/>
                <a:gd name="T83" fmla="*/ 577 h 793"/>
                <a:gd name="T84" fmla="*/ 459 w 1959"/>
                <a:gd name="T85" fmla="*/ 598 h 793"/>
                <a:gd name="T86" fmla="*/ 380 w 1959"/>
                <a:gd name="T87" fmla="*/ 622 h 793"/>
                <a:gd name="T88" fmla="*/ 300 w 1959"/>
                <a:gd name="T89" fmla="*/ 645 h 793"/>
                <a:gd name="T90" fmla="*/ 225 w 1959"/>
                <a:gd name="T91" fmla="*/ 677 h 793"/>
                <a:gd name="T92" fmla="*/ 149 w 1959"/>
                <a:gd name="T93" fmla="*/ 708 h 793"/>
                <a:gd name="T94" fmla="*/ 73 w 1959"/>
                <a:gd name="T95" fmla="*/ 742 h 793"/>
                <a:gd name="T96" fmla="*/ 0 w 1959"/>
                <a:gd name="T97" fmla="*/ 781 h 7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59"/>
                <a:gd name="T148" fmla="*/ 0 h 793"/>
                <a:gd name="T149" fmla="*/ 1959 w 1959"/>
                <a:gd name="T150" fmla="*/ 793 h 7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59" h="793">
                  <a:moveTo>
                    <a:pt x="22" y="769"/>
                  </a:moveTo>
                  <a:lnTo>
                    <a:pt x="0" y="792"/>
                  </a:lnTo>
                  <a:lnTo>
                    <a:pt x="0" y="163"/>
                  </a:lnTo>
                  <a:lnTo>
                    <a:pt x="40" y="148"/>
                  </a:lnTo>
                  <a:lnTo>
                    <a:pt x="82" y="136"/>
                  </a:lnTo>
                  <a:lnTo>
                    <a:pt x="121" y="123"/>
                  </a:lnTo>
                  <a:lnTo>
                    <a:pt x="165" y="112"/>
                  </a:lnTo>
                  <a:lnTo>
                    <a:pt x="204" y="100"/>
                  </a:lnTo>
                  <a:lnTo>
                    <a:pt x="246" y="90"/>
                  </a:lnTo>
                  <a:lnTo>
                    <a:pt x="290" y="79"/>
                  </a:lnTo>
                  <a:lnTo>
                    <a:pt x="329" y="70"/>
                  </a:lnTo>
                  <a:lnTo>
                    <a:pt x="372" y="61"/>
                  </a:lnTo>
                  <a:lnTo>
                    <a:pt x="415" y="54"/>
                  </a:lnTo>
                  <a:lnTo>
                    <a:pt x="457" y="44"/>
                  </a:lnTo>
                  <a:lnTo>
                    <a:pt x="498" y="39"/>
                  </a:lnTo>
                  <a:lnTo>
                    <a:pt x="540" y="32"/>
                  </a:lnTo>
                  <a:lnTo>
                    <a:pt x="582" y="26"/>
                  </a:lnTo>
                  <a:lnTo>
                    <a:pt x="624" y="21"/>
                  </a:lnTo>
                  <a:lnTo>
                    <a:pt x="667" y="17"/>
                  </a:lnTo>
                  <a:lnTo>
                    <a:pt x="709" y="11"/>
                  </a:lnTo>
                  <a:lnTo>
                    <a:pt x="751" y="9"/>
                  </a:lnTo>
                  <a:lnTo>
                    <a:pt x="793" y="5"/>
                  </a:lnTo>
                  <a:lnTo>
                    <a:pt x="835" y="3"/>
                  </a:lnTo>
                  <a:lnTo>
                    <a:pt x="880" y="0"/>
                  </a:lnTo>
                  <a:lnTo>
                    <a:pt x="922" y="0"/>
                  </a:lnTo>
                  <a:lnTo>
                    <a:pt x="1048" y="0"/>
                  </a:lnTo>
                  <a:lnTo>
                    <a:pt x="1090" y="0"/>
                  </a:lnTo>
                  <a:lnTo>
                    <a:pt x="1132" y="3"/>
                  </a:lnTo>
                  <a:lnTo>
                    <a:pt x="1174" y="5"/>
                  </a:lnTo>
                  <a:lnTo>
                    <a:pt x="1216" y="9"/>
                  </a:lnTo>
                  <a:lnTo>
                    <a:pt x="1258" y="11"/>
                  </a:lnTo>
                  <a:lnTo>
                    <a:pt x="1300" y="17"/>
                  </a:lnTo>
                  <a:lnTo>
                    <a:pt x="1341" y="21"/>
                  </a:lnTo>
                  <a:lnTo>
                    <a:pt x="1383" y="26"/>
                  </a:lnTo>
                  <a:lnTo>
                    <a:pt x="1426" y="33"/>
                  </a:lnTo>
                  <a:lnTo>
                    <a:pt x="1469" y="39"/>
                  </a:lnTo>
                  <a:lnTo>
                    <a:pt x="1508" y="46"/>
                  </a:lnTo>
                  <a:lnTo>
                    <a:pt x="1549" y="54"/>
                  </a:lnTo>
                  <a:lnTo>
                    <a:pt x="1591" y="61"/>
                  </a:lnTo>
                  <a:lnTo>
                    <a:pt x="1633" y="72"/>
                  </a:lnTo>
                  <a:lnTo>
                    <a:pt x="1674" y="80"/>
                  </a:lnTo>
                  <a:lnTo>
                    <a:pt x="1715" y="90"/>
                  </a:lnTo>
                  <a:lnTo>
                    <a:pt x="1756" y="101"/>
                  </a:lnTo>
                  <a:lnTo>
                    <a:pt x="1798" y="112"/>
                  </a:lnTo>
                  <a:lnTo>
                    <a:pt x="1838" y="124"/>
                  </a:lnTo>
                  <a:lnTo>
                    <a:pt x="1876" y="138"/>
                  </a:lnTo>
                  <a:lnTo>
                    <a:pt x="1918" y="150"/>
                  </a:lnTo>
                  <a:lnTo>
                    <a:pt x="1958" y="164"/>
                  </a:lnTo>
                  <a:lnTo>
                    <a:pt x="1958" y="781"/>
                  </a:lnTo>
                  <a:lnTo>
                    <a:pt x="1922" y="759"/>
                  </a:lnTo>
                  <a:lnTo>
                    <a:pt x="1885" y="741"/>
                  </a:lnTo>
                  <a:lnTo>
                    <a:pt x="1847" y="722"/>
                  </a:lnTo>
                  <a:lnTo>
                    <a:pt x="1809" y="705"/>
                  </a:lnTo>
                  <a:lnTo>
                    <a:pt x="1773" y="688"/>
                  </a:lnTo>
                  <a:lnTo>
                    <a:pt x="1733" y="673"/>
                  </a:lnTo>
                  <a:lnTo>
                    <a:pt x="1698" y="658"/>
                  </a:lnTo>
                  <a:lnTo>
                    <a:pt x="1659" y="644"/>
                  </a:lnTo>
                  <a:lnTo>
                    <a:pt x="1619" y="631"/>
                  </a:lnTo>
                  <a:lnTo>
                    <a:pt x="1582" y="617"/>
                  </a:lnTo>
                  <a:lnTo>
                    <a:pt x="1543" y="606"/>
                  </a:lnTo>
                  <a:lnTo>
                    <a:pt x="1502" y="596"/>
                  </a:lnTo>
                  <a:lnTo>
                    <a:pt x="1463" y="584"/>
                  </a:lnTo>
                  <a:lnTo>
                    <a:pt x="1424" y="577"/>
                  </a:lnTo>
                  <a:lnTo>
                    <a:pt x="1383" y="569"/>
                  </a:lnTo>
                  <a:lnTo>
                    <a:pt x="1345" y="561"/>
                  </a:lnTo>
                  <a:lnTo>
                    <a:pt x="1305" y="554"/>
                  </a:lnTo>
                  <a:lnTo>
                    <a:pt x="1263" y="549"/>
                  </a:lnTo>
                  <a:lnTo>
                    <a:pt x="1226" y="542"/>
                  </a:lnTo>
                  <a:lnTo>
                    <a:pt x="1185" y="538"/>
                  </a:lnTo>
                  <a:lnTo>
                    <a:pt x="1145" y="533"/>
                  </a:lnTo>
                  <a:lnTo>
                    <a:pt x="1103" y="531"/>
                  </a:lnTo>
                  <a:lnTo>
                    <a:pt x="1065" y="530"/>
                  </a:lnTo>
                  <a:lnTo>
                    <a:pt x="1023" y="528"/>
                  </a:lnTo>
                  <a:lnTo>
                    <a:pt x="942" y="528"/>
                  </a:lnTo>
                  <a:lnTo>
                    <a:pt x="901" y="530"/>
                  </a:lnTo>
                  <a:lnTo>
                    <a:pt x="859" y="533"/>
                  </a:lnTo>
                  <a:lnTo>
                    <a:pt x="820" y="536"/>
                  </a:lnTo>
                  <a:lnTo>
                    <a:pt x="779" y="538"/>
                  </a:lnTo>
                  <a:lnTo>
                    <a:pt x="738" y="544"/>
                  </a:lnTo>
                  <a:lnTo>
                    <a:pt x="699" y="549"/>
                  </a:lnTo>
                  <a:lnTo>
                    <a:pt x="659" y="556"/>
                  </a:lnTo>
                  <a:lnTo>
                    <a:pt x="619" y="561"/>
                  </a:lnTo>
                  <a:lnTo>
                    <a:pt x="578" y="570"/>
                  </a:lnTo>
                  <a:lnTo>
                    <a:pt x="537" y="577"/>
                  </a:lnTo>
                  <a:lnTo>
                    <a:pt x="498" y="589"/>
                  </a:lnTo>
                  <a:lnTo>
                    <a:pt x="459" y="598"/>
                  </a:lnTo>
                  <a:lnTo>
                    <a:pt x="418" y="609"/>
                  </a:lnTo>
                  <a:lnTo>
                    <a:pt x="380" y="622"/>
                  </a:lnTo>
                  <a:lnTo>
                    <a:pt x="341" y="633"/>
                  </a:lnTo>
                  <a:lnTo>
                    <a:pt x="300" y="645"/>
                  </a:lnTo>
                  <a:lnTo>
                    <a:pt x="262" y="660"/>
                  </a:lnTo>
                  <a:lnTo>
                    <a:pt x="225" y="677"/>
                  </a:lnTo>
                  <a:lnTo>
                    <a:pt x="185" y="691"/>
                  </a:lnTo>
                  <a:lnTo>
                    <a:pt x="149" y="708"/>
                  </a:lnTo>
                  <a:lnTo>
                    <a:pt x="109" y="726"/>
                  </a:lnTo>
                  <a:lnTo>
                    <a:pt x="73" y="742"/>
                  </a:lnTo>
                  <a:lnTo>
                    <a:pt x="35" y="762"/>
                  </a:lnTo>
                  <a:lnTo>
                    <a:pt x="0" y="781"/>
                  </a:lnTo>
                  <a:lnTo>
                    <a:pt x="22" y="769"/>
                  </a:lnTo>
                </a:path>
              </a:pathLst>
            </a:custGeom>
            <a:solidFill>
              <a:srgbClr val="000000"/>
            </a:solidFill>
            <a:ln w="254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13"/>
            <p:cNvSpPr>
              <a:spLocks/>
            </p:cNvSpPr>
            <p:nvPr/>
          </p:nvSpPr>
          <p:spPr bwMode="auto">
            <a:xfrm>
              <a:off x="1792" y="1575"/>
              <a:ext cx="171" cy="83"/>
            </a:xfrm>
            <a:custGeom>
              <a:avLst/>
              <a:gdLst>
                <a:gd name="T0" fmla="*/ 170 w 171"/>
                <a:gd name="T1" fmla="*/ 43 h 83"/>
                <a:gd name="T2" fmla="*/ 170 w 171"/>
                <a:gd name="T3" fmla="*/ 0 h 83"/>
                <a:gd name="T4" fmla="*/ 0 w 171"/>
                <a:gd name="T5" fmla="*/ 0 h 83"/>
                <a:gd name="T6" fmla="*/ 0 w 171"/>
                <a:gd name="T7" fmla="*/ 82 h 83"/>
                <a:gd name="T8" fmla="*/ 170 w 171"/>
                <a:gd name="T9" fmla="*/ 82 h 83"/>
                <a:gd name="T10" fmla="*/ 170 w 171"/>
                <a:gd name="T11" fmla="*/ 43 h 83"/>
                <a:gd name="T12" fmla="*/ 0 60000 65536"/>
                <a:gd name="T13" fmla="*/ 0 60000 65536"/>
                <a:gd name="T14" fmla="*/ 0 60000 65536"/>
                <a:gd name="T15" fmla="*/ 0 60000 65536"/>
                <a:gd name="T16" fmla="*/ 0 60000 65536"/>
                <a:gd name="T17" fmla="*/ 0 60000 65536"/>
                <a:gd name="T18" fmla="*/ 0 w 171"/>
                <a:gd name="T19" fmla="*/ 0 h 83"/>
                <a:gd name="T20" fmla="*/ 171 w 17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171" h="83">
                  <a:moveTo>
                    <a:pt x="170" y="43"/>
                  </a:moveTo>
                  <a:lnTo>
                    <a:pt x="170" y="0"/>
                  </a:lnTo>
                  <a:lnTo>
                    <a:pt x="0" y="0"/>
                  </a:lnTo>
                  <a:lnTo>
                    <a:pt x="0" y="82"/>
                  </a:lnTo>
                  <a:lnTo>
                    <a:pt x="170" y="82"/>
                  </a:lnTo>
                  <a:lnTo>
                    <a:pt x="170" y="43"/>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14"/>
            <p:cNvSpPr>
              <a:spLocks/>
            </p:cNvSpPr>
            <p:nvPr/>
          </p:nvSpPr>
          <p:spPr bwMode="auto">
            <a:xfrm>
              <a:off x="3566" y="1578"/>
              <a:ext cx="156" cy="75"/>
            </a:xfrm>
            <a:custGeom>
              <a:avLst/>
              <a:gdLst>
                <a:gd name="T0" fmla="*/ 155 w 156"/>
                <a:gd name="T1" fmla="*/ 36 h 75"/>
                <a:gd name="T2" fmla="*/ 155 w 156"/>
                <a:gd name="T3" fmla="*/ 0 h 75"/>
                <a:gd name="T4" fmla="*/ 0 w 156"/>
                <a:gd name="T5" fmla="*/ 0 h 75"/>
                <a:gd name="T6" fmla="*/ 0 w 156"/>
                <a:gd name="T7" fmla="*/ 74 h 75"/>
                <a:gd name="T8" fmla="*/ 155 w 156"/>
                <a:gd name="T9" fmla="*/ 74 h 75"/>
                <a:gd name="T10" fmla="*/ 155 w 156"/>
                <a:gd name="T11" fmla="*/ 36 h 75"/>
                <a:gd name="T12" fmla="*/ 0 60000 65536"/>
                <a:gd name="T13" fmla="*/ 0 60000 65536"/>
                <a:gd name="T14" fmla="*/ 0 60000 65536"/>
                <a:gd name="T15" fmla="*/ 0 60000 65536"/>
                <a:gd name="T16" fmla="*/ 0 60000 65536"/>
                <a:gd name="T17" fmla="*/ 0 60000 65536"/>
                <a:gd name="T18" fmla="*/ 0 w 156"/>
                <a:gd name="T19" fmla="*/ 0 h 75"/>
                <a:gd name="T20" fmla="*/ 156 w 156"/>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56" h="75">
                  <a:moveTo>
                    <a:pt x="155" y="36"/>
                  </a:moveTo>
                  <a:lnTo>
                    <a:pt x="155" y="0"/>
                  </a:lnTo>
                  <a:lnTo>
                    <a:pt x="0" y="0"/>
                  </a:lnTo>
                  <a:lnTo>
                    <a:pt x="0" y="74"/>
                  </a:lnTo>
                  <a:lnTo>
                    <a:pt x="155" y="74"/>
                  </a:lnTo>
                  <a:lnTo>
                    <a:pt x="155" y="36"/>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15"/>
            <p:cNvSpPr>
              <a:spLocks/>
            </p:cNvSpPr>
            <p:nvPr/>
          </p:nvSpPr>
          <p:spPr bwMode="auto">
            <a:xfrm>
              <a:off x="1927" y="1140"/>
              <a:ext cx="115" cy="131"/>
            </a:xfrm>
            <a:custGeom>
              <a:avLst/>
              <a:gdLst>
                <a:gd name="T0" fmla="*/ 0 w 115"/>
                <a:gd name="T1" fmla="*/ 130 h 131"/>
                <a:gd name="T2" fmla="*/ 19 w 115"/>
                <a:gd name="T3" fmla="*/ 26 h 131"/>
                <a:gd name="T4" fmla="*/ 71 w 115"/>
                <a:gd name="T5" fmla="*/ 0 h 131"/>
                <a:gd name="T6" fmla="*/ 114 w 115"/>
                <a:gd name="T7" fmla="*/ 130 h 131"/>
                <a:gd name="T8" fmla="*/ 60 w 115"/>
                <a:gd name="T9" fmla="*/ 130 h 131"/>
                <a:gd name="T10" fmla="*/ 49 w 115"/>
                <a:gd name="T11" fmla="*/ 84 h 131"/>
                <a:gd name="T12" fmla="*/ 42 w 115"/>
                <a:gd name="T13" fmla="*/ 130 h 131"/>
                <a:gd name="T14" fmla="*/ 0 w 115"/>
                <a:gd name="T15" fmla="*/ 130 h 131"/>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31"/>
                <a:gd name="T26" fmla="*/ 115 w 115"/>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31">
                  <a:moveTo>
                    <a:pt x="0" y="130"/>
                  </a:moveTo>
                  <a:lnTo>
                    <a:pt x="19" y="26"/>
                  </a:lnTo>
                  <a:lnTo>
                    <a:pt x="71" y="0"/>
                  </a:lnTo>
                  <a:lnTo>
                    <a:pt x="114" y="130"/>
                  </a:lnTo>
                  <a:lnTo>
                    <a:pt x="60" y="130"/>
                  </a:lnTo>
                  <a:lnTo>
                    <a:pt x="49" y="84"/>
                  </a:lnTo>
                  <a:lnTo>
                    <a:pt x="42" y="130"/>
                  </a:lnTo>
                  <a:lnTo>
                    <a:pt x="0" y="13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reeform 16"/>
            <p:cNvSpPr>
              <a:spLocks/>
            </p:cNvSpPr>
            <p:nvPr/>
          </p:nvSpPr>
          <p:spPr bwMode="auto">
            <a:xfrm>
              <a:off x="1901" y="1270"/>
              <a:ext cx="169" cy="159"/>
            </a:xfrm>
            <a:custGeom>
              <a:avLst/>
              <a:gdLst>
                <a:gd name="T0" fmla="*/ 26 w 169"/>
                <a:gd name="T1" fmla="*/ 0 h 159"/>
                <a:gd name="T2" fmla="*/ 0 w 169"/>
                <a:gd name="T3" fmla="*/ 158 h 159"/>
                <a:gd name="T4" fmla="*/ 50 w 169"/>
                <a:gd name="T5" fmla="*/ 134 h 159"/>
                <a:gd name="T6" fmla="*/ 55 w 169"/>
                <a:gd name="T7" fmla="*/ 104 h 159"/>
                <a:gd name="T8" fmla="*/ 108 w 169"/>
                <a:gd name="T9" fmla="*/ 79 h 159"/>
                <a:gd name="T10" fmla="*/ 115 w 169"/>
                <a:gd name="T11" fmla="*/ 106 h 159"/>
                <a:gd name="T12" fmla="*/ 168 w 169"/>
                <a:gd name="T13" fmla="*/ 82 h 159"/>
                <a:gd name="T14" fmla="*/ 140 w 169"/>
                <a:gd name="T15" fmla="*/ 0 h 159"/>
                <a:gd name="T16" fmla="*/ 86 w 169"/>
                <a:gd name="T17" fmla="*/ 0 h 159"/>
                <a:gd name="T18" fmla="*/ 96 w 169"/>
                <a:gd name="T19" fmla="*/ 33 h 159"/>
                <a:gd name="T20" fmla="*/ 62 w 169"/>
                <a:gd name="T21" fmla="*/ 48 h 159"/>
                <a:gd name="T22" fmla="*/ 68 w 169"/>
                <a:gd name="T23" fmla="*/ 0 h 159"/>
                <a:gd name="T24" fmla="*/ 26 w 169"/>
                <a:gd name="T25" fmla="*/ 0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
                <a:gd name="T40" fmla="*/ 0 h 159"/>
                <a:gd name="T41" fmla="*/ 169 w 169"/>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 h="159">
                  <a:moveTo>
                    <a:pt x="26" y="0"/>
                  </a:moveTo>
                  <a:lnTo>
                    <a:pt x="0" y="158"/>
                  </a:lnTo>
                  <a:lnTo>
                    <a:pt x="50" y="134"/>
                  </a:lnTo>
                  <a:lnTo>
                    <a:pt x="55" y="104"/>
                  </a:lnTo>
                  <a:lnTo>
                    <a:pt x="108" y="79"/>
                  </a:lnTo>
                  <a:lnTo>
                    <a:pt x="115" y="106"/>
                  </a:lnTo>
                  <a:lnTo>
                    <a:pt x="168" y="82"/>
                  </a:lnTo>
                  <a:lnTo>
                    <a:pt x="140" y="0"/>
                  </a:lnTo>
                  <a:lnTo>
                    <a:pt x="86" y="0"/>
                  </a:lnTo>
                  <a:lnTo>
                    <a:pt x="96" y="33"/>
                  </a:lnTo>
                  <a:lnTo>
                    <a:pt x="62" y="48"/>
                  </a:lnTo>
                  <a:lnTo>
                    <a:pt x="68" y="0"/>
                  </a:lnTo>
                  <a:lnTo>
                    <a:pt x="26"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Freeform 17"/>
            <p:cNvSpPr>
              <a:spLocks/>
            </p:cNvSpPr>
            <p:nvPr/>
          </p:nvSpPr>
          <p:spPr bwMode="auto">
            <a:xfrm>
              <a:off x="3450" y="1128"/>
              <a:ext cx="149" cy="288"/>
            </a:xfrm>
            <a:custGeom>
              <a:avLst/>
              <a:gdLst>
                <a:gd name="T0" fmla="*/ 0 w 149"/>
                <a:gd name="T1" fmla="*/ 0 h 288"/>
                <a:gd name="T2" fmla="*/ 144 w 149"/>
                <a:gd name="T3" fmla="*/ 37 h 288"/>
                <a:gd name="T4" fmla="*/ 144 w 149"/>
                <a:gd name="T5" fmla="*/ 95 h 288"/>
                <a:gd name="T6" fmla="*/ 60 w 149"/>
                <a:gd name="T7" fmla="*/ 74 h 288"/>
                <a:gd name="T8" fmla="*/ 60 w 149"/>
                <a:gd name="T9" fmla="*/ 108 h 288"/>
                <a:gd name="T10" fmla="*/ 131 w 149"/>
                <a:gd name="T11" fmla="*/ 124 h 288"/>
                <a:gd name="T12" fmla="*/ 131 w 149"/>
                <a:gd name="T13" fmla="*/ 186 h 288"/>
                <a:gd name="T14" fmla="*/ 60 w 149"/>
                <a:gd name="T15" fmla="*/ 169 h 288"/>
                <a:gd name="T16" fmla="*/ 60 w 149"/>
                <a:gd name="T17" fmla="*/ 208 h 288"/>
                <a:gd name="T18" fmla="*/ 148 w 149"/>
                <a:gd name="T19" fmla="*/ 230 h 288"/>
                <a:gd name="T20" fmla="*/ 148 w 149"/>
                <a:gd name="T21" fmla="*/ 287 h 288"/>
                <a:gd name="T22" fmla="*/ 0 w 149"/>
                <a:gd name="T23" fmla="*/ 249 h 288"/>
                <a:gd name="T24" fmla="*/ 0 w 149"/>
                <a:gd name="T25" fmla="*/ 0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288"/>
                <a:gd name="T41" fmla="*/ 149 w 149"/>
                <a:gd name="T42" fmla="*/ 288 h 2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288">
                  <a:moveTo>
                    <a:pt x="0" y="0"/>
                  </a:moveTo>
                  <a:lnTo>
                    <a:pt x="144" y="37"/>
                  </a:lnTo>
                  <a:lnTo>
                    <a:pt x="144" y="95"/>
                  </a:lnTo>
                  <a:lnTo>
                    <a:pt x="60" y="74"/>
                  </a:lnTo>
                  <a:lnTo>
                    <a:pt x="60" y="108"/>
                  </a:lnTo>
                  <a:lnTo>
                    <a:pt x="131" y="124"/>
                  </a:lnTo>
                  <a:lnTo>
                    <a:pt x="131" y="186"/>
                  </a:lnTo>
                  <a:lnTo>
                    <a:pt x="60" y="169"/>
                  </a:lnTo>
                  <a:lnTo>
                    <a:pt x="60" y="208"/>
                  </a:lnTo>
                  <a:lnTo>
                    <a:pt x="148" y="230"/>
                  </a:lnTo>
                  <a:lnTo>
                    <a:pt x="148" y="287"/>
                  </a:lnTo>
                  <a:lnTo>
                    <a:pt x="0" y="249"/>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Freeform 18"/>
            <p:cNvSpPr>
              <a:spLocks/>
            </p:cNvSpPr>
            <p:nvPr/>
          </p:nvSpPr>
          <p:spPr bwMode="auto">
            <a:xfrm>
              <a:off x="2112" y="1076"/>
              <a:ext cx="61" cy="261"/>
            </a:xfrm>
            <a:custGeom>
              <a:avLst/>
              <a:gdLst>
                <a:gd name="T0" fmla="*/ 0 w 61"/>
                <a:gd name="T1" fmla="*/ 21 h 261"/>
                <a:gd name="T2" fmla="*/ 60 w 61"/>
                <a:gd name="T3" fmla="*/ 0 h 261"/>
                <a:gd name="T4" fmla="*/ 60 w 61"/>
                <a:gd name="T5" fmla="*/ 239 h 261"/>
                <a:gd name="T6" fmla="*/ 0 w 61"/>
                <a:gd name="T7" fmla="*/ 260 h 261"/>
                <a:gd name="T8" fmla="*/ 0 w 61"/>
                <a:gd name="T9" fmla="*/ 21 h 261"/>
                <a:gd name="T10" fmla="*/ 0 60000 65536"/>
                <a:gd name="T11" fmla="*/ 0 60000 65536"/>
                <a:gd name="T12" fmla="*/ 0 60000 65536"/>
                <a:gd name="T13" fmla="*/ 0 60000 65536"/>
                <a:gd name="T14" fmla="*/ 0 60000 65536"/>
                <a:gd name="T15" fmla="*/ 0 w 61"/>
                <a:gd name="T16" fmla="*/ 0 h 261"/>
                <a:gd name="T17" fmla="*/ 61 w 61"/>
                <a:gd name="T18" fmla="*/ 261 h 261"/>
              </a:gdLst>
              <a:ahLst/>
              <a:cxnLst>
                <a:cxn ang="T10">
                  <a:pos x="T0" y="T1"/>
                </a:cxn>
                <a:cxn ang="T11">
                  <a:pos x="T2" y="T3"/>
                </a:cxn>
                <a:cxn ang="T12">
                  <a:pos x="T4" y="T5"/>
                </a:cxn>
                <a:cxn ang="T13">
                  <a:pos x="T6" y="T7"/>
                </a:cxn>
                <a:cxn ang="T14">
                  <a:pos x="T8" y="T9"/>
                </a:cxn>
              </a:cxnLst>
              <a:rect l="T15" t="T16" r="T17" b="T18"/>
              <a:pathLst>
                <a:path w="61" h="261">
                  <a:moveTo>
                    <a:pt x="0" y="21"/>
                  </a:moveTo>
                  <a:lnTo>
                    <a:pt x="60" y="0"/>
                  </a:lnTo>
                  <a:lnTo>
                    <a:pt x="60" y="239"/>
                  </a:lnTo>
                  <a:lnTo>
                    <a:pt x="0" y="260"/>
                  </a:lnTo>
                  <a:lnTo>
                    <a:pt x="0" y="21"/>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Freeform 19"/>
            <p:cNvSpPr>
              <a:spLocks/>
            </p:cNvSpPr>
            <p:nvPr/>
          </p:nvSpPr>
          <p:spPr bwMode="auto">
            <a:xfrm>
              <a:off x="3220" y="1065"/>
              <a:ext cx="197" cy="289"/>
            </a:xfrm>
            <a:custGeom>
              <a:avLst/>
              <a:gdLst>
                <a:gd name="T0" fmla="*/ 0 w 197"/>
                <a:gd name="T1" fmla="*/ 0 h 289"/>
                <a:gd name="T2" fmla="*/ 64 w 197"/>
                <a:gd name="T3" fmla="*/ 17 h 289"/>
                <a:gd name="T4" fmla="*/ 133 w 197"/>
                <a:gd name="T5" fmla="*/ 164 h 289"/>
                <a:gd name="T6" fmla="*/ 131 w 197"/>
                <a:gd name="T7" fmla="*/ 112 h 289"/>
                <a:gd name="T8" fmla="*/ 131 w 197"/>
                <a:gd name="T9" fmla="*/ 33 h 289"/>
                <a:gd name="T10" fmla="*/ 194 w 197"/>
                <a:gd name="T11" fmla="*/ 50 h 289"/>
                <a:gd name="T12" fmla="*/ 196 w 197"/>
                <a:gd name="T13" fmla="*/ 288 h 289"/>
                <a:gd name="T14" fmla="*/ 133 w 197"/>
                <a:gd name="T15" fmla="*/ 271 h 289"/>
                <a:gd name="T16" fmla="*/ 63 w 197"/>
                <a:gd name="T17" fmla="*/ 124 h 289"/>
                <a:gd name="T18" fmla="*/ 64 w 197"/>
                <a:gd name="T19" fmla="*/ 180 h 289"/>
                <a:gd name="T20" fmla="*/ 66 w 197"/>
                <a:gd name="T21" fmla="*/ 255 h 289"/>
                <a:gd name="T22" fmla="*/ 3 w 197"/>
                <a:gd name="T23" fmla="*/ 238 h 289"/>
                <a:gd name="T24" fmla="*/ 0 w 197"/>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7"/>
                <a:gd name="T40" fmla="*/ 0 h 289"/>
                <a:gd name="T41" fmla="*/ 197 w 197"/>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7" h="289">
                  <a:moveTo>
                    <a:pt x="0" y="0"/>
                  </a:moveTo>
                  <a:lnTo>
                    <a:pt x="64" y="17"/>
                  </a:lnTo>
                  <a:lnTo>
                    <a:pt x="133" y="164"/>
                  </a:lnTo>
                  <a:lnTo>
                    <a:pt x="131" y="112"/>
                  </a:lnTo>
                  <a:lnTo>
                    <a:pt x="131" y="33"/>
                  </a:lnTo>
                  <a:lnTo>
                    <a:pt x="194" y="50"/>
                  </a:lnTo>
                  <a:lnTo>
                    <a:pt x="196" y="288"/>
                  </a:lnTo>
                  <a:lnTo>
                    <a:pt x="133" y="271"/>
                  </a:lnTo>
                  <a:lnTo>
                    <a:pt x="63" y="124"/>
                  </a:lnTo>
                  <a:lnTo>
                    <a:pt x="64" y="180"/>
                  </a:lnTo>
                  <a:lnTo>
                    <a:pt x="66" y="255"/>
                  </a:lnTo>
                  <a:lnTo>
                    <a:pt x="3" y="238"/>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Freeform 20"/>
            <p:cNvSpPr>
              <a:spLocks/>
            </p:cNvSpPr>
            <p:nvPr/>
          </p:nvSpPr>
          <p:spPr bwMode="auto">
            <a:xfrm>
              <a:off x="2223" y="1054"/>
              <a:ext cx="192" cy="85"/>
            </a:xfrm>
            <a:custGeom>
              <a:avLst/>
              <a:gdLst>
                <a:gd name="T0" fmla="*/ 0 w 192"/>
                <a:gd name="T1" fmla="*/ 84 h 85"/>
                <a:gd name="T2" fmla="*/ 0 w 192"/>
                <a:gd name="T3" fmla="*/ 18 h 85"/>
                <a:gd name="T4" fmla="*/ 101 w 192"/>
                <a:gd name="T5" fmla="*/ 4 h 85"/>
                <a:gd name="T6" fmla="*/ 112 w 192"/>
                <a:gd name="T7" fmla="*/ 1 h 85"/>
                <a:gd name="T8" fmla="*/ 119 w 192"/>
                <a:gd name="T9" fmla="*/ 0 h 85"/>
                <a:gd name="T10" fmla="*/ 126 w 192"/>
                <a:gd name="T11" fmla="*/ 0 h 85"/>
                <a:gd name="T12" fmla="*/ 133 w 192"/>
                <a:gd name="T13" fmla="*/ 0 h 85"/>
                <a:gd name="T14" fmla="*/ 142 w 192"/>
                <a:gd name="T15" fmla="*/ 0 h 85"/>
                <a:gd name="T16" fmla="*/ 148 w 192"/>
                <a:gd name="T17" fmla="*/ 0 h 85"/>
                <a:gd name="T18" fmla="*/ 153 w 192"/>
                <a:gd name="T19" fmla="*/ 0 h 85"/>
                <a:gd name="T20" fmla="*/ 159 w 192"/>
                <a:gd name="T21" fmla="*/ 1 h 85"/>
                <a:gd name="T22" fmla="*/ 168 w 192"/>
                <a:gd name="T23" fmla="*/ 5 h 85"/>
                <a:gd name="T24" fmla="*/ 177 w 192"/>
                <a:gd name="T25" fmla="*/ 11 h 85"/>
                <a:gd name="T26" fmla="*/ 182 w 192"/>
                <a:gd name="T27" fmla="*/ 14 h 85"/>
                <a:gd name="T28" fmla="*/ 185 w 192"/>
                <a:gd name="T29" fmla="*/ 19 h 85"/>
                <a:gd name="T30" fmla="*/ 186 w 192"/>
                <a:gd name="T31" fmla="*/ 27 h 85"/>
                <a:gd name="T32" fmla="*/ 189 w 192"/>
                <a:gd name="T33" fmla="*/ 36 h 85"/>
                <a:gd name="T34" fmla="*/ 191 w 192"/>
                <a:gd name="T35" fmla="*/ 45 h 85"/>
                <a:gd name="T36" fmla="*/ 191 w 192"/>
                <a:gd name="T37" fmla="*/ 56 h 85"/>
                <a:gd name="T38" fmla="*/ 191 w 192"/>
                <a:gd name="T39" fmla="*/ 68 h 85"/>
                <a:gd name="T40" fmla="*/ 189 w 192"/>
                <a:gd name="T41" fmla="*/ 79 h 85"/>
                <a:gd name="T42" fmla="*/ 186 w 192"/>
                <a:gd name="T43" fmla="*/ 84 h 85"/>
                <a:gd name="T44" fmla="*/ 126 w 192"/>
                <a:gd name="T45" fmla="*/ 84 h 85"/>
                <a:gd name="T46" fmla="*/ 126 w 192"/>
                <a:gd name="T47" fmla="*/ 79 h 85"/>
                <a:gd name="T48" fmla="*/ 126 w 192"/>
                <a:gd name="T49" fmla="*/ 73 h 85"/>
                <a:gd name="T50" fmla="*/ 124 w 192"/>
                <a:gd name="T51" fmla="*/ 68 h 85"/>
                <a:gd name="T52" fmla="*/ 122 w 192"/>
                <a:gd name="T53" fmla="*/ 66 h 85"/>
                <a:gd name="T54" fmla="*/ 120 w 192"/>
                <a:gd name="T55" fmla="*/ 61 h 85"/>
                <a:gd name="T56" fmla="*/ 117 w 192"/>
                <a:gd name="T57" fmla="*/ 61 h 85"/>
                <a:gd name="T58" fmla="*/ 112 w 192"/>
                <a:gd name="T59" fmla="*/ 58 h 85"/>
                <a:gd name="T60" fmla="*/ 106 w 192"/>
                <a:gd name="T61" fmla="*/ 58 h 85"/>
                <a:gd name="T62" fmla="*/ 101 w 192"/>
                <a:gd name="T63" fmla="*/ 61 h 85"/>
                <a:gd name="T64" fmla="*/ 68 w 192"/>
                <a:gd name="T65" fmla="*/ 63 h 85"/>
                <a:gd name="T66" fmla="*/ 68 w 192"/>
                <a:gd name="T67" fmla="*/ 84 h 85"/>
                <a:gd name="T68" fmla="*/ 0 w 192"/>
                <a:gd name="T69" fmla="*/ 84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
                <a:gd name="T106" fmla="*/ 0 h 85"/>
                <a:gd name="T107" fmla="*/ 192 w 192"/>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 h="85">
                  <a:moveTo>
                    <a:pt x="0" y="84"/>
                  </a:moveTo>
                  <a:lnTo>
                    <a:pt x="0" y="18"/>
                  </a:lnTo>
                  <a:lnTo>
                    <a:pt x="101" y="4"/>
                  </a:lnTo>
                  <a:lnTo>
                    <a:pt x="112" y="1"/>
                  </a:lnTo>
                  <a:lnTo>
                    <a:pt x="119" y="0"/>
                  </a:lnTo>
                  <a:lnTo>
                    <a:pt x="126" y="0"/>
                  </a:lnTo>
                  <a:lnTo>
                    <a:pt x="133" y="0"/>
                  </a:lnTo>
                  <a:lnTo>
                    <a:pt x="142" y="0"/>
                  </a:lnTo>
                  <a:lnTo>
                    <a:pt x="148" y="0"/>
                  </a:lnTo>
                  <a:lnTo>
                    <a:pt x="153" y="0"/>
                  </a:lnTo>
                  <a:lnTo>
                    <a:pt x="159" y="1"/>
                  </a:lnTo>
                  <a:lnTo>
                    <a:pt x="168" y="5"/>
                  </a:lnTo>
                  <a:lnTo>
                    <a:pt x="177" y="11"/>
                  </a:lnTo>
                  <a:lnTo>
                    <a:pt x="182" y="14"/>
                  </a:lnTo>
                  <a:lnTo>
                    <a:pt x="185" y="19"/>
                  </a:lnTo>
                  <a:lnTo>
                    <a:pt x="186" y="27"/>
                  </a:lnTo>
                  <a:lnTo>
                    <a:pt x="189" y="36"/>
                  </a:lnTo>
                  <a:lnTo>
                    <a:pt x="191" y="45"/>
                  </a:lnTo>
                  <a:lnTo>
                    <a:pt x="191" y="56"/>
                  </a:lnTo>
                  <a:lnTo>
                    <a:pt x="191" y="68"/>
                  </a:lnTo>
                  <a:lnTo>
                    <a:pt x="189" y="79"/>
                  </a:lnTo>
                  <a:lnTo>
                    <a:pt x="186" y="84"/>
                  </a:lnTo>
                  <a:lnTo>
                    <a:pt x="126" y="84"/>
                  </a:lnTo>
                  <a:lnTo>
                    <a:pt x="126" y="79"/>
                  </a:lnTo>
                  <a:lnTo>
                    <a:pt x="126" y="73"/>
                  </a:lnTo>
                  <a:lnTo>
                    <a:pt x="124" y="68"/>
                  </a:lnTo>
                  <a:lnTo>
                    <a:pt x="122" y="66"/>
                  </a:lnTo>
                  <a:lnTo>
                    <a:pt x="120" y="61"/>
                  </a:lnTo>
                  <a:lnTo>
                    <a:pt x="117" y="61"/>
                  </a:lnTo>
                  <a:lnTo>
                    <a:pt x="112" y="58"/>
                  </a:lnTo>
                  <a:lnTo>
                    <a:pt x="106" y="58"/>
                  </a:lnTo>
                  <a:lnTo>
                    <a:pt x="101" y="61"/>
                  </a:lnTo>
                  <a:lnTo>
                    <a:pt x="68" y="63"/>
                  </a:lnTo>
                  <a:lnTo>
                    <a:pt x="68" y="84"/>
                  </a:lnTo>
                  <a:lnTo>
                    <a:pt x="0" y="84"/>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Freeform 21"/>
            <p:cNvSpPr>
              <a:spLocks/>
            </p:cNvSpPr>
            <p:nvPr/>
          </p:nvSpPr>
          <p:spPr bwMode="auto">
            <a:xfrm>
              <a:off x="2223" y="1138"/>
              <a:ext cx="202" cy="171"/>
            </a:xfrm>
            <a:custGeom>
              <a:avLst/>
              <a:gdLst>
                <a:gd name="T0" fmla="*/ 2 w 202"/>
                <a:gd name="T1" fmla="*/ 170 h 171"/>
                <a:gd name="T2" fmla="*/ 68 w 202"/>
                <a:gd name="T3" fmla="*/ 79 h 171"/>
                <a:gd name="T4" fmla="*/ 90 w 202"/>
                <a:gd name="T5" fmla="*/ 75 h 171"/>
                <a:gd name="T6" fmla="*/ 107 w 202"/>
                <a:gd name="T7" fmla="*/ 75 h 171"/>
                <a:gd name="T8" fmla="*/ 114 w 202"/>
                <a:gd name="T9" fmla="*/ 76 h 171"/>
                <a:gd name="T10" fmla="*/ 121 w 202"/>
                <a:gd name="T11" fmla="*/ 80 h 171"/>
                <a:gd name="T12" fmla="*/ 122 w 202"/>
                <a:gd name="T13" fmla="*/ 87 h 171"/>
                <a:gd name="T14" fmla="*/ 125 w 202"/>
                <a:gd name="T15" fmla="*/ 98 h 171"/>
                <a:gd name="T16" fmla="*/ 126 w 202"/>
                <a:gd name="T17" fmla="*/ 112 h 171"/>
                <a:gd name="T18" fmla="*/ 126 w 202"/>
                <a:gd name="T19" fmla="*/ 121 h 171"/>
                <a:gd name="T20" fmla="*/ 126 w 202"/>
                <a:gd name="T21" fmla="*/ 135 h 171"/>
                <a:gd name="T22" fmla="*/ 127 w 202"/>
                <a:gd name="T23" fmla="*/ 147 h 171"/>
                <a:gd name="T24" fmla="*/ 201 w 202"/>
                <a:gd name="T25" fmla="*/ 138 h 171"/>
                <a:gd name="T26" fmla="*/ 197 w 202"/>
                <a:gd name="T27" fmla="*/ 133 h 171"/>
                <a:gd name="T28" fmla="*/ 193 w 202"/>
                <a:gd name="T29" fmla="*/ 130 h 171"/>
                <a:gd name="T30" fmla="*/ 193 w 202"/>
                <a:gd name="T31" fmla="*/ 121 h 171"/>
                <a:gd name="T32" fmla="*/ 191 w 202"/>
                <a:gd name="T33" fmla="*/ 113 h 171"/>
                <a:gd name="T34" fmla="*/ 191 w 202"/>
                <a:gd name="T35" fmla="*/ 82 h 171"/>
                <a:gd name="T36" fmla="*/ 190 w 202"/>
                <a:gd name="T37" fmla="*/ 65 h 171"/>
                <a:gd name="T38" fmla="*/ 186 w 202"/>
                <a:gd name="T39" fmla="*/ 52 h 171"/>
                <a:gd name="T40" fmla="*/ 180 w 202"/>
                <a:gd name="T41" fmla="*/ 45 h 171"/>
                <a:gd name="T42" fmla="*/ 174 w 202"/>
                <a:gd name="T43" fmla="*/ 42 h 171"/>
                <a:gd name="T44" fmla="*/ 162 w 202"/>
                <a:gd name="T45" fmla="*/ 38 h 171"/>
                <a:gd name="T46" fmla="*/ 162 w 202"/>
                <a:gd name="T47" fmla="*/ 30 h 171"/>
                <a:gd name="T48" fmla="*/ 177 w 202"/>
                <a:gd name="T49" fmla="*/ 19 h 171"/>
                <a:gd name="T50" fmla="*/ 186 w 202"/>
                <a:gd name="T51" fmla="*/ 3 h 171"/>
                <a:gd name="T52" fmla="*/ 126 w 202"/>
                <a:gd name="T53" fmla="*/ 0 h 171"/>
                <a:gd name="T54" fmla="*/ 122 w 202"/>
                <a:gd name="T55" fmla="*/ 9 h 171"/>
                <a:gd name="T56" fmla="*/ 117 w 202"/>
                <a:gd name="T57" fmla="*/ 14 h 171"/>
                <a:gd name="T58" fmla="*/ 106 w 202"/>
                <a:gd name="T59" fmla="*/ 19 h 171"/>
                <a:gd name="T60" fmla="*/ 68 w 202"/>
                <a:gd name="T61" fmla="*/ 24 h 171"/>
                <a:gd name="T62" fmla="*/ 0 w 202"/>
                <a:gd name="T63" fmla="*/ 0 h 1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2"/>
                <a:gd name="T97" fmla="*/ 0 h 171"/>
                <a:gd name="T98" fmla="*/ 202 w 202"/>
                <a:gd name="T99" fmla="*/ 171 h 1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2" h="171">
                  <a:moveTo>
                    <a:pt x="0" y="0"/>
                  </a:moveTo>
                  <a:lnTo>
                    <a:pt x="2" y="170"/>
                  </a:lnTo>
                  <a:lnTo>
                    <a:pt x="71" y="159"/>
                  </a:lnTo>
                  <a:lnTo>
                    <a:pt x="68" y="79"/>
                  </a:lnTo>
                  <a:lnTo>
                    <a:pt x="78" y="76"/>
                  </a:lnTo>
                  <a:lnTo>
                    <a:pt x="90" y="75"/>
                  </a:lnTo>
                  <a:lnTo>
                    <a:pt x="100" y="75"/>
                  </a:lnTo>
                  <a:lnTo>
                    <a:pt x="107" y="75"/>
                  </a:lnTo>
                  <a:lnTo>
                    <a:pt x="113" y="76"/>
                  </a:lnTo>
                  <a:lnTo>
                    <a:pt x="114" y="76"/>
                  </a:lnTo>
                  <a:lnTo>
                    <a:pt x="119" y="79"/>
                  </a:lnTo>
                  <a:lnTo>
                    <a:pt x="121" y="80"/>
                  </a:lnTo>
                  <a:lnTo>
                    <a:pt x="122" y="84"/>
                  </a:lnTo>
                  <a:lnTo>
                    <a:pt x="122" y="87"/>
                  </a:lnTo>
                  <a:lnTo>
                    <a:pt x="125" y="92"/>
                  </a:lnTo>
                  <a:lnTo>
                    <a:pt x="125" y="98"/>
                  </a:lnTo>
                  <a:lnTo>
                    <a:pt x="125" y="107"/>
                  </a:lnTo>
                  <a:lnTo>
                    <a:pt x="126" y="112"/>
                  </a:lnTo>
                  <a:lnTo>
                    <a:pt x="126" y="117"/>
                  </a:lnTo>
                  <a:lnTo>
                    <a:pt x="126" y="121"/>
                  </a:lnTo>
                  <a:lnTo>
                    <a:pt x="126" y="127"/>
                  </a:lnTo>
                  <a:lnTo>
                    <a:pt x="126" y="135"/>
                  </a:lnTo>
                  <a:lnTo>
                    <a:pt x="126" y="141"/>
                  </a:lnTo>
                  <a:lnTo>
                    <a:pt x="127" y="147"/>
                  </a:lnTo>
                  <a:lnTo>
                    <a:pt x="132" y="149"/>
                  </a:lnTo>
                  <a:lnTo>
                    <a:pt x="201" y="138"/>
                  </a:lnTo>
                  <a:lnTo>
                    <a:pt x="199" y="133"/>
                  </a:lnTo>
                  <a:lnTo>
                    <a:pt x="197" y="133"/>
                  </a:lnTo>
                  <a:lnTo>
                    <a:pt x="195" y="131"/>
                  </a:lnTo>
                  <a:lnTo>
                    <a:pt x="193" y="130"/>
                  </a:lnTo>
                  <a:lnTo>
                    <a:pt x="193" y="126"/>
                  </a:lnTo>
                  <a:lnTo>
                    <a:pt x="193" y="121"/>
                  </a:lnTo>
                  <a:lnTo>
                    <a:pt x="191" y="119"/>
                  </a:lnTo>
                  <a:lnTo>
                    <a:pt x="191" y="113"/>
                  </a:lnTo>
                  <a:lnTo>
                    <a:pt x="191" y="92"/>
                  </a:lnTo>
                  <a:lnTo>
                    <a:pt x="191" y="82"/>
                  </a:lnTo>
                  <a:lnTo>
                    <a:pt x="191" y="73"/>
                  </a:lnTo>
                  <a:lnTo>
                    <a:pt x="190" y="65"/>
                  </a:lnTo>
                  <a:lnTo>
                    <a:pt x="187" y="58"/>
                  </a:lnTo>
                  <a:lnTo>
                    <a:pt x="186" y="52"/>
                  </a:lnTo>
                  <a:lnTo>
                    <a:pt x="184" y="47"/>
                  </a:lnTo>
                  <a:lnTo>
                    <a:pt x="180" y="45"/>
                  </a:lnTo>
                  <a:lnTo>
                    <a:pt x="178" y="44"/>
                  </a:lnTo>
                  <a:lnTo>
                    <a:pt x="174" y="42"/>
                  </a:lnTo>
                  <a:lnTo>
                    <a:pt x="168" y="40"/>
                  </a:lnTo>
                  <a:lnTo>
                    <a:pt x="162" y="38"/>
                  </a:lnTo>
                  <a:lnTo>
                    <a:pt x="155" y="36"/>
                  </a:lnTo>
                  <a:lnTo>
                    <a:pt x="162" y="30"/>
                  </a:lnTo>
                  <a:lnTo>
                    <a:pt x="171" y="24"/>
                  </a:lnTo>
                  <a:lnTo>
                    <a:pt x="177" y="19"/>
                  </a:lnTo>
                  <a:lnTo>
                    <a:pt x="183" y="12"/>
                  </a:lnTo>
                  <a:lnTo>
                    <a:pt x="186" y="3"/>
                  </a:lnTo>
                  <a:lnTo>
                    <a:pt x="187" y="0"/>
                  </a:lnTo>
                  <a:lnTo>
                    <a:pt x="126" y="0"/>
                  </a:lnTo>
                  <a:lnTo>
                    <a:pt x="125" y="3"/>
                  </a:lnTo>
                  <a:lnTo>
                    <a:pt x="122" y="9"/>
                  </a:lnTo>
                  <a:lnTo>
                    <a:pt x="121" y="12"/>
                  </a:lnTo>
                  <a:lnTo>
                    <a:pt x="117" y="14"/>
                  </a:lnTo>
                  <a:lnTo>
                    <a:pt x="113" y="17"/>
                  </a:lnTo>
                  <a:lnTo>
                    <a:pt x="106" y="19"/>
                  </a:lnTo>
                  <a:lnTo>
                    <a:pt x="97" y="22"/>
                  </a:lnTo>
                  <a:lnTo>
                    <a:pt x="68" y="24"/>
                  </a:lnTo>
                  <a:lnTo>
                    <a:pt x="68" y="0"/>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Freeform 22"/>
            <p:cNvSpPr>
              <a:spLocks/>
            </p:cNvSpPr>
            <p:nvPr/>
          </p:nvSpPr>
          <p:spPr bwMode="auto">
            <a:xfrm>
              <a:off x="2472" y="1020"/>
              <a:ext cx="188" cy="76"/>
            </a:xfrm>
            <a:custGeom>
              <a:avLst/>
              <a:gdLst>
                <a:gd name="T0" fmla="*/ 0 w 188"/>
                <a:gd name="T1" fmla="*/ 75 h 76"/>
                <a:gd name="T2" fmla="*/ 0 w 188"/>
                <a:gd name="T3" fmla="*/ 10 h 76"/>
                <a:gd name="T4" fmla="*/ 104 w 188"/>
                <a:gd name="T5" fmla="*/ 0 h 76"/>
                <a:gd name="T6" fmla="*/ 124 w 188"/>
                <a:gd name="T7" fmla="*/ 0 h 76"/>
                <a:gd name="T8" fmla="*/ 140 w 188"/>
                <a:gd name="T9" fmla="*/ 1 h 76"/>
                <a:gd name="T10" fmla="*/ 155 w 188"/>
                <a:gd name="T11" fmla="*/ 3 h 76"/>
                <a:gd name="T12" fmla="*/ 167 w 188"/>
                <a:gd name="T13" fmla="*/ 10 h 76"/>
                <a:gd name="T14" fmla="*/ 175 w 188"/>
                <a:gd name="T15" fmla="*/ 17 h 76"/>
                <a:gd name="T16" fmla="*/ 181 w 188"/>
                <a:gd name="T17" fmla="*/ 26 h 76"/>
                <a:gd name="T18" fmla="*/ 185 w 188"/>
                <a:gd name="T19" fmla="*/ 38 h 76"/>
                <a:gd name="T20" fmla="*/ 187 w 188"/>
                <a:gd name="T21" fmla="*/ 51 h 76"/>
                <a:gd name="T22" fmla="*/ 187 w 188"/>
                <a:gd name="T23" fmla="*/ 58 h 76"/>
                <a:gd name="T24" fmla="*/ 185 w 188"/>
                <a:gd name="T25" fmla="*/ 66 h 76"/>
                <a:gd name="T26" fmla="*/ 184 w 188"/>
                <a:gd name="T27" fmla="*/ 75 h 76"/>
                <a:gd name="T28" fmla="*/ 121 w 188"/>
                <a:gd name="T29" fmla="*/ 75 h 76"/>
                <a:gd name="T30" fmla="*/ 121 w 188"/>
                <a:gd name="T31" fmla="*/ 72 h 76"/>
                <a:gd name="T32" fmla="*/ 121 w 188"/>
                <a:gd name="T33" fmla="*/ 66 h 76"/>
                <a:gd name="T34" fmla="*/ 120 w 188"/>
                <a:gd name="T35" fmla="*/ 62 h 76"/>
                <a:gd name="T36" fmla="*/ 118 w 188"/>
                <a:gd name="T37" fmla="*/ 60 h 76"/>
                <a:gd name="T38" fmla="*/ 115 w 188"/>
                <a:gd name="T39" fmla="*/ 57 h 76"/>
                <a:gd name="T40" fmla="*/ 114 w 188"/>
                <a:gd name="T41" fmla="*/ 57 h 76"/>
                <a:gd name="T42" fmla="*/ 109 w 188"/>
                <a:gd name="T43" fmla="*/ 55 h 76"/>
                <a:gd name="T44" fmla="*/ 104 w 188"/>
                <a:gd name="T45" fmla="*/ 55 h 76"/>
                <a:gd name="T46" fmla="*/ 96 w 188"/>
                <a:gd name="T47" fmla="*/ 55 h 76"/>
                <a:gd name="T48" fmla="*/ 71 w 188"/>
                <a:gd name="T49" fmla="*/ 57 h 76"/>
                <a:gd name="T50" fmla="*/ 71 w 188"/>
                <a:gd name="T51" fmla="*/ 75 h 76"/>
                <a:gd name="T52" fmla="*/ 0 w 188"/>
                <a:gd name="T53" fmla="*/ 75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8"/>
                <a:gd name="T82" fmla="*/ 0 h 76"/>
                <a:gd name="T83" fmla="*/ 188 w 188"/>
                <a:gd name="T84" fmla="*/ 76 h 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8" h="76">
                  <a:moveTo>
                    <a:pt x="0" y="75"/>
                  </a:moveTo>
                  <a:lnTo>
                    <a:pt x="0" y="10"/>
                  </a:lnTo>
                  <a:lnTo>
                    <a:pt x="104" y="0"/>
                  </a:lnTo>
                  <a:lnTo>
                    <a:pt x="124" y="0"/>
                  </a:lnTo>
                  <a:lnTo>
                    <a:pt x="140" y="1"/>
                  </a:lnTo>
                  <a:lnTo>
                    <a:pt x="155" y="3"/>
                  </a:lnTo>
                  <a:lnTo>
                    <a:pt x="167" y="10"/>
                  </a:lnTo>
                  <a:lnTo>
                    <a:pt x="175" y="17"/>
                  </a:lnTo>
                  <a:lnTo>
                    <a:pt x="181" y="26"/>
                  </a:lnTo>
                  <a:lnTo>
                    <a:pt x="185" y="38"/>
                  </a:lnTo>
                  <a:lnTo>
                    <a:pt x="187" y="51"/>
                  </a:lnTo>
                  <a:lnTo>
                    <a:pt x="187" y="58"/>
                  </a:lnTo>
                  <a:lnTo>
                    <a:pt x="185" y="66"/>
                  </a:lnTo>
                  <a:lnTo>
                    <a:pt x="184" y="75"/>
                  </a:lnTo>
                  <a:lnTo>
                    <a:pt x="121" y="75"/>
                  </a:lnTo>
                  <a:lnTo>
                    <a:pt x="121" y="72"/>
                  </a:lnTo>
                  <a:lnTo>
                    <a:pt x="121" y="66"/>
                  </a:lnTo>
                  <a:lnTo>
                    <a:pt x="120" y="62"/>
                  </a:lnTo>
                  <a:lnTo>
                    <a:pt x="118" y="60"/>
                  </a:lnTo>
                  <a:lnTo>
                    <a:pt x="115" y="57"/>
                  </a:lnTo>
                  <a:lnTo>
                    <a:pt x="114" y="57"/>
                  </a:lnTo>
                  <a:lnTo>
                    <a:pt x="109" y="55"/>
                  </a:lnTo>
                  <a:lnTo>
                    <a:pt x="104" y="55"/>
                  </a:lnTo>
                  <a:lnTo>
                    <a:pt x="96" y="55"/>
                  </a:lnTo>
                  <a:lnTo>
                    <a:pt x="71" y="57"/>
                  </a:lnTo>
                  <a:lnTo>
                    <a:pt x="71" y="75"/>
                  </a:lnTo>
                  <a:lnTo>
                    <a:pt x="0" y="75"/>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Freeform 23"/>
            <p:cNvSpPr>
              <a:spLocks/>
            </p:cNvSpPr>
            <p:nvPr/>
          </p:nvSpPr>
          <p:spPr bwMode="auto">
            <a:xfrm>
              <a:off x="2472" y="1095"/>
              <a:ext cx="198" cy="83"/>
            </a:xfrm>
            <a:custGeom>
              <a:avLst/>
              <a:gdLst>
                <a:gd name="T0" fmla="*/ 2 w 198"/>
                <a:gd name="T1" fmla="*/ 82 h 83"/>
                <a:gd name="T2" fmla="*/ 0 w 198"/>
                <a:gd name="T3" fmla="*/ 0 h 83"/>
                <a:gd name="T4" fmla="*/ 72 w 198"/>
                <a:gd name="T5" fmla="*/ 0 h 83"/>
                <a:gd name="T6" fmla="*/ 72 w 198"/>
                <a:gd name="T7" fmla="*/ 20 h 83"/>
                <a:gd name="T8" fmla="*/ 99 w 198"/>
                <a:gd name="T9" fmla="*/ 19 h 83"/>
                <a:gd name="T10" fmla="*/ 104 w 198"/>
                <a:gd name="T11" fmla="*/ 19 h 83"/>
                <a:gd name="T12" fmla="*/ 108 w 198"/>
                <a:gd name="T13" fmla="*/ 16 h 83"/>
                <a:gd name="T14" fmla="*/ 113 w 198"/>
                <a:gd name="T15" fmla="*/ 15 h 83"/>
                <a:gd name="T16" fmla="*/ 116 w 198"/>
                <a:gd name="T17" fmla="*/ 10 h 83"/>
                <a:gd name="T18" fmla="*/ 119 w 198"/>
                <a:gd name="T19" fmla="*/ 8 h 83"/>
                <a:gd name="T20" fmla="*/ 120 w 198"/>
                <a:gd name="T21" fmla="*/ 3 h 83"/>
                <a:gd name="T22" fmla="*/ 122 w 198"/>
                <a:gd name="T23" fmla="*/ 0 h 83"/>
                <a:gd name="T24" fmla="*/ 185 w 198"/>
                <a:gd name="T25" fmla="*/ 0 h 83"/>
                <a:gd name="T26" fmla="*/ 181 w 198"/>
                <a:gd name="T27" fmla="*/ 8 h 83"/>
                <a:gd name="T28" fmla="*/ 176 w 198"/>
                <a:gd name="T29" fmla="*/ 15 h 83"/>
                <a:gd name="T30" fmla="*/ 170 w 198"/>
                <a:gd name="T31" fmla="*/ 20 h 83"/>
                <a:gd name="T32" fmla="*/ 164 w 198"/>
                <a:gd name="T33" fmla="*/ 26 h 83"/>
                <a:gd name="T34" fmla="*/ 159 w 198"/>
                <a:gd name="T35" fmla="*/ 31 h 83"/>
                <a:gd name="T36" fmla="*/ 168 w 198"/>
                <a:gd name="T37" fmla="*/ 33 h 83"/>
                <a:gd name="T38" fmla="*/ 174 w 198"/>
                <a:gd name="T39" fmla="*/ 37 h 83"/>
                <a:gd name="T40" fmla="*/ 181 w 198"/>
                <a:gd name="T41" fmla="*/ 42 h 83"/>
                <a:gd name="T42" fmla="*/ 186 w 198"/>
                <a:gd name="T43" fmla="*/ 47 h 83"/>
                <a:gd name="T44" fmla="*/ 190 w 198"/>
                <a:gd name="T45" fmla="*/ 54 h 83"/>
                <a:gd name="T46" fmla="*/ 194 w 198"/>
                <a:gd name="T47" fmla="*/ 61 h 83"/>
                <a:gd name="T48" fmla="*/ 197 w 198"/>
                <a:gd name="T49" fmla="*/ 71 h 83"/>
                <a:gd name="T50" fmla="*/ 197 w 198"/>
                <a:gd name="T51" fmla="*/ 82 h 83"/>
                <a:gd name="T52" fmla="*/ 130 w 198"/>
                <a:gd name="T53" fmla="*/ 82 h 83"/>
                <a:gd name="T54" fmla="*/ 130 w 198"/>
                <a:gd name="T55" fmla="*/ 80 h 83"/>
                <a:gd name="T56" fmla="*/ 130 w 198"/>
                <a:gd name="T57" fmla="*/ 77 h 83"/>
                <a:gd name="T58" fmla="*/ 128 w 198"/>
                <a:gd name="T59" fmla="*/ 73 h 83"/>
                <a:gd name="T60" fmla="*/ 128 w 198"/>
                <a:gd name="T61" fmla="*/ 70 h 83"/>
                <a:gd name="T62" fmla="*/ 126 w 198"/>
                <a:gd name="T63" fmla="*/ 66 h 83"/>
                <a:gd name="T64" fmla="*/ 125 w 198"/>
                <a:gd name="T65" fmla="*/ 64 h 83"/>
                <a:gd name="T66" fmla="*/ 122 w 198"/>
                <a:gd name="T67" fmla="*/ 64 h 83"/>
                <a:gd name="T68" fmla="*/ 119 w 198"/>
                <a:gd name="T69" fmla="*/ 61 h 83"/>
                <a:gd name="T70" fmla="*/ 115 w 198"/>
                <a:gd name="T71" fmla="*/ 61 h 83"/>
                <a:gd name="T72" fmla="*/ 110 w 198"/>
                <a:gd name="T73" fmla="*/ 61 h 83"/>
                <a:gd name="T74" fmla="*/ 107 w 198"/>
                <a:gd name="T75" fmla="*/ 61 h 83"/>
                <a:gd name="T76" fmla="*/ 101 w 198"/>
                <a:gd name="T77" fmla="*/ 61 h 83"/>
                <a:gd name="T78" fmla="*/ 93 w 198"/>
                <a:gd name="T79" fmla="*/ 64 h 83"/>
                <a:gd name="T80" fmla="*/ 72 w 198"/>
                <a:gd name="T81" fmla="*/ 64 h 83"/>
                <a:gd name="T82" fmla="*/ 72 w 198"/>
                <a:gd name="T83" fmla="*/ 82 h 83"/>
                <a:gd name="T84" fmla="*/ 2 w 198"/>
                <a:gd name="T85" fmla="*/ 82 h 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8"/>
                <a:gd name="T130" fmla="*/ 0 h 83"/>
                <a:gd name="T131" fmla="*/ 198 w 198"/>
                <a:gd name="T132" fmla="*/ 83 h 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8" h="83">
                  <a:moveTo>
                    <a:pt x="2" y="82"/>
                  </a:moveTo>
                  <a:lnTo>
                    <a:pt x="0" y="0"/>
                  </a:lnTo>
                  <a:lnTo>
                    <a:pt x="72" y="0"/>
                  </a:lnTo>
                  <a:lnTo>
                    <a:pt x="72" y="20"/>
                  </a:lnTo>
                  <a:lnTo>
                    <a:pt x="99" y="19"/>
                  </a:lnTo>
                  <a:lnTo>
                    <a:pt x="104" y="19"/>
                  </a:lnTo>
                  <a:lnTo>
                    <a:pt x="108" y="16"/>
                  </a:lnTo>
                  <a:lnTo>
                    <a:pt x="113" y="15"/>
                  </a:lnTo>
                  <a:lnTo>
                    <a:pt x="116" y="10"/>
                  </a:lnTo>
                  <a:lnTo>
                    <a:pt x="119" y="8"/>
                  </a:lnTo>
                  <a:lnTo>
                    <a:pt x="120" y="3"/>
                  </a:lnTo>
                  <a:lnTo>
                    <a:pt x="122" y="0"/>
                  </a:lnTo>
                  <a:lnTo>
                    <a:pt x="185" y="0"/>
                  </a:lnTo>
                  <a:lnTo>
                    <a:pt x="181" y="8"/>
                  </a:lnTo>
                  <a:lnTo>
                    <a:pt x="176" y="15"/>
                  </a:lnTo>
                  <a:lnTo>
                    <a:pt x="170" y="20"/>
                  </a:lnTo>
                  <a:lnTo>
                    <a:pt x="164" y="26"/>
                  </a:lnTo>
                  <a:lnTo>
                    <a:pt x="159" y="31"/>
                  </a:lnTo>
                  <a:lnTo>
                    <a:pt x="168" y="33"/>
                  </a:lnTo>
                  <a:lnTo>
                    <a:pt x="174" y="37"/>
                  </a:lnTo>
                  <a:lnTo>
                    <a:pt x="181" y="42"/>
                  </a:lnTo>
                  <a:lnTo>
                    <a:pt x="186" y="47"/>
                  </a:lnTo>
                  <a:lnTo>
                    <a:pt x="190" y="54"/>
                  </a:lnTo>
                  <a:lnTo>
                    <a:pt x="194" y="61"/>
                  </a:lnTo>
                  <a:lnTo>
                    <a:pt x="197" y="71"/>
                  </a:lnTo>
                  <a:lnTo>
                    <a:pt x="197" y="82"/>
                  </a:lnTo>
                  <a:lnTo>
                    <a:pt x="130" y="82"/>
                  </a:lnTo>
                  <a:lnTo>
                    <a:pt x="130" y="80"/>
                  </a:lnTo>
                  <a:lnTo>
                    <a:pt x="130" y="77"/>
                  </a:lnTo>
                  <a:lnTo>
                    <a:pt x="128" y="73"/>
                  </a:lnTo>
                  <a:lnTo>
                    <a:pt x="128" y="70"/>
                  </a:lnTo>
                  <a:lnTo>
                    <a:pt x="126" y="66"/>
                  </a:lnTo>
                  <a:lnTo>
                    <a:pt x="125" y="64"/>
                  </a:lnTo>
                  <a:lnTo>
                    <a:pt x="122" y="64"/>
                  </a:lnTo>
                  <a:lnTo>
                    <a:pt x="119" y="61"/>
                  </a:lnTo>
                  <a:lnTo>
                    <a:pt x="115" y="61"/>
                  </a:lnTo>
                  <a:lnTo>
                    <a:pt x="110" y="61"/>
                  </a:lnTo>
                  <a:lnTo>
                    <a:pt x="107" y="61"/>
                  </a:lnTo>
                  <a:lnTo>
                    <a:pt x="101" y="61"/>
                  </a:lnTo>
                  <a:lnTo>
                    <a:pt x="93" y="64"/>
                  </a:lnTo>
                  <a:lnTo>
                    <a:pt x="72" y="64"/>
                  </a:lnTo>
                  <a:lnTo>
                    <a:pt x="72" y="82"/>
                  </a:lnTo>
                  <a:lnTo>
                    <a:pt x="2" y="82"/>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Freeform 24"/>
            <p:cNvSpPr>
              <a:spLocks/>
            </p:cNvSpPr>
            <p:nvPr/>
          </p:nvSpPr>
          <p:spPr bwMode="auto">
            <a:xfrm>
              <a:off x="2474" y="1177"/>
              <a:ext cx="196" cy="83"/>
            </a:xfrm>
            <a:custGeom>
              <a:avLst/>
              <a:gdLst>
                <a:gd name="T0" fmla="*/ 0 w 196"/>
                <a:gd name="T1" fmla="*/ 0 h 83"/>
                <a:gd name="T2" fmla="*/ 0 w 196"/>
                <a:gd name="T3" fmla="*/ 82 h 83"/>
                <a:gd name="T4" fmla="*/ 106 w 196"/>
                <a:gd name="T5" fmla="*/ 73 h 83"/>
                <a:gd name="T6" fmla="*/ 119 w 196"/>
                <a:gd name="T7" fmla="*/ 72 h 83"/>
                <a:gd name="T8" fmla="*/ 130 w 196"/>
                <a:gd name="T9" fmla="*/ 70 h 83"/>
                <a:gd name="T10" fmla="*/ 142 w 196"/>
                <a:gd name="T11" fmla="*/ 68 h 83"/>
                <a:gd name="T12" fmla="*/ 151 w 196"/>
                <a:gd name="T13" fmla="*/ 64 h 83"/>
                <a:gd name="T14" fmla="*/ 161 w 196"/>
                <a:gd name="T15" fmla="*/ 58 h 83"/>
                <a:gd name="T16" fmla="*/ 168 w 196"/>
                <a:gd name="T17" fmla="*/ 52 h 83"/>
                <a:gd name="T18" fmla="*/ 177 w 196"/>
                <a:gd name="T19" fmla="*/ 47 h 83"/>
                <a:gd name="T20" fmla="*/ 183 w 196"/>
                <a:gd name="T21" fmla="*/ 40 h 83"/>
                <a:gd name="T22" fmla="*/ 189 w 196"/>
                <a:gd name="T23" fmla="*/ 31 h 83"/>
                <a:gd name="T24" fmla="*/ 192 w 196"/>
                <a:gd name="T25" fmla="*/ 23 h 83"/>
                <a:gd name="T26" fmla="*/ 195 w 196"/>
                <a:gd name="T27" fmla="*/ 11 h 83"/>
                <a:gd name="T28" fmla="*/ 195 w 196"/>
                <a:gd name="T29" fmla="*/ 0 h 83"/>
                <a:gd name="T30" fmla="*/ 128 w 196"/>
                <a:gd name="T31" fmla="*/ 0 h 83"/>
                <a:gd name="T32" fmla="*/ 126 w 196"/>
                <a:gd name="T33" fmla="*/ 7 h 83"/>
                <a:gd name="T34" fmla="*/ 123 w 196"/>
                <a:gd name="T35" fmla="*/ 12 h 83"/>
                <a:gd name="T36" fmla="*/ 113 w 196"/>
                <a:gd name="T37" fmla="*/ 17 h 83"/>
                <a:gd name="T38" fmla="*/ 101 w 196"/>
                <a:gd name="T39" fmla="*/ 18 h 83"/>
                <a:gd name="T40" fmla="*/ 70 w 196"/>
                <a:gd name="T41" fmla="*/ 19 h 83"/>
                <a:gd name="T42" fmla="*/ 70 w 196"/>
                <a:gd name="T43" fmla="*/ 0 h 83"/>
                <a:gd name="T44" fmla="*/ 0 w 196"/>
                <a:gd name="T45" fmla="*/ 0 h 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6"/>
                <a:gd name="T70" fmla="*/ 0 h 83"/>
                <a:gd name="T71" fmla="*/ 196 w 196"/>
                <a:gd name="T72" fmla="*/ 83 h 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6" h="83">
                  <a:moveTo>
                    <a:pt x="0" y="0"/>
                  </a:moveTo>
                  <a:lnTo>
                    <a:pt x="0" y="82"/>
                  </a:lnTo>
                  <a:lnTo>
                    <a:pt x="106" y="73"/>
                  </a:lnTo>
                  <a:lnTo>
                    <a:pt x="119" y="72"/>
                  </a:lnTo>
                  <a:lnTo>
                    <a:pt x="130" y="70"/>
                  </a:lnTo>
                  <a:lnTo>
                    <a:pt x="142" y="68"/>
                  </a:lnTo>
                  <a:lnTo>
                    <a:pt x="151" y="64"/>
                  </a:lnTo>
                  <a:lnTo>
                    <a:pt x="161" y="58"/>
                  </a:lnTo>
                  <a:lnTo>
                    <a:pt x="168" y="52"/>
                  </a:lnTo>
                  <a:lnTo>
                    <a:pt x="177" y="47"/>
                  </a:lnTo>
                  <a:lnTo>
                    <a:pt x="183" y="40"/>
                  </a:lnTo>
                  <a:lnTo>
                    <a:pt x="189" y="31"/>
                  </a:lnTo>
                  <a:lnTo>
                    <a:pt x="192" y="23"/>
                  </a:lnTo>
                  <a:lnTo>
                    <a:pt x="195" y="11"/>
                  </a:lnTo>
                  <a:lnTo>
                    <a:pt x="195" y="0"/>
                  </a:lnTo>
                  <a:lnTo>
                    <a:pt x="128" y="0"/>
                  </a:lnTo>
                  <a:lnTo>
                    <a:pt x="126" y="7"/>
                  </a:lnTo>
                  <a:lnTo>
                    <a:pt x="123" y="12"/>
                  </a:lnTo>
                  <a:lnTo>
                    <a:pt x="113" y="17"/>
                  </a:lnTo>
                  <a:lnTo>
                    <a:pt x="101" y="18"/>
                  </a:lnTo>
                  <a:lnTo>
                    <a:pt x="70" y="19"/>
                  </a:lnTo>
                  <a:lnTo>
                    <a:pt x="70" y="0"/>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Freeform 25"/>
            <p:cNvSpPr>
              <a:spLocks/>
            </p:cNvSpPr>
            <p:nvPr/>
          </p:nvSpPr>
          <p:spPr bwMode="auto">
            <a:xfrm>
              <a:off x="2729" y="1004"/>
              <a:ext cx="219" cy="129"/>
            </a:xfrm>
            <a:custGeom>
              <a:avLst/>
              <a:gdLst>
                <a:gd name="T0" fmla="*/ 0 w 221"/>
                <a:gd name="T1" fmla="*/ 128 h 129"/>
                <a:gd name="T2" fmla="*/ 0 w 221"/>
                <a:gd name="T3" fmla="*/ 125 h 129"/>
                <a:gd name="T4" fmla="*/ 2 w 221"/>
                <a:gd name="T5" fmla="*/ 112 h 129"/>
                <a:gd name="T6" fmla="*/ 2 w 221"/>
                <a:gd name="T7" fmla="*/ 100 h 129"/>
                <a:gd name="T8" fmla="*/ 5 w 221"/>
                <a:gd name="T9" fmla="*/ 89 h 129"/>
                <a:gd name="T10" fmla="*/ 7 w 221"/>
                <a:gd name="T11" fmla="*/ 78 h 129"/>
                <a:gd name="T12" fmla="*/ 12 w 221"/>
                <a:gd name="T13" fmla="*/ 67 h 129"/>
                <a:gd name="T14" fmla="*/ 15 w 221"/>
                <a:gd name="T15" fmla="*/ 59 h 129"/>
                <a:gd name="T16" fmla="*/ 20 w 221"/>
                <a:gd name="T17" fmla="*/ 48 h 129"/>
                <a:gd name="T18" fmla="*/ 27 w 221"/>
                <a:gd name="T19" fmla="*/ 38 h 129"/>
                <a:gd name="T20" fmla="*/ 35 w 221"/>
                <a:gd name="T21" fmla="*/ 31 h 129"/>
                <a:gd name="T22" fmla="*/ 43 w 221"/>
                <a:gd name="T23" fmla="*/ 22 h 129"/>
                <a:gd name="T24" fmla="*/ 53 w 221"/>
                <a:gd name="T25" fmla="*/ 16 h 129"/>
                <a:gd name="T26" fmla="*/ 57 w 221"/>
                <a:gd name="T27" fmla="*/ 10 h 129"/>
                <a:gd name="T28" fmla="*/ 69 w 221"/>
                <a:gd name="T29" fmla="*/ 5 h 129"/>
                <a:gd name="T30" fmla="*/ 81 w 221"/>
                <a:gd name="T31" fmla="*/ 1 h 129"/>
                <a:gd name="T32" fmla="*/ 92 w 221"/>
                <a:gd name="T33" fmla="*/ 0 h 129"/>
                <a:gd name="T34" fmla="*/ 105 w 221"/>
                <a:gd name="T35" fmla="*/ 0 h 129"/>
                <a:gd name="T36" fmla="*/ 114 w 221"/>
                <a:gd name="T37" fmla="*/ 0 h 129"/>
                <a:gd name="T38" fmla="*/ 123 w 221"/>
                <a:gd name="T39" fmla="*/ 1 h 129"/>
                <a:gd name="T40" fmla="*/ 132 w 221"/>
                <a:gd name="T41" fmla="*/ 3 h 129"/>
                <a:gd name="T42" fmla="*/ 139 w 221"/>
                <a:gd name="T43" fmla="*/ 5 h 129"/>
                <a:gd name="T44" fmla="*/ 145 w 221"/>
                <a:gd name="T45" fmla="*/ 6 h 129"/>
                <a:gd name="T46" fmla="*/ 152 w 221"/>
                <a:gd name="T47" fmla="*/ 9 h 129"/>
                <a:gd name="T48" fmla="*/ 159 w 221"/>
                <a:gd name="T49" fmla="*/ 12 h 129"/>
                <a:gd name="T50" fmla="*/ 163 w 221"/>
                <a:gd name="T51" fmla="*/ 16 h 129"/>
                <a:gd name="T52" fmla="*/ 173 w 221"/>
                <a:gd name="T53" fmla="*/ 27 h 129"/>
                <a:gd name="T54" fmla="*/ 183 w 221"/>
                <a:gd name="T55" fmla="*/ 38 h 129"/>
                <a:gd name="T56" fmla="*/ 193 w 221"/>
                <a:gd name="T57" fmla="*/ 50 h 129"/>
                <a:gd name="T58" fmla="*/ 199 w 221"/>
                <a:gd name="T59" fmla="*/ 63 h 129"/>
                <a:gd name="T60" fmla="*/ 205 w 221"/>
                <a:gd name="T61" fmla="*/ 78 h 129"/>
                <a:gd name="T62" fmla="*/ 208 w 221"/>
                <a:gd name="T63" fmla="*/ 93 h 129"/>
                <a:gd name="T64" fmla="*/ 212 w 221"/>
                <a:gd name="T65" fmla="*/ 110 h 129"/>
                <a:gd name="T66" fmla="*/ 212 w 221"/>
                <a:gd name="T67" fmla="*/ 125 h 129"/>
                <a:gd name="T68" fmla="*/ 212 w 221"/>
                <a:gd name="T69" fmla="*/ 128 h 129"/>
                <a:gd name="T70" fmla="*/ 145 w 221"/>
                <a:gd name="T71" fmla="*/ 128 h 129"/>
                <a:gd name="T72" fmla="*/ 145 w 221"/>
                <a:gd name="T73" fmla="*/ 117 h 129"/>
                <a:gd name="T74" fmla="*/ 143 w 221"/>
                <a:gd name="T75" fmla="*/ 101 h 129"/>
                <a:gd name="T76" fmla="*/ 141 w 221"/>
                <a:gd name="T77" fmla="*/ 91 h 129"/>
                <a:gd name="T78" fmla="*/ 138 w 221"/>
                <a:gd name="T79" fmla="*/ 80 h 129"/>
                <a:gd name="T80" fmla="*/ 132 w 221"/>
                <a:gd name="T81" fmla="*/ 71 h 129"/>
                <a:gd name="T82" fmla="*/ 123 w 221"/>
                <a:gd name="T83" fmla="*/ 66 h 129"/>
                <a:gd name="T84" fmla="*/ 116 w 221"/>
                <a:gd name="T85" fmla="*/ 61 h 129"/>
                <a:gd name="T86" fmla="*/ 105 w 221"/>
                <a:gd name="T87" fmla="*/ 61 h 129"/>
                <a:gd name="T88" fmla="*/ 100 w 221"/>
                <a:gd name="T89" fmla="*/ 61 h 129"/>
                <a:gd name="T90" fmla="*/ 94 w 221"/>
                <a:gd name="T91" fmla="*/ 61 h 129"/>
                <a:gd name="T92" fmla="*/ 88 w 221"/>
                <a:gd name="T93" fmla="*/ 66 h 129"/>
                <a:gd name="T94" fmla="*/ 85 w 221"/>
                <a:gd name="T95" fmla="*/ 67 h 129"/>
                <a:gd name="T96" fmla="*/ 81 w 221"/>
                <a:gd name="T97" fmla="*/ 71 h 129"/>
                <a:gd name="T98" fmla="*/ 76 w 221"/>
                <a:gd name="T99" fmla="*/ 76 h 129"/>
                <a:gd name="T100" fmla="*/ 74 w 221"/>
                <a:gd name="T101" fmla="*/ 83 h 129"/>
                <a:gd name="T102" fmla="*/ 72 w 221"/>
                <a:gd name="T103" fmla="*/ 91 h 129"/>
                <a:gd name="T104" fmla="*/ 69 w 221"/>
                <a:gd name="T105" fmla="*/ 99 h 129"/>
                <a:gd name="T106" fmla="*/ 68 w 221"/>
                <a:gd name="T107" fmla="*/ 107 h 129"/>
                <a:gd name="T108" fmla="*/ 68 w 221"/>
                <a:gd name="T109" fmla="*/ 117 h 129"/>
                <a:gd name="T110" fmla="*/ 68 w 221"/>
                <a:gd name="T111" fmla="*/ 128 h 129"/>
                <a:gd name="T112" fmla="*/ 0 w 221"/>
                <a:gd name="T113" fmla="*/ 128 h 1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1"/>
                <a:gd name="T172" fmla="*/ 0 h 129"/>
                <a:gd name="T173" fmla="*/ 221 w 221"/>
                <a:gd name="T174" fmla="*/ 129 h 1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1" h="129">
                  <a:moveTo>
                    <a:pt x="0" y="128"/>
                  </a:moveTo>
                  <a:lnTo>
                    <a:pt x="0" y="125"/>
                  </a:lnTo>
                  <a:lnTo>
                    <a:pt x="2" y="112"/>
                  </a:lnTo>
                  <a:lnTo>
                    <a:pt x="2" y="100"/>
                  </a:lnTo>
                  <a:lnTo>
                    <a:pt x="5" y="89"/>
                  </a:lnTo>
                  <a:lnTo>
                    <a:pt x="7" y="78"/>
                  </a:lnTo>
                  <a:lnTo>
                    <a:pt x="12" y="67"/>
                  </a:lnTo>
                  <a:lnTo>
                    <a:pt x="15" y="59"/>
                  </a:lnTo>
                  <a:lnTo>
                    <a:pt x="20" y="48"/>
                  </a:lnTo>
                  <a:lnTo>
                    <a:pt x="27" y="38"/>
                  </a:lnTo>
                  <a:lnTo>
                    <a:pt x="35" y="31"/>
                  </a:lnTo>
                  <a:lnTo>
                    <a:pt x="43" y="22"/>
                  </a:lnTo>
                  <a:lnTo>
                    <a:pt x="53" y="16"/>
                  </a:lnTo>
                  <a:lnTo>
                    <a:pt x="61" y="10"/>
                  </a:lnTo>
                  <a:lnTo>
                    <a:pt x="73" y="5"/>
                  </a:lnTo>
                  <a:lnTo>
                    <a:pt x="85" y="1"/>
                  </a:lnTo>
                  <a:lnTo>
                    <a:pt x="96" y="0"/>
                  </a:lnTo>
                  <a:lnTo>
                    <a:pt x="109" y="0"/>
                  </a:lnTo>
                  <a:lnTo>
                    <a:pt x="118" y="0"/>
                  </a:lnTo>
                  <a:lnTo>
                    <a:pt x="127" y="1"/>
                  </a:lnTo>
                  <a:lnTo>
                    <a:pt x="136" y="3"/>
                  </a:lnTo>
                  <a:lnTo>
                    <a:pt x="143" y="5"/>
                  </a:lnTo>
                  <a:lnTo>
                    <a:pt x="149" y="6"/>
                  </a:lnTo>
                  <a:lnTo>
                    <a:pt x="156" y="9"/>
                  </a:lnTo>
                  <a:lnTo>
                    <a:pt x="163" y="12"/>
                  </a:lnTo>
                  <a:lnTo>
                    <a:pt x="169" y="16"/>
                  </a:lnTo>
                  <a:lnTo>
                    <a:pt x="181" y="27"/>
                  </a:lnTo>
                  <a:lnTo>
                    <a:pt x="191" y="38"/>
                  </a:lnTo>
                  <a:lnTo>
                    <a:pt x="201" y="50"/>
                  </a:lnTo>
                  <a:lnTo>
                    <a:pt x="207" y="63"/>
                  </a:lnTo>
                  <a:lnTo>
                    <a:pt x="213" y="78"/>
                  </a:lnTo>
                  <a:lnTo>
                    <a:pt x="216" y="93"/>
                  </a:lnTo>
                  <a:lnTo>
                    <a:pt x="220" y="110"/>
                  </a:lnTo>
                  <a:lnTo>
                    <a:pt x="220" y="125"/>
                  </a:lnTo>
                  <a:lnTo>
                    <a:pt x="220" y="128"/>
                  </a:lnTo>
                  <a:lnTo>
                    <a:pt x="149" y="128"/>
                  </a:lnTo>
                  <a:lnTo>
                    <a:pt x="149" y="117"/>
                  </a:lnTo>
                  <a:lnTo>
                    <a:pt x="147" y="101"/>
                  </a:lnTo>
                  <a:lnTo>
                    <a:pt x="145" y="91"/>
                  </a:lnTo>
                  <a:lnTo>
                    <a:pt x="142" y="80"/>
                  </a:lnTo>
                  <a:lnTo>
                    <a:pt x="136" y="71"/>
                  </a:lnTo>
                  <a:lnTo>
                    <a:pt x="127" y="66"/>
                  </a:lnTo>
                  <a:lnTo>
                    <a:pt x="120" y="61"/>
                  </a:lnTo>
                  <a:lnTo>
                    <a:pt x="109" y="61"/>
                  </a:lnTo>
                  <a:lnTo>
                    <a:pt x="104" y="61"/>
                  </a:lnTo>
                  <a:lnTo>
                    <a:pt x="98" y="61"/>
                  </a:lnTo>
                  <a:lnTo>
                    <a:pt x="92" y="66"/>
                  </a:lnTo>
                  <a:lnTo>
                    <a:pt x="89" y="67"/>
                  </a:lnTo>
                  <a:lnTo>
                    <a:pt x="85" y="71"/>
                  </a:lnTo>
                  <a:lnTo>
                    <a:pt x="80" y="76"/>
                  </a:lnTo>
                  <a:lnTo>
                    <a:pt x="78" y="83"/>
                  </a:lnTo>
                  <a:lnTo>
                    <a:pt x="76" y="91"/>
                  </a:lnTo>
                  <a:lnTo>
                    <a:pt x="73" y="99"/>
                  </a:lnTo>
                  <a:lnTo>
                    <a:pt x="72" y="107"/>
                  </a:lnTo>
                  <a:lnTo>
                    <a:pt x="72" y="117"/>
                  </a:lnTo>
                  <a:lnTo>
                    <a:pt x="72" y="128"/>
                  </a:lnTo>
                  <a:lnTo>
                    <a:pt x="0" y="128"/>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Freeform 26"/>
            <p:cNvSpPr>
              <a:spLocks/>
            </p:cNvSpPr>
            <p:nvPr/>
          </p:nvSpPr>
          <p:spPr bwMode="auto">
            <a:xfrm>
              <a:off x="2729" y="1132"/>
              <a:ext cx="219" cy="127"/>
            </a:xfrm>
            <a:custGeom>
              <a:avLst/>
              <a:gdLst>
                <a:gd name="T0" fmla="*/ 0 w 221"/>
                <a:gd name="T1" fmla="*/ 0 h 127"/>
                <a:gd name="T2" fmla="*/ 0 w 221"/>
                <a:gd name="T3" fmla="*/ 14 h 127"/>
                <a:gd name="T4" fmla="*/ 5 w 221"/>
                <a:gd name="T5" fmla="*/ 30 h 127"/>
                <a:gd name="T6" fmla="*/ 6 w 221"/>
                <a:gd name="T7" fmla="*/ 48 h 127"/>
                <a:gd name="T8" fmla="*/ 12 w 221"/>
                <a:gd name="T9" fmla="*/ 63 h 127"/>
                <a:gd name="T10" fmla="*/ 18 w 221"/>
                <a:gd name="T11" fmla="*/ 76 h 127"/>
                <a:gd name="T12" fmla="*/ 27 w 221"/>
                <a:gd name="T13" fmla="*/ 88 h 127"/>
                <a:gd name="T14" fmla="*/ 36 w 221"/>
                <a:gd name="T15" fmla="*/ 99 h 127"/>
                <a:gd name="T16" fmla="*/ 49 w 221"/>
                <a:gd name="T17" fmla="*/ 110 h 127"/>
                <a:gd name="T18" fmla="*/ 54 w 221"/>
                <a:gd name="T19" fmla="*/ 115 h 127"/>
                <a:gd name="T20" fmla="*/ 57 w 221"/>
                <a:gd name="T21" fmla="*/ 116 h 127"/>
                <a:gd name="T22" fmla="*/ 63 w 221"/>
                <a:gd name="T23" fmla="*/ 120 h 127"/>
                <a:gd name="T24" fmla="*/ 72 w 221"/>
                <a:gd name="T25" fmla="*/ 122 h 127"/>
                <a:gd name="T26" fmla="*/ 79 w 221"/>
                <a:gd name="T27" fmla="*/ 124 h 127"/>
                <a:gd name="T28" fmla="*/ 88 w 221"/>
                <a:gd name="T29" fmla="*/ 124 h 127"/>
                <a:gd name="T30" fmla="*/ 97 w 221"/>
                <a:gd name="T31" fmla="*/ 126 h 127"/>
                <a:gd name="T32" fmla="*/ 105 w 221"/>
                <a:gd name="T33" fmla="*/ 126 h 127"/>
                <a:gd name="T34" fmla="*/ 120 w 221"/>
                <a:gd name="T35" fmla="*/ 126 h 127"/>
                <a:gd name="T36" fmla="*/ 132 w 221"/>
                <a:gd name="T37" fmla="*/ 124 h 127"/>
                <a:gd name="T38" fmla="*/ 143 w 221"/>
                <a:gd name="T39" fmla="*/ 122 h 127"/>
                <a:gd name="T40" fmla="*/ 154 w 221"/>
                <a:gd name="T41" fmla="*/ 120 h 127"/>
                <a:gd name="T42" fmla="*/ 161 w 221"/>
                <a:gd name="T43" fmla="*/ 115 h 127"/>
                <a:gd name="T44" fmla="*/ 168 w 221"/>
                <a:gd name="T45" fmla="*/ 107 h 127"/>
                <a:gd name="T46" fmla="*/ 176 w 221"/>
                <a:gd name="T47" fmla="*/ 98 h 127"/>
                <a:gd name="T48" fmla="*/ 183 w 221"/>
                <a:gd name="T49" fmla="*/ 91 h 127"/>
                <a:gd name="T50" fmla="*/ 190 w 221"/>
                <a:gd name="T51" fmla="*/ 81 h 127"/>
                <a:gd name="T52" fmla="*/ 197 w 221"/>
                <a:gd name="T53" fmla="*/ 71 h 127"/>
                <a:gd name="T54" fmla="*/ 201 w 221"/>
                <a:gd name="T55" fmla="*/ 60 h 127"/>
                <a:gd name="T56" fmla="*/ 205 w 221"/>
                <a:gd name="T57" fmla="*/ 48 h 127"/>
                <a:gd name="T58" fmla="*/ 206 w 221"/>
                <a:gd name="T59" fmla="*/ 36 h 127"/>
                <a:gd name="T60" fmla="*/ 210 w 221"/>
                <a:gd name="T61" fmla="*/ 23 h 127"/>
                <a:gd name="T62" fmla="*/ 212 w 221"/>
                <a:gd name="T63" fmla="*/ 11 h 127"/>
                <a:gd name="T64" fmla="*/ 212 w 221"/>
                <a:gd name="T65" fmla="*/ 0 h 127"/>
                <a:gd name="T66" fmla="*/ 145 w 221"/>
                <a:gd name="T67" fmla="*/ 0 h 127"/>
                <a:gd name="T68" fmla="*/ 145 w 221"/>
                <a:gd name="T69" fmla="*/ 3 h 127"/>
                <a:gd name="T70" fmla="*/ 145 w 221"/>
                <a:gd name="T71" fmla="*/ 17 h 127"/>
                <a:gd name="T72" fmla="*/ 143 w 221"/>
                <a:gd name="T73" fmla="*/ 29 h 127"/>
                <a:gd name="T74" fmla="*/ 141 w 221"/>
                <a:gd name="T75" fmla="*/ 41 h 127"/>
                <a:gd name="T76" fmla="*/ 138 w 221"/>
                <a:gd name="T77" fmla="*/ 50 h 127"/>
                <a:gd name="T78" fmla="*/ 132 w 221"/>
                <a:gd name="T79" fmla="*/ 58 h 127"/>
                <a:gd name="T80" fmla="*/ 123 w 221"/>
                <a:gd name="T81" fmla="*/ 64 h 127"/>
                <a:gd name="T82" fmla="*/ 116 w 221"/>
                <a:gd name="T83" fmla="*/ 65 h 127"/>
                <a:gd name="T84" fmla="*/ 105 w 221"/>
                <a:gd name="T85" fmla="*/ 69 h 127"/>
                <a:gd name="T86" fmla="*/ 98 w 221"/>
                <a:gd name="T87" fmla="*/ 65 h 127"/>
                <a:gd name="T88" fmla="*/ 91 w 221"/>
                <a:gd name="T89" fmla="*/ 64 h 127"/>
                <a:gd name="T90" fmla="*/ 83 w 221"/>
                <a:gd name="T91" fmla="*/ 58 h 127"/>
                <a:gd name="T92" fmla="*/ 76 w 221"/>
                <a:gd name="T93" fmla="*/ 51 h 127"/>
                <a:gd name="T94" fmla="*/ 74 w 221"/>
                <a:gd name="T95" fmla="*/ 41 h 127"/>
                <a:gd name="T96" fmla="*/ 69 w 221"/>
                <a:gd name="T97" fmla="*/ 29 h 127"/>
                <a:gd name="T98" fmla="*/ 68 w 221"/>
                <a:gd name="T99" fmla="*/ 17 h 127"/>
                <a:gd name="T100" fmla="*/ 68 w 221"/>
                <a:gd name="T101" fmla="*/ 0 h 127"/>
                <a:gd name="T102" fmla="*/ 0 w 221"/>
                <a:gd name="T103" fmla="*/ 0 h 1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1"/>
                <a:gd name="T157" fmla="*/ 0 h 127"/>
                <a:gd name="T158" fmla="*/ 221 w 221"/>
                <a:gd name="T159" fmla="*/ 127 h 1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1" h="127">
                  <a:moveTo>
                    <a:pt x="0" y="0"/>
                  </a:moveTo>
                  <a:lnTo>
                    <a:pt x="0" y="14"/>
                  </a:lnTo>
                  <a:lnTo>
                    <a:pt x="5" y="30"/>
                  </a:lnTo>
                  <a:lnTo>
                    <a:pt x="6" y="48"/>
                  </a:lnTo>
                  <a:lnTo>
                    <a:pt x="12" y="63"/>
                  </a:lnTo>
                  <a:lnTo>
                    <a:pt x="18" y="76"/>
                  </a:lnTo>
                  <a:lnTo>
                    <a:pt x="27" y="88"/>
                  </a:lnTo>
                  <a:lnTo>
                    <a:pt x="36" y="99"/>
                  </a:lnTo>
                  <a:lnTo>
                    <a:pt x="49" y="110"/>
                  </a:lnTo>
                  <a:lnTo>
                    <a:pt x="54" y="115"/>
                  </a:lnTo>
                  <a:lnTo>
                    <a:pt x="61" y="116"/>
                  </a:lnTo>
                  <a:lnTo>
                    <a:pt x="67" y="120"/>
                  </a:lnTo>
                  <a:lnTo>
                    <a:pt x="76" y="122"/>
                  </a:lnTo>
                  <a:lnTo>
                    <a:pt x="83" y="124"/>
                  </a:lnTo>
                  <a:lnTo>
                    <a:pt x="92" y="124"/>
                  </a:lnTo>
                  <a:lnTo>
                    <a:pt x="101" y="126"/>
                  </a:lnTo>
                  <a:lnTo>
                    <a:pt x="109" y="126"/>
                  </a:lnTo>
                  <a:lnTo>
                    <a:pt x="124" y="126"/>
                  </a:lnTo>
                  <a:lnTo>
                    <a:pt x="136" y="124"/>
                  </a:lnTo>
                  <a:lnTo>
                    <a:pt x="147" y="122"/>
                  </a:lnTo>
                  <a:lnTo>
                    <a:pt x="158" y="120"/>
                  </a:lnTo>
                  <a:lnTo>
                    <a:pt x="166" y="115"/>
                  </a:lnTo>
                  <a:lnTo>
                    <a:pt x="176" y="107"/>
                  </a:lnTo>
                  <a:lnTo>
                    <a:pt x="184" y="98"/>
                  </a:lnTo>
                  <a:lnTo>
                    <a:pt x="191" y="91"/>
                  </a:lnTo>
                  <a:lnTo>
                    <a:pt x="198" y="81"/>
                  </a:lnTo>
                  <a:lnTo>
                    <a:pt x="205" y="71"/>
                  </a:lnTo>
                  <a:lnTo>
                    <a:pt x="209" y="60"/>
                  </a:lnTo>
                  <a:lnTo>
                    <a:pt x="213" y="48"/>
                  </a:lnTo>
                  <a:lnTo>
                    <a:pt x="214" y="36"/>
                  </a:lnTo>
                  <a:lnTo>
                    <a:pt x="218" y="23"/>
                  </a:lnTo>
                  <a:lnTo>
                    <a:pt x="220" y="11"/>
                  </a:lnTo>
                  <a:lnTo>
                    <a:pt x="220" y="0"/>
                  </a:lnTo>
                  <a:lnTo>
                    <a:pt x="149" y="0"/>
                  </a:lnTo>
                  <a:lnTo>
                    <a:pt x="149" y="3"/>
                  </a:lnTo>
                  <a:lnTo>
                    <a:pt x="149" y="17"/>
                  </a:lnTo>
                  <a:lnTo>
                    <a:pt x="147" y="29"/>
                  </a:lnTo>
                  <a:lnTo>
                    <a:pt x="145" y="41"/>
                  </a:lnTo>
                  <a:lnTo>
                    <a:pt x="142" y="50"/>
                  </a:lnTo>
                  <a:lnTo>
                    <a:pt x="136" y="58"/>
                  </a:lnTo>
                  <a:lnTo>
                    <a:pt x="127" y="64"/>
                  </a:lnTo>
                  <a:lnTo>
                    <a:pt x="120" y="65"/>
                  </a:lnTo>
                  <a:lnTo>
                    <a:pt x="109" y="69"/>
                  </a:lnTo>
                  <a:lnTo>
                    <a:pt x="102" y="65"/>
                  </a:lnTo>
                  <a:lnTo>
                    <a:pt x="95" y="64"/>
                  </a:lnTo>
                  <a:lnTo>
                    <a:pt x="87" y="58"/>
                  </a:lnTo>
                  <a:lnTo>
                    <a:pt x="80" y="51"/>
                  </a:lnTo>
                  <a:lnTo>
                    <a:pt x="78" y="41"/>
                  </a:lnTo>
                  <a:lnTo>
                    <a:pt x="73" y="29"/>
                  </a:lnTo>
                  <a:lnTo>
                    <a:pt x="72" y="17"/>
                  </a:lnTo>
                  <a:lnTo>
                    <a:pt x="72" y="0"/>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Freeform 27"/>
            <p:cNvSpPr>
              <a:spLocks/>
            </p:cNvSpPr>
            <p:nvPr/>
          </p:nvSpPr>
          <p:spPr bwMode="auto">
            <a:xfrm>
              <a:off x="3005" y="1024"/>
              <a:ext cx="159" cy="92"/>
            </a:xfrm>
            <a:custGeom>
              <a:avLst/>
              <a:gdLst>
                <a:gd name="T0" fmla="*/ 0 w 159"/>
                <a:gd name="T1" fmla="*/ 91 h 92"/>
                <a:gd name="T2" fmla="*/ 0 w 159"/>
                <a:gd name="T3" fmla="*/ 0 h 92"/>
                <a:gd name="T4" fmla="*/ 84 w 159"/>
                <a:gd name="T5" fmla="*/ 14 h 92"/>
                <a:gd name="T6" fmla="*/ 98 w 159"/>
                <a:gd name="T7" fmla="*/ 16 h 92"/>
                <a:gd name="T8" fmla="*/ 111 w 159"/>
                <a:gd name="T9" fmla="*/ 20 h 92"/>
                <a:gd name="T10" fmla="*/ 123 w 159"/>
                <a:gd name="T11" fmla="*/ 25 h 92"/>
                <a:gd name="T12" fmla="*/ 134 w 159"/>
                <a:gd name="T13" fmla="*/ 30 h 92"/>
                <a:gd name="T14" fmla="*/ 140 w 159"/>
                <a:gd name="T15" fmla="*/ 36 h 92"/>
                <a:gd name="T16" fmla="*/ 147 w 159"/>
                <a:gd name="T17" fmla="*/ 43 h 92"/>
                <a:gd name="T18" fmla="*/ 150 w 159"/>
                <a:gd name="T19" fmla="*/ 49 h 92"/>
                <a:gd name="T20" fmla="*/ 154 w 159"/>
                <a:gd name="T21" fmla="*/ 56 h 92"/>
                <a:gd name="T22" fmla="*/ 156 w 159"/>
                <a:gd name="T23" fmla="*/ 65 h 92"/>
                <a:gd name="T24" fmla="*/ 158 w 159"/>
                <a:gd name="T25" fmla="*/ 75 h 92"/>
                <a:gd name="T26" fmla="*/ 158 w 159"/>
                <a:gd name="T27" fmla="*/ 86 h 92"/>
                <a:gd name="T28" fmla="*/ 158 w 159"/>
                <a:gd name="T29" fmla="*/ 91 h 92"/>
                <a:gd name="T30" fmla="*/ 106 w 159"/>
                <a:gd name="T31" fmla="*/ 91 h 92"/>
                <a:gd name="T32" fmla="*/ 105 w 159"/>
                <a:gd name="T33" fmla="*/ 88 h 92"/>
                <a:gd name="T34" fmla="*/ 102 w 159"/>
                <a:gd name="T35" fmla="*/ 81 h 92"/>
                <a:gd name="T36" fmla="*/ 100 w 159"/>
                <a:gd name="T37" fmla="*/ 79 h 92"/>
                <a:gd name="T38" fmla="*/ 96 w 159"/>
                <a:gd name="T39" fmla="*/ 75 h 92"/>
                <a:gd name="T40" fmla="*/ 93 w 159"/>
                <a:gd name="T41" fmla="*/ 74 h 92"/>
                <a:gd name="T42" fmla="*/ 89 w 159"/>
                <a:gd name="T43" fmla="*/ 69 h 92"/>
                <a:gd name="T44" fmla="*/ 82 w 159"/>
                <a:gd name="T45" fmla="*/ 68 h 92"/>
                <a:gd name="T46" fmla="*/ 58 w 159"/>
                <a:gd name="T47" fmla="*/ 63 h 92"/>
                <a:gd name="T48" fmla="*/ 58 w 159"/>
                <a:gd name="T49" fmla="*/ 91 h 92"/>
                <a:gd name="T50" fmla="*/ 0 w 159"/>
                <a:gd name="T51" fmla="*/ 91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9"/>
                <a:gd name="T79" fmla="*/ 0 h 92"/>
                <a:gd name="T80" fmla="*/ 159 w 159"/>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9" h="92">
                  <a:moveTo>
                    <a:pt x="0" y="91"/>
                  </a:moveTo>
                  <a:lnTo>
                    <a:pt x="0" y="0"/>
                  </a:lnTo>
                  <a:lnTo>
                    <a:pt x="84" y="14"/>
                  </a:lnTo>
                  <a:lnTo>
                    <a:pt x="98" y="16"/>
                  </a:lnTo>
                  <a:lnTo>
                    <a:pt x="111" y="20"/>
                  </a:lnTo>
                  <a:lnTo>
                    <a:pt x="123" y="25"/>
                  </a:lnTo>
                  <a:lnTo>
                    <a:pt x="134" y="30"/>
                  </a:lnTo>
                  <a:lnTo>
                    <a:pt x="140" y="36"/>
                  </a:lnTo>
                  <a:lnTo>
                    <a:pt x="147" y="43"/>
                  </a:lnTo>
                  <a:lnTo>
                    <a:pt x="150" y="49"/>
                  </a:lnTo>
                  <a:lnTo>
                    <a:pt x="154" y="56"/>
                  </a:lnTo>
                  <a:lnTo>
                    <a:pt x="156" y="65"/>
                  </a:lnTo>
                  <a:lnTo>
                    <a:pt x="158" y="75"/>
                  </a:lnTo>
                  <a:lnTo>
                    <a:pt x="158" y="86"/>
                  </a:lnTo>
                  <a:lnTo>
                    <a:pt x="158" y="91"/>
                  </a:lnTo>
                  <a:lnTo>
                    <a:pt x="106" y="91"/>
                  </a:lnTo>
                  <a:lnTo>
                    <a:pt x="105" y="88"/>
                  </a:lnTo>
                  <a:lnTo>
                    <a:pt x="102" y="81"/>
                  </a:lnTo>
                  <a:lnTo>
                    <a:pt x="100" y="79"/>
                  </a:lnTo>
                  <a:lnTo>
                    <a:pt x="96" y="75"/>
                  </a:lnTo>
                  <a:lnTo>
                    <a:pt x="93" y="74"/>
                  </a:lnTo>
                  <a:lnTo>
                    <a:pt x="89" y="69"/>
                  </a:lnTo>
                  <a:lnTo>
                    <a:pt x="82" y="68"/>
                  </a:lnTo>
                  <a:lnTo>
                    <a:pt x="58" y="63"/>
                  </a:lnTo>
                  <a:lnTo>
                    <a:pt x="58" y="91"/>
                  </a:lnTo>
                  <a:lnTo>
                    <a:pt x="0" y="91"/>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Freeform 28"/>
            <p:cNvSpPr>
              <a:spLocks/>
            </p:cNvSpPr>
            <p:nvPr/>
          </p:nvSpPr>
          <p:spPr bwMode="auto">
            <a:xfrm>
              <a:off x="3005" y="1115"/>
              <a:ext cx="166" cy="173"/>
            </a:xfrm>
            <a:custGeom>
              <a:avLst/>
              <a:gdLst>
                <a:gd name="T0" fmla="*/ 0 w 166"/>
                <a:gd name="T1" fmla="*/ 144 h 173"/>
                <a:gd name="T2" fmla="*/ 58 w 166"/>
                <a:gd name="T3" fmla="*/ 72 h 173"/>
                <a:gd name="T4" fmla="*/ 76 w 166"/>
                <a:gd name="T5" fmla="*/ 75 h 173"/>
                <a:gd name="T6" fmla="*/ 89 w 166"/>
                <a:gd name="T7" fmla="*/ 81 h 173"/>
                <a:gd name="T8" fmla="*/ 96 w 166"/>
                <a:gd name="T9" fmla="*/ 85 h 173"/>
                <a:gd name="T10" fmla="*/ 100 w 166"/>
                <a:gd name="T11" fmla="*/ 90 h 173"/>
                <a:gd name="T12" fmla="*/ 101 w 166"/>
                <a:gd name="T13" fmla="*/ 97 h 173"/>
                <a:gd name="T14" fmla="*/ 105 w 166"/>
                <a:gd name="T15" fmla="*/ 109 h 173"/>
                <a:gd name="T16" fmla="*/ 105 w 166"/>
                <a:gd name="T17" fmla="*/ 121 h 173"/>
                <a:gd name="T18" fmla="*/ 105 w 166"/>
                <a:gd name="T19" fmla="*/ 135 h 173"/>
                <a:gd name="T20" fmla="*/ 105 w 166"/>
                <a:gd name="T21" fmla="*/ 147 h 173"/>
                <a:gd name="T22" fmla="*/ 106 w 166"/>
                <a:gd name="T23" fmla="*/ 160 h 173"/>
                <a:gd name="T24" fmla="*/ 165 w 166"/>
                <a:gd name="T25" fmla="*/ 172 h 173"/>
                <a:gd name="T26" fmla="*/ 164 w 166"/>
                <a:gd name="T27" fmla="*/ 167 h 173"/>
                <a:gd name="T28" fmla="*/ 161 w 166"/>
                <a:gd name="T29" fmla="*/ 163 h 173"/>
                <a:gd name="T30" fmla="*/ 159 w 166"/>
                <a:gd name="T31" fmla="*/ 160 h 173"/>
                <a:gd name="T32" fmla="*/ 158 w 166"/>
                <a:gd name="T33" fmla="*/ 149 h 173"/>
                <a:gd name="T34" fmla="*/ 158 w 166"/>
                <a:gd name="T35" fmla="*/ 125 h 173"/>
                <a:gd name="T36" fmla="*/ 158 w 166"/>
                <a:gd name="T37" fmla="*/ 104 h 173"/>
                <a:gd name="T38" fmla="*/ 155 w 166"/>
                <a:gd name="T39" fmla="*/ 88 h 173"/>
                <a:gd name="T40" fmla="*/ 152 w 166"/>
                <a:gd name="T41" fmla="*/ 76 h 173"/>
                <a:gd name="T42" fmla="*/ 146 w 166"/>
                <a:gd name="T43" fmla="*/ 69 h 173"/>
                <a:gd name="T44" fmla="*/ 140 w 166"/>
                <a:gd name="T45" fmla="*/ 64 h 173"/>
                <a:gd name="T46" fmla="*/ 129 w 166"/>
                <a:gd name="T47" fmla="*/ 56 h 173"/>
                <a:gd name="T48" fmla="*/ 142 w 166"/>
                <a:gd name="T49" fmla="*/ 50 h 173"/>
                <a:gd name="T50" fmla="*/ 150 w 166"/>
                <a:gd name="T51" fmla="*/ 40 h 173"/>
                <a:gd name="T52" fmla="*/ 155 w 166"/>
                <a:gd name="T53" fmla="*/ 24 h 173"/>
                <a:gd name="T54" fmla="*/ 158 w 166"/>
                <a:gd name="T55" fmla="*/ 4 h 173"/>
                <a:gd name="T56" fmla="*/ 106 w 166"/>
                <a:gd name="T57" fmla="*/ 0 h 173"/>
                <a:gd name="T58" fmla="*/ 106 w 166"/>
                <a:gd name="T59" fmla="*/ 7 h 173"/>
                <a:gd name="T60" fmla="*/ 105 w 166"/>
                <a:gd name="T61" fmla="*/ 14 h 173"/>
                <a:gd name="T62" fmla="*/ 100 w 166"/>
                <a:gd name="T63" fmla="*/ 23 h 173"/>
                <a:gd name="T64" fmla="*/ 94 w 166"/>
                <a:gd name="T65" fmla="*/ 25 h 173"/>
                <a:gd name="T66" fmla="*/ 81 w 166"/>
                <a:gd name="T67" fmla="*/ 24 h 173"/>
                <a:gd name="T68" fmla="*/ 58 w 166"/>
                <a:gd name="T69" fmla="*/ 0 h 1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73"/>
                <a:gd name="T107" fmla="*/ 166 w 166"/>
                <a:gd name="T108" fmla="*/ 173 h 1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73">
                  <a:moveTo>
                    <a:pt x="0" y="0"/>
                  </a:moveTo>
                  <a:lnTo>
                    <a:pt x="0" y="144"/>
                  </a:lnTo>
                  <a:lnTo>
                    <a:pt x="58" y="154"/>
                  </a:lnTo>
                  <a:lnTo>
                    <a:pt x="58" y="72"/>
                  </a:lnTo>
                  <a:lnTo>
                    <a:pt x="65" y="74"/>
                  </a:lnTo>
                  <a:lnTo>
                    <a:pt x="76" y="75"/>
                  </a:lnTo>
                  <a:lnTo>
                    <a:pt x="82" y="76"/>
                  </a:lnTo>
                  <a:lnTo>
                    <a:pt x="89" y="81"/>
                  </a:lnTo>
                  <a:lnTo>
                    <a:pt x="94" y="82"/>
                  </a:lnTo>
                  <a:lnTo>
                    <a:pt x="96" y="85"/>
                  </a:lnTo>
                  <a:lnTo>
                    <a:pt x="98" y="88"/>
                  </a:lnTo>
                  <a:lnTo>
                    <a:pt x="100" y="90"/>
                  </a:lnTo>
                  <a:lnTo>
                    <a:pt x="100" y="93"/>
                  </a:lnTo>
                  <a:lnTo>
                    <a:pt x="101" y="97"/>
                  </a:lnTo>
                  <a:lnTo>
                    <a:pt x="105" y="103"/>
                  </a:lnTo>
                  <a:lnTo>
                    <a:pt x="105" y="109"/>
                  </a:lnTo>
                  <a:lnTo>
                    <a:pt x="105" y="115"/>
                  </a:lnTo>
                  <a:lnTo>
                    <a:pt x="105" y="121"/>
                  </a:lnTo>
                  <a:lnTo>
                    <a:pt x="105" y="126"/>
                  </a:lnTo>
                  <a:lnTo>
                    <a:pt x="105" y="135"/>
                  </a:lnTo>
                  <a:lnTo>
                    <a:pt x="105" y="140"/>
                  </a:lnTo>
                  <a:lnTo>
                    <a:pt x="105" y="147"/>
                  </a:lnTo>
                  <a:lnTo>
                    <a:pt x="106" y="154"/>
                  </a:lnTo>
                  <a:lnTo>
                    <a:pt x="106" y="160"/>
                  </a:lnTo>
                  <a:lnTo>
                    <a:pt x="106" y="163"/>
                  </a:lnTo>
                  <a:lnTo>
                    <a:pt x="165" y="172"/>
                  </a:lnTo>
                  <a:lnTo>
                    <a:pt x="165" y="167"/>
                  </a:lnTo>
                  <a:lnTo>
                    <a:pt x="164" y="167"/>
                  </a:lnTo>
                  <a:lnTo>
                    <a:pt x="164" y="165"/>
                  </a:lnTo>
                  <a:lnTo>
                    <a:pt x="161" y="163"/>
                  </a:lnTo>
                  <a:lnTo>
                    <a:pt x="161" y="161"/>
                  </a:lnTo>
                  <a:lnTo>
                    <a:pt x="159" y="160"/>
                  </a:lnTo>
                  <a:lnTo>
                    <a:pt x="159" y="155"/>
                  </a:lnTo>
                  <a:lnTo>
                    <a:pt x="158" y="149"/>
                  </a:lnTo>
                  <a:lnTo>
                    <a:pt x="158" y="144"/>
                  </a:lnTo>
                  <a:lnTo>
                    <a:pt x="158" y="125"/>
                  </a:lnTo>
                  <a:lnTo>
                    <a:pt x="158" y="114"/>
                  </a:lnTo>
                  <a:lnTo>
                    <a:pt x="158" y="104"/>
                  </a:lnTo>
                  <a:lnTo>
                    <a:pt x="158" y="96"/>
                  </a:lnTo>
                  <a:lnTo>
                    <a:pt x="155" y="88"/>
                  </a:lnTo>
                  <a:lnTo>
                    <a:pt x="154" y="82"/>
                  </a:lnTo>
                  <a:lnTo>
                    <a:pt x="152" y="76"/>
                  </a:lnTo>
                  <a:lnTo>
                    <a:pt x="148" y="74"/>
                  </a:lnTo>
                  <a:lnTo>
                    <a:pt x="146" y="69"/>
                  </a:lnTo>
                  <a:lnTo>
                    <a:pt x="143" y="67"/>
                  </a:lnTo>
                  <a:lnTo>
                    <a:pt x="140" y="64"/>
                  </a:lnTo>
                  <a:lnTo>
                    <a:pt x="135" y="61"/>
                  </a:lnTo>
                  <a:lnTo>
                    <a:pt x="129" y="56"/>
                  </a:lnTo>
                  <a:lnTo>
                    <a:pt x="136" y="53"/>
                  </a:lnTo>
                  <a:lnTo>
                    <a:pt x="142" y="50"/>
                  </a:lnTo>
                  <a:lnTo>
                    <a:pt x="146" y="46"/>
                  </a:lnTo>
                  <a:lnTo>
                    <a:pt x="150" y="40"/>
                  </a:lnTo>
                  <a:lnTo>
                    <a:pt x="154" y="34"/>
                  </a:lnTo>
                  <a:lnTo>
                    <a:pt x="155" y="24"/>
                  </a:lnTo>
                  <a:lnTo>
                    <a:pt x="158" y="14"/>
                  </a:lnTo>
                  <a:lnTo>
                    <a:pt x="158" y="4"/>
                  </a:lnTo>
                  <a:lnTo>
                    <a:pt x="158" y="0"/>
                  </a:lnTo>
                  <a:lnTo>
                    <a:pt x="106" y="0"/>
                  </a:lnTo>
                  <a:lnTo>
                    <a:pt x="106" y="2"/>
                  </a:lnTo>
                  <a:lnTo>
                    <a:pt x="106" y="7"/>
                  </a:lnTo>
                  <a:lnTo>
                    <a:pt x="106" y="11"/>
                  </a:lnTo>
                  <a:lnTo>
                    <a:pt x="105" y="14"/>
                  </a:lnTo>
                  <a:lnTo>
                    <a:pt x="101" y="18"/>
                  </a:lnTo>
                  <a:lnTo>
                    <a:pt x="100" y="23"/>
                  </a:lnTo>
                  <a:lnTo>
                    <a:pt x="98" y="24"/>
                  </a:lnTo>
                  <a:lnTo>
                    <a:pt x="94" y="25"/>
                  </a:lnTo>
                  <a:lnTo>
                    <a:pt x="89" y="25"/>
                  </a:lnTo>
                  <a:lnTo>
                    <a:pt x="81" y="24"/>
                  </a:lnTo>
                  <a:lnTo>
                    <a:pt x="58" y="20"/>
                  </a:lnTo>
                  <a:lnTo>
                    <a:pt x="58" y="0"/>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9" name="Group 29"/>
          <p:cNvGrpSpPr>
            <a:grpSpLocks/>
          </p:cNvGrpSpPr>
          <p:nvPr userDrawn="1"/>
        </p:nvGrpSpPr>
        <p:grpSpPr bwMode="auto">
          <a:xfrm>
            <a:off x="2768607" y="401644"/>
            <a:ext cx="4542367" cy="1149351"/>
            <a:chOff x="272" y="3391"/>
            <a:chExt cx="2146" cy="724"/>
          </a:xfrm>
        </p:grpSpPr>
        <p:sp>
          <p:nvSpPr>
            <p:cNvPr id="30" name="Rectangle 30"/>
            <p:cNvSpPr>
              <a:spLocks noChangeArrowheads="1"/>
            </p:cNvSpPr>
            <p:nvPr/>
          </p:nvSpPr>
          <p:spPr bwMode="auto">
            <a:xfrm>
              <a:off x="1126" y="3528"/>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Rectangle 31"/>
            <p:cNvSpPr>
              <a:spLocks noChangeArrowheads="1"/>
            </p:cNvSpPr>
            <p:nvPr/>
          </p:nvSpPr>
          <p:spPr bwMode="auto">
            <a:xfrm>
              <a:off x="1455" y="3757"/>
              <a:ext cx="1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Rectangle 32"/>
            <p:cNvSpPr>
              <a:spLocks noChangeArrowheads="1"/>
            </p:cNvSpPr>
            <p:nvPr/>
          </p:nvSpPr>
          <p:spPr bwMode="auto">
            <a:xfrm>
              <a:off x="279" y="3391"/>
              <a:ext cx="2139" cy="320"/>
            </a:xfrm>
            <a:prstGeom prst="rect">
              <a:avLst/>
            </a:prstGeom>
            <a:noFill/>
            <a:ln w="9525">
              <a:noFill/>
              <a:miter lim="800000"/>
              <a:headEnd/>
              <a:tailEnd/>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“We have a Rendezvous…</a:t>
              </a:r>
            </a:p>
          </p:txBody>
        </p:sp>
        <p:sp>
          <p:nvSpPr>
            <p:cNvPr id="33" name="Text Box 33"/>
            <p:cNvSpPr txBox="1">
              <a:spLocks noChangeArrowheads="1"/>
            </p:cNvSpPr>
            <p:nvPr/>
          </p:nvSpPr>
          <p:spPr bwMode="auto">
            <a:xfrm>
              <a:off x="272" y="3580"/>
              <a:ext cx="87" cy="3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7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
          <p:nvSpPr>
            <p:cNvPr id="34" name="Text Box 34"/>
            <p:cNvSpPr txBox="1">
              <a:spLocks noChangeArrowheads="1"/>
            </p:cNvSpPr>
            <p:nvPr/>
          </p:nvSpPr>
          <p:spPr bwMode="auto">
            <a:xfrm>
              <a:off x="275" y="3795"/>
              <a:ext cx="87" cy="3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7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grpSp>
      <p:grpSp>
        <p:nvGrpSpPr>
          <p:cNvPr id="35" name="Group 35"/>
          <p:cNvGrpSpPr>
            <a:grpSpLocks/>
          </p:cNvGrpSpPr>
          <p:nvPr userDrawn="1"/>
        </p:nvGrpSpPr>
        <p:grpSpPr bwMode="auto">
          <a:xfrm>
            <a:off x="7114121" y="5500695"/>
            <a:ext cx="2874435" cy="1149351"/>
            <a:chOff x="272" y="3391"/>
            <a:chExt cx="1358" cy="724"/>
          </a:xfrm>
        </p:grpSpPr>
        <p:sp>
          <p:nvSpPr>
            <p:cNvPr id="36" name="Rectangle 36"/>
            <p:cNvSpPr>
              <a:spLocks noChangeArrowheads="1"/>
            </p:cNvSpPr>
            <p:nvPr/>
          </p:nvSpPr>
          <p:spPr bwMode="auto">
            <a:xfrm>
              <a:off x="1126" y="3528"/>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 name="Rectangle 37"/>
            <p:cNvSpPr>
              <a:spLocks noChangeArrowheads="1"/>
            </p:cNvSpPr>
            <p:nvPr/>
          </p:nvSpPr>
          <p:spPr bwMode="auto">
            <a:xfrm>
              <a:off x="1455" y="3757"/>
              <a:ext cx="1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Rectangle 38"/>
            <p:cNvSpPr>
              <a:spLocks noChangeArrowheads="1"/>
            </p:cNvSpPr>
            <p:nvPr/>
          </p:nvSpPr>
          <p:spPr bwMode="auto">
            <a:xfrm>
              <a:off x="279" y="3391"/>
              <a:ext cx="1351" cy="320"/>
            </a:xfrm>
            <a:prstGeom prst="rect">
              <a:avLst/>
            </a:prstGeom>
            <a:noFill/>
            <a:ln w="9525">
              <a:noFill/>
              <a:miter lim="800000"/>
              <a:headEnd/>
              <a:tailEnd/>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…with Destiny!”</a:t>
              </a:r>
            </a:p>
          </p:txBody>
        </p:sp>
        <p:sp>
          <p:nvSpPr>
            <p:cNvPr id="39" name="Text Box 39"/>
            <p:cNvSpPr txBox="1">
              <a:spLocks noChangeArrowheads="1"/>
            </p:cNvSpPr>
            <p:nvPr/>
          </p:nvSpPr>
          <p:spPr bwMode="auto">
            <a:xfrm>
              <a:off x="272" y="3580"/>
              <a:ext cx="87" cy="3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7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
          <p:nvSpPr>
            <p:cNvPr id="40" name="Text Box 40"/>
            <p:cNvSpPr txBox="1">
              <a:spLocks noChangeArrowheads="1"/>
            </p:cNvSpPr>
            <p:nvPr/>
          </p:nvSpPr>
          <p:spPr bwMode="auto">
            <a:xfrm>
              <a:off x="275" y="3795"/>
              <a:ext cx="87" cy="3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7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grpSp>
      <p:sp>
        <p:nvSpPr>
          <p:cNvPr id="41" name="Rectangle 6"/>
          <p:cNvSpPr>
            <a:spLocks noGrp="1" noChangeArrowheads="1"/>
          </p:cNvSpPr>
          <p:nvPr>
            <p:ph type="sldNum" sz="quarter" idx="10"/>
          </p:nvPr>
        </p:nvSpPr>
        <p:spPr>
          <a:xfrm>
            <a:off x="0" y="6553200"/>
            <a:ext cx="11176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sz="1051" b="1">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1764DC-26F4-4294-813D-288E21A52A27}" type="slidenum">
              <a:rPr kumimoji="0" lang="en-US" altLang="en-US" sz="105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0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7044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6"/>
          <a:stretch>
            <a:fillRect/>
          </a:stretch>
        </p:blipFill>
        <p:spPr>
          <a:xfrm>
            <a:off x="-529" y="-55166"/>
            <a:ext cx="12193057" cy="6968332"/>
          </a:xfrm>
          <a:prstGeom prst="rect">
            <a:avLst/>
          </a:prstGeom>
        </p:spPr>
      </p:pic>
      <p:sp>
        <p:nvSpPr>
          <p:cNvPr id="1026" name="Title Placeholder 1"/>
          <p:cNvSpPr>
            <a:spLocks noGrp="1"/>
          </p:cNvSpPr>
          <p:nvPr>
            <p:ph type="title"/>
          </p:nvPr>
        </p:nvSpPr>
        <p:spPr bwMode="auto">
          <a:xfrm>
            <a:off x="996841" y="165697"/>
            <a:ext cx="1036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295400"/>
            <a:ext cx="11277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4"/>
          <p:cNvSpPr txBox="1">
            <a:spLocks/>
          </p:cNvSpPr>
          <p:nvPr/>
        </p:nvSpPr>
        <p:spPr>
          <a:xfrm>
            <a:off x="0" y="6562725"/>
            <a:ext cx="1117600" cy="304800"/>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05D2ED19-F7DB-4380-875C-56316AF9881E}" type="slidenum">
              <a:rPr kumimoji="0" lang="en-US" altLang="en-US" sz="751"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7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0" name="Rectangle 29"/>
          <p:cNvSpPr>
            <a:spLocks noChangeArrowheads="1"/>
          </p:cNvSpPr>
          <p:nvPr/>
        </p:nvSpPr>
        <p:spPr bwMode="auto">
          <a:xfrm>
            <a:off x="6178441" y="6732223"/>
            <a:ext cx="6096000" cy="2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751"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UNCLASSIFIED//FOR OFFICIAL USE ONLY</a:t>
            </a:r>
          </a:p>
        </p:txBody>
      </p:sp>
      <p:sp>
        <p:nvSpPr>
          <p:cNvPr id="1031" name="Rectangle 32"/>
          <p:cNvSpPr>
            <a:spLocks noChangeArrowheads="1"/>
          </p:cNvSpPr>
          <p:nvPr/>
        </p:nvSpPr>
        <p:spPr bwMode="auto">
          <a:xfrm rot="10800000">
            <a:off x="0" y="990600"/>
            <a:ext cx="12192000" cy="152400"/>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9" name="Picture 5" descr="Regimental-Crest-Color"/>
          <p:cNvPicPr>
            <a:picLocks noChangeAspect="1" noChangeArrowheads="1"/>
          </p:cNvPicPr>
          <p:nvPr userDrawn="1"/>
        </p:nvPicPr>
        <p:blipFill>
          <a:blip r:embed="rId17" cstate="print">
            <a:clrChange>
              <a:clrFrom>
                <a:srgbClr val="000000"/>
              </a:clrFrom>
              <a:clrTo>
                <a:srgbClr val="000000">
                  <a:alpha val="0"/>
                </a:srgbClr>
              </a:clrTo>
            </a:clrChange>
          </a:blip>
          <a:srcRect/>
          <a:stretch>
            <a:fillRect/>
          </a:stretch>
        </p:blipFill>
        <p:spPr bwMode="auto">
          <a:xfrm>
            <a:off x="166199" y="70146"/>
            <a:ext cx="663914" cy="768054"/>
          </a:xfrm>
          <a:prstGeom prst="rect">
            <a:avLst/>
          </a:prstGeom>
          <a:noFill/>
          <a:ln w="9525">
            <a:noFill/>
            <a:miter lim="800000"/>
            <a:headEnd/>
            <a:tailEnd/>
          </a:ln>
        </p:spPr>
      </p:pic>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007119" y="1"/>
            <a:ext cx="1184881" cy="1241530"/>
          </a:xfrm>
          <a:prstGeom prst="rect">
            <a:avLst/>
          </a:prstGeom>
        </p:spPr>
      </p:pic>
    </p:spTree>
    <p:extLst>
      <p:ext uri="{BB962C8B-B14F-4D97-AF65-F5344CB8AC3E}">
        <p14:creationId xmlns:p14="http://schemas.microsoft.com/office/powerpoint/2010/main" val="2865109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r" rtl="0" eaLnBrk="0" fontAlgn="base" hangingPunct="0">
        <a:spcBef>
          <a:spcPct val="0"/>
        </a:spcBef>
        <a:spcAft>
          <a:spcPct val="0"/>
        </a:spcAft>
        <a:defRPr sz="2100" b="1" kern="120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100" b="1">
          <a:solidFill>
            <a:schemeClr val="tx1"/>
          </a:solidFill>
          <a:latin typeface="Arial" charset="0"/>
          <a:cs typeface="Arial" charset="0"/>
        </a:defRPr>
      </a:lvl2pPr>
      <a:lvl3pPr algn="r" rtl="0" eaLnBrk="0" fontAlgn="base" hangingPunct="0">
        <a:spcBef>
          <a:spcPct val="0"/>
        </a:spcBef>
        <a:spcAft>
          <a:spcPct val="0"/>
        </a:spcAft>
        <a:defRPr sz="2100" b="1">
          <a:solidFill>
            <a:schemeClr val="tx1"/>
          </a:solidFill>
          <a:latin typeface="Arial" charset="0"/>
          <a:cs typeface="Arial" charset="0"/>
        </a:defRPr>
      </a:lvl3pPr>
      <a:lvl4pPr algn="r" rtl="0" eaLnBrk="0" fontAlgn="base" hangingPunct="0">
        <a:spcBef>
          <a:spcPct val="0"/>
        </a:spcBef>
        <a:spcAft>
          <a:spcPct val="0"/>
        </a:spcAft>
        <a:defRPr sz="2100" b="1">
          <a:solidFill>
            <a:schemeClr val="tx1"/>
          </a:solidFill>
          <a:latin typeface="Arial" charset="0"/>
          <a:cs typeface="Arial" charset="0"/>
        </a:defRPr>
      </a:lvl4pPr>
      <a:lvl5pPr algn="r" rtl="0" eaLnBrk="0" fontAlgn="base" hangingPunct="0">
        <a:spcBef>
          <a:spcPct val="0"/>
        </a:spcBef>
        <a:spcAft>
          <a:spcPct val="0"/>
        </a:spcAft>
        <a:defRPr sz="2100" b="1">
          <a:solidFill>
            <a:schemeClr val="tx1"/>
          </a:solidFill>
          <a:latin typeface="Arial" charset="0"/>
          <a:cs typeface="Arial" charset="0"/>
        </a:defRPr>
      </a:lvl5pPr>
      <a:lvl6pPr marL="342891" algn="r" rtl="0" fontAlgn="base">
        <a:spcBef>
          <a:spcPct val="0"/>
        </a:spcBef>
        <a:spcAft>
          <a:spcPct val="0"/>
        </a:spcAft>
        <a:defRPr sz="2100" b="1">
          <a:solidFill>
            <a:schemeClr val="tx1"/>
          </a:solidFill>
          <a:latin typeface="Arial" charset="0"/>
          <a:cs typeface="Arial" charset="0"/>
        </a:defRPr>
      </a:lvl6pPr>
      <a:lvl7pPr marL="685783" algn="r" rtl="0" fontAlgn="base">
        <a:spcBef>
          <a:spcPct val="0"/>
        </a:spcBef>
        <a:spcAft>
          <a:spcPct val="0"/>
        </a:spcAft>
        <a:defRPr sz="2100" b="1">
          <a:solidFill>
            <a:schemeClr val="tx1"/>
          </a:solidFill>
          <a:latin typeface="Arial" charset="0"/>
          <a:cs typeface="Arial" charset="0"/>
        </a:defRPr>
      </a:lvl7pPr>
      <a:lvl8pPr marL="1028674" algn="r" rtl="0" fontAlgn="base">
        <a:spcBef>
          <a:spcPct val="0"/>
        </a:spcBef>
        <a:spcAft>
          <a:spcPct val="0"/>
        </a:spcAft>
        <a:defRPr sz="2100" b="1">
          <a:solidFill>
            <a:schemeClr val="tx1"/>
          </a:solidFill>
          <a:latin typeface="Arial" charset="0"/>
          <a:cs typeface="Arial" charset="0"/>
        </a:defRPr>
      </a:lvl8pPr>
      <a:lvl9pPr marL="1371566" algn="r" rtl="0" fontAlgn="base">
        <a:spcBef>
          <a:spcPct val="0"/>
        </a:spcBef>
        <a:spcAft>
          <a:spcPct val="0"/>
        </a:spcAft>
        <a:defRPr sz="2100" b="1">
          <a:solidFill>
            <a:schemeClr val="tx1"/>
          </a:solidFill>
          <a:latin typeface="Arial" charset="0"/>
          <a:cs typeface="Arial"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1951" kern="1200">
          <a:solidFill>
            <a:schemeClr val="tx1"/>
          </a:solidFill>
          <a:latin typeface="Arial" pitchFamily="34" charset="0"/>
          <a:ea typeface="+mn-ea"/>
          <a:cs typeface="Arial" pitchFamily="34" charset="0"/>
        </a:defRPr>
      </a:lvl1pPr>
      <a:lvl2pPr marL="557199" indent="-214308" algn="l" rtl="0" eaLnBrk="0" fontAlgn="base" hangingPunct="0">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857229" indent="-171446" algn="l" rtl="0" eaLnBrk="0" fontAlgn="base" hangingPunct="0">
        <a:spcBef>
          <a:spcPct val="20000"/>
        </a:spcBef>
        <a:spcAft>
          <a:spcPct val="0"/>
        </a:spcAft>
        <a:buFont typeface="Arial" panose="020B0604020202020204" pitchFamily="34" charset="0"/>
        <a:buChar char="•"/>
        <a:defRPr sz="1500" kern="1200">
          <a:solidFill>
            <a:schemeClr val="tx1"/>
          </a:solidFill>
          <a:latin typeface="Arial" pitchFamily="34" charset="0"/>
          <a:ea typeface="+mn-ea"/>
          <a:cs typeface="Arial" pitchFamily="34" charset="0"/>
        </a:defRPr>
      </a:lvl3pPr>
      <a:lvl4pPr marL="1200121" indent="-171446"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1543012" indent="-171446"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6"/>
          <a:stretch>
            <a:fillRect/>
          </a:stretch>
        </p:blipFill>
        <p:spPr>
          <a:xfrm>
            <a:off x="-529" y="-55166"/>
            <a:ext cx="12193057" cy="6968332"/>
          </a:xfrm>
          <a:prstGeom prst="rect">
            <a:avLst/>
          </a:prstGeom>
        </p:spPr>
      </p:pic>
      <p:sp>
        <p:nvSpPr>
          <p:cNvPr id="1026" name="Title Placeholder 1"/>
          <p:cNvSpPr>
            <a:spLocks noGrp="1"/>
          </p:cNvSpPr>
          <p:nvPr>
            <p:ph type="title"/>
          </p:nvPr>
        </p:nvSpPr>
        <p:spPr bwMode="auto">
          <a:xfrm>
            <a:off x="996841" y="165697"/>
            <a:ext cx="1036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295400"/>
            <a:ext cx="11277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4"/>
          <p:cNvSpPr txBox="1">
            <a:spLocks/>
          </p:cNvSpPr>
          <p:nvPr/>
        </p:nvSpPr>
        <p:spPr>
          <a:xfrm>
            <a:off x="0" y="6562725"/>
            <a:ext cx="1117600" cy="304800"/>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05D2ED19-F7DB-4380-875C-56316AF9881E}" type="slidenum">
              <a:rPr kumimoji="0" lang="en-US" altLang="en-US" sz="751"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7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0" name="Rectangle 29"/>
          <p:cNvSpPr>
            <a:spLocks noChangeArrowheads="1"/>
          </p:cNvSpPr>
          <p:nvPr/>
        </p:nvSpPr>
        <p:spPr bwMode="auto">
          <a:xfrm>
            <a:off x="6178441" y="6732223"/>
            <a:ext cx="6096000" cy="2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751"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UNCLASSIFIED//FOR OFFICIAL USE ONLY</a:t>
            </a:r>
          </a:p>
        </p:txBody>
      </p:sp>
      <p:sp>
        <p:nvSpPr>
          <p:cNvPr id="1031" name="Rectangle 32"/>
          <p:cNvSpPr>
            <a:spLocks noChangeArrowheads="1"/>
          </p:cNvSpPr>
          <p:nvPr/>
        </p:nvSpPr>
        <p:spPr bwMode="auto">
          <a:xfrm rot="10800000">
            <a:off x="0" y="990600"/>
            <a:ext cx="12192000" cy="152400"/>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9" name="Picture 5" descr="Regimental-Crest-Color"/>
          <p:cNvPicPr>
            <a:picLocks noChangeAspect="1" noChangeArrowheads="1"/>
          </p:cNvPicPr>
          <p:nvPr userDrawn="1"/>
        </p:nvPicPr>
        <p:blipFill>
          <a:blip r:embed="rId17" cstate="print">
            <a:clrChange>
              <a:clrFrom>
                <a:srgbClr val="000000"/>
              </a:clrFrom>
              <a:clrTo>
                <a:srgbClr val="000000">
                  <a:alpha val="0"/>
                </a:srgbClr>
              </a:clrTo>
            </a:clrChange>
          </a:blip>
          <a:srcRect/>
          <a:stretch>
            <a:fillRect/>
          </a:stretch>
        </p:blipFill>
        <p:spPr bwMode="auto">
          <a:xfrm>
            <a:off x="166199" y="70146"/>
            <a:ext cx="663914" cy="768054"/>
          </a:xfrm>
          <a:prstGeom prst="rect">
            <a:avLst/>
          </a:prstGeom>
          <a:noFill/>
          <a:ln w="9525">
            <a:noFill/>
            <a:miter lim="800000"/>
            <a:headEnd/>
            <a:tailEnd/>
          </a:ln>
        </p:spPr>
      </p:pic>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007119" y="1"/>
            <a:ext cx="1184881" cy="1241530"/>
          </a:xfrm>
          <a:prstGeom prst="rect">
            <a:avLst/>
          </a:prstGeom>
        </p:spPr>
      </p:pic>
    </p:spTree>
    <p:extLst>
      <p:ext uri="{BB962C8B-B14F-4D97-AF65-F5344CB8AC3E}">
        <p14:creationId xmlns:p14="http://schemas.microsoft.com/office/powerpoint/2010/main" val="169219075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sldNum="0" hdr="0" ftr="0" dt="0"/>
  <p:txStyles>
    <p:titleStyle>
      <a:lvl1pPr algn="r" rtl="0" eaLnBrk="0" fontAlgn="base" hangingPunct="0">
        <a:spcBef>
          <a:spcPct val="0"/>
        </a:spcBef>
        <a:spcAft>
          <a:spcPct val="0"/>
        </a:spcAft>
        <a:defRPr sz="2100" b="1" kern="120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100" b="1">
          <a:solidFill>
            <a:schemeClr val="tx1"/>
          </a:solidFill>
          <a:latin typeface="Arial" charset="0"/>
          <a:cs typeface="Arial" charset="0"/>
        </a:defRPr>
      </a:lvl2pPr>
      <a:lvl3pPr algn="r" rtl="0" eaLnBrk="0" fontAlgn="base" hangingPunct="0">
        <a:spcBef>
          <a:spcPct val="0"/>
        </a:spcBef>
        <a:spcAft>
          <a:spcPct val="0"/>
        </a:spcAft>
        <a:defRPr sz="2100" b="1">
          <a:solidFill>
            <a:schemeClr val="tx1"/>
          </a:solidFill>
          <a:latin typeface="Arial" charset="0"/>
          <a:cs typeface="Arial" charset="0"/>
        </a:defRPr>
      </a:lvl3pPr>
      <a:lvl4pPr algn="r" rtl="0" eaLnBrk="0" fontAlgn="base" hangingPunct="0">
        <a:spcBef>
          <a:spcPct val="0"/>
        </a:spcBef>
        <a:spcAft>
          <a:spcPct val="0"/>
        </a:spcAft>
        <a:defRPr sz="2100" b="1">
          <a:solidFill>
            <a:schemeClr val="tx1"/>
          </a:solidFill>
          <a:latin typeface="Arial" charset="0"/>
          <a:cs typeface="Arial" charset="0"/>
        </a:defRPr>
      </a:lvl4pPr>
      <a:lvl5pPr algn="r" rtl="0" eaLnBrk="0" fontAlgn="base" hangingPunct="0">
        <a:spcBef>
          <a:spcPct val="0"/>
        </a:spcBef>
        <a:spcAft>
          <a:spcPct val="0"/>
        </a:spcAft>
        <a:defRPr sz="2100" b="1">
          <a:solidFill>
            <a:schemeClr val="tx1"/>
          </a:solidFill>
          <a:latin typeface="Arial" charset="0"/>
          <a:cs typeface="Arial" charset="0"/>
        </a:defRPr>
      </a:lvl5pPr>
      <a:lvl6pPr marL="342891" algn="r" rtl="0" fontAlgn="base">
        <a:spcBef>
          <a:spcPct val="0"/>
        </a:spcBef>
        <a:spcAft>
          <a:spcPct val="0"/>
        </a:spcAft>
        <a:defRPr sz="2100" b="1">
          <a:solidFill>
            <a:schemeClr val="tx1"/>
          </a:solidFill>
          <a:latin typeface="Arial" charset="0"/>
          <a:cs typeface="Arial" charset="0"/>
        </a:defRPr>
      </a:lvl6pPr>
      <a:lvl7pPr marL="685783" algn="r" rtl="0" fontAlgn="base">
        <a:spcBef>
          <a:spcPct val="0"/>
        </a:spcBef>
        <a:spcAft>
          <a:spcPct val="0"/>
        </a:spcAft>
        <a:defRPr sz="2100" b="1">
          <a:solidFill>
            <a:schemeClr val="tx1"/>
          </a:solidFill>
          <a:latin typeface="Arial" charset="0"/>
          <a:cs typeface="Arial" charset="0"/>
        </a:defRPr>
      </a:lvl7pPr>
      <a:lvl8pPr marL="1028674" algn="r" rtl="0" fontAlgn="base">
        <a:spcBef>
          <a:spcPct val="0"/>
        </a:spcBef>
        <a:spcAft>
          <a:spcPct val="0"/>
        </a:spcAft>
        <a:defRPr sz="2100" b="1">
          <a:solidFill>
            <a:schemeClr val="tx1"/>
          </a:solidFill>
          <a:latin typeface="Arial" charset="0"/>
          <a:cs typeface="Arial" charset="0"/>
        </a:defRPr>
      </a:lvl8pPr>
      <a:lvl9pPr marL="1371566" algn="r" rtl="0" fontAlgn="base">
        <a:spcBef>
          <a:spcPct val="0"/>
        </a:spcBef>
        <a:spcAft>
          <a:spcPct val="0"/>
        </a:spcAft>
        <a:defRPr sz="2100" b="1">
          <a:solidFill>
            <a:schemeClr val="tx1"/>
          </a:solidFill>
          <a:latin typeface="Arial" charset="0"/>
          <a:cs typeface="Arial"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1951" kern="1200">
          <a:solidFill>
            <a:schemeClr val="tx1"/>
          </a:solidFill>
          <a:latin typeface="Arial" pitchFamily="34" charset="0"/>
          <a:ea typeface="+mn-ea"/>
          <a:cs typeface="Arial" pitchFamily="34" charset="0"/>
        </a:defRPr>
      </a:lvl1pPr>
      <a:lvl2pPr marL="557199" indent="-214308" algn="l" rtl="0" eaLnBrk="0" fontAlgn="base" hangingPunct="0">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857229" indent="-171446" algn="l" rtl="0" eaLnBrk="0" fontAlgn="base" hangingPunct="0">
        <a:spcBef>
          <a:spcPct val="20000"/>
        </a:spcBef>
        <a:spcAft>
          <a:spcPct val="0"/>
        </a:spcAft>
        <a:buFont typeface="Arial" panose="020B0604020202020204" pitchFamily="34" charset="0"/>
        <a:buChar char="•"/>
        <a:defRPr sz="1500" kern="1200">
          <a:solidFill>
            <a:schemeClr val="tx1"/>
          </a:solidFill>
          <a:latin typeface="Arial" pitchFamily="34" charset="0"/>
          <a:ea typeface="+mn-ea"/>
          <a:cs typeface="Arial" pitchFamily="34" charset="0"/>
        </a:defRPr>
      </a:lvl3pPr>
      <a:lvl4pPr marL="1200121" indent="-171446"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1543012" indent="-171446"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6566" y="2177180"/>
            <a:ext cx="11874395" cy="2123658"/>
          </a:xfrm>
          <a:prstGeom prst="rect">
            <a:avLst/>
          </a:prstGeom>
        </p:spPr>
        <p:txBody>
          <a:bodyPr wrap="square">
            <a:spAutoFit/>
          </a:bodyPr>
          <a:lstStyle/>
          <a:p>
            <a:pPr lvl="0" algn="ctr"/>
            <a:r>
              <a:rPr lang="en-US" sz="6600" dirty="0" smtClean="0">
                <a:solidFill>
                  <a:prstClr val="black"/>
                </a:solidFill>
                <a:latin typeface="Arial" panose="020B0604020202020204" pitchFamily="34" charset="0"/>
                <a:cs typeface="Arial" panose="020B0604020202020204" pitchFamily="34" charset="0"/>
              </a:rPr>
              <a:t>Leading with Emotional Intelligence </a:t>
            </a:r>
            <a:endParaRPr lang="en-US" sz="6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354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522" y="47500"/>
            <a:ext cx="10497787" cy="822325"/>
          </a:xfrm>
        </p:spPr>
        <p:txBody>
          <a:bodyPr/>
          <a:lstStyle/>
          <a:p>
            <a:pPr algn="ctr"/>
            <a:r>
              <a:rPr lang="en-US" sz="3600" dirty="0">
                <a:solidFill>
                  <a:prstClr val="black"/>
                </a:solidFill>
              </a:rPr>
              <a:t>Relationship Management Attributes &amp; Challenges</a:t>
            </a:r>
          </a:p>
        </p:txBody>
      </p:sp>
      <p:sp>
        <p:nvSpPr>
          <p:cNvPr id="4" name="Rectangle 3"/>
          <p:cNvSpPr/>
          <p:nvPr/>
        </p:nvSpPr>
        <p:spPr>
          <a:xfrm>
            <a:off x="439497" y="1556587"/>
            <a:ext cx="6096000" cy="3862596"/>
          </a:xfrm>
          <a:prstGeom prst="rect">
            <a:avLst/>
          </a:prstGeom>
        </p:spPr>
        <p:txBody>
          <a:bodyPr>
            <a:spAutoFit/>
          </a:bodyPr>
          <a:lstStyle/>
          <a:p>
            <a:pPr marL="347472" marR="0" lvl="0" indent="-347472" defTabSz="914400" eaLnBrk="1" fontAlgn="auto" latinLnBrk="0" hangingPunct="1">
              <a:lnSpc>
                <a:spcPct val="100000"/>
              </a:lnSpc>
              <a:spcBef>
                <a:spcPts val="0"/>
              </a:spcBef>
              <a:spcAft>
                <a:spcPts val="2400"/>
              </a:spcAft>
              <a:buClrTx/>
              <a:buSzTx/>
              <a:buFontTx/>
              <a:buNone/>
              <a:tabLst/>
              <a:defRPr/>
            </a:pPr>
            <a:r>
              <a:rPr kumimoji="0" lang="en-US" sz="3200" b="1" i="0" u="sng" strike="noStrike" kern="0" cap="none" spc="0" normalizeH="0" baseline="0" noProof="0" dirty="0" smtClean="0">
                <a:ln>
                  <a:noFill/>
                </a:ln>
                <a:effectLst/>
                <a:uLnTx/>
                <a:uFillTx/>
                <a:latin typeface="Arial" panose="020B0604020202020204" pitchFamily="34" charset="0"/>
                <a:cs typeface="Arial" panose="020B0604020202020204" pitchFamily="34" charset="0"/>
              </a:rPr>
              <a:t>Attributes</a:t>
            </a:r>
            <a:endPar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347472" marR="0" lvl="0" indent="-347472" defTabSz="91440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Inspirational leadership</a:t>
            </a:r>
          </a:p>
          <a:p>
            <a:pPr marL="347472" marR="0" lvl="0" indent="-347472" defTabSz="91440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Communication</a:t>
            </a:r>
          </a:p>
          <a:p>
            <a:pPr marL="347472" marR="0" lvl="0" indent="-347472" defTabSz="91440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Developing others</a:t>
            </a:r>
          </a:p>
          <a:p>
            <a:pPr marL="347472" marR="0" lvl="0" indent="-347472" defTabSz="91440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Teamwork and collaboration</a:t>
            </a:r>
            <a:endParaRPr kumimoji="0" lang="en-US" sz="32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5" name="Rectangle 4"/>
          <p:cNvSpPr/>
          <p:nvPr/>
        </p:nvSpPr>
        <p:spPr>
          <a:xfrm>
            <a:off x="6386818" y="1556587"/>
            <a:ext cx="6096000" cy="4355038"/>
          </a:xfrm>
          <a:prstGeom prst="rect">
            <a:avLst/>
          </a:prstGeom>
        </p:spPr>
        <p:txBody>
          <a:bodyPr>
            <a:spAutoFit/>
          </a:bodyPr>
          <a:lstStyle/>
          <a:p>
            <a:pPr marL="347472" marR="0" lvl="0" indent="-347472" defTabSz="914400" eaLnBrk="1" fontAlgn="auto" latinLnBrk="0" hangingPunct="1">
              <a:lnSpc>
                <a:spcPct val="100000"/>
              </a:lnSpc>
              <a:spcBef>
                <a:spcPts val="0"/>
              </a:spcBef>
              <a:spcAft>
                <a:spcPts val="2400"/>
              </a:spcAft>
              <a:buClrTx/>
              <a:buSzTx/>
              <a:tabLst/>
              <a:defRPr/>
            </a:pPr>
            <a:r>
              <a:rPr kumimoji="0" lang="en-US" sz="3200" b="1" i="0" u="sng" strike="noStrike" kern="0" cap="none" spc="0" normalizeH="0" baseline="0" noProof="0" dirty="0" smtClean="0">
                <a:ln>
                  <a:noFill/>
                </a:ln>
                <a:effectLst/>
                <a:uLnTx/>
                <a:uFillTx/>
                <a:latin typeface="Arial" panose="020B0604020202020204" pitchFamily="34" charset="0"/>
                <a:cs typeface="Arial" panose="020B0604020202020204" pitchFamily="34" charset="0"/>
              </a:rPr>
              <a:t>Challenges</a:t>
            </a:r>
            <a:endPar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347472" marR="0" lvl="0" indent="-347472" defTabSz="91440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Lack of trust</a:t>
            </a:r>
          </a:p>
          <a:p>
            <a:pPr marL="347472" marR="0" lvl="0" indent="-347472" defTabSz="91440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Absence of engagement</a:t>
            </a:r>
          </a:p>
          <a:p>
            <a:pPr marL="347472" marR="0" lvl="0" indent="-347472" defTabSz="91440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Weak internal team connections</a:t>
            </a:r>
          </a:p>
          <a:p>
            <a:pPr marL="347472" marR="0" lvl="0" indent="-347472" defTabSz="91440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Not enough fun</a:t>
            </a:r>
            <a:endParaRPr kumimoji="0" lang="en-US" sz="32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582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5794" y="176169"/>
            <a:ext cx="10083567"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Best Practices</a:t>
            </a:r>
            <a:endParaRPr lang="en-US" sz="3600" b="1" dirty="0">
              <a:latin typeface="Arial" panose="020B0604020202020204" pitchFamily="34" charset="0"/>
              <a:cs typeface="Arial" panose="020B0604020202020204" pitchFamily="34" charset="0"/>
            </a:endParaRPr>
          </a:p>
        </p:txBody>
      </p:sp>
      <p:sp>
        <p:nvSpPr>
          <p:cNvPr id="7" name="Rectangle 6"/>
          <p:cNvSpPr/>
          <p:nvPr/>
        </p:nvSpPr>
        <p:spPr>
          <a:xfrm>
            <a:off x="387343" y="1318822"/>
            <a:ext cx="7723338" cy="5386090"/>
          </a:xfrm>
          <a:prstGeom prst="rect">
            <a:avLst/>
          </a:prstGeom>
        </p:spPr>
        <p:txBody>
          <a:bodyPr wrap="square">
            <a:spAutoFit/>
          </a:bodyPr>
          <a:lstStyle/>
          <a:p>
            <a:pPr marL="347472" marR="0" lvl="0" indent="-347472" defTabSz="91440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Schedule time for relationships</a:t>
            </a:r>
          </a:p>
          <a:p>
            <a:pPr marL="347472" marR="0" lvl="0" indent="-347472" defTabSz="91440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Invest in counseling</a:t>
            </a:r>
          </a:p>
          <a:p>
            <a:pPr marL="347472" marR="0" lvl="0" indent="-347472" defTabSz="91440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Understand the power of moments</a:t>
            </a:r>
          </a:p>
          <a:p>
            <a:pPr marL="347472" marR="0" lvl="0" indent="-347472" defTabSz="91440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Learn from your team</a:t>
            </a:r>
          </a:p>
          <a:p>
            <a:pPr marL="347472" marR="0" lvl="0" indent="-347472" defTabSz="91440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Be human</a:t>
            </a:r>
          </a:p>
          <a:p>
            <a:pPr marL="347472" marR="0" lvl="0" indent="-347472" defTabSz="91440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Choose your people over perfection</a:t>
            </a:r>
          </a:p>
          <a:p>
            <a:pPr marL="347472" marR="0" lvl="0" indent="-347472" defTabSz="91440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Look for fun</a:t>
            </a:r>
          </a:p>
        </p:txBody>
      </p:sp>
    </p:spTree>
    <p:extLst>
      <p:ext uri="{BB962C8B-B14F-4D97-AF65-F5344CB8AC3E}">
        <p14:creationId xmlns:p14="http://schemas.microsoft.com/office/powerpoint/2010/main" val="2198970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0393" y="2811295"/>
            <a:ext cx="1060315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u="none" strike="noStrike" kern="1200" cap="none" spc="0" normalizeH="0" baseline="0" noProof="0" dirty="0">
                <a:ln>
                  <a:noFill/>
                </a:ln>
                <a:effectLst/>
                <a:uLnTx/>
                <a:uFillTx/>
                <a:latin typeface="Arial" panose="020B0604020202020204" pitchFamily="34" charset="0"/>
                <a:cs typeface="Arial" panose="020B0604020202020204" pitchFamily="34" charset="0"/>
              </a:rPr>
              <a:t>Questions</a:t>
            </a:r>
            <a:r>
              <a:rPr kumimoji="0" lang="en-US" sz="9600" b="1" u="none" strike="noStrike" kern="1200" cap="none" spc="0" normalizeH="0" baseline="0" noProof="0" dirty="0">
                <a:ln>
                  <a:noFill/>
                </a:ln>
                <a:effectLst/>
                <a:uLnTx/>
                <a:uFillTx/>
                <a:latin typeface="Calibri"/>
              </a:rPr>
              <a:t>?</a:t>
            </a:r>
          </a:p>
        </p:txBody>
      </p:sp>
    </p:spTree>
    <p:extLst>
      <p:ext uri="{BB962C8B-B14F-4D97-AF65-F5344CB8AC3E}">
        <p14:creationId xmlns:p14="http://schemas.microsoft.com/office/powerpoint/2010/main" val="1860457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6841" y="165697"/>
            <a:ext cx="9975959" cy="822325"/>
          </a:xfrm>
        </p:spPr>
        <p:txBody>
          <a:bodyPr/>
          <a:lstStyle/>
          <a:p>
            <a:pPr algn="ctr"/>
            <a:r>
              <a:rPr lang="en-US" sz="3600" dirty="0" smtClean="0"/>
              <a:t>Agenda</a:t>
            </a:r>
            <a:endParaRPr lang="en-US" sz="3600" dirty="0"/>
          </a:p>
        </p:txBody>
      </p:sp>
      <p:sp>
        <p:nvSpPr>
          <p:cNvPr id="4" name="Text Placeholder 3"/>
          <p:cNvSpPr>
            <a:spLocks noGrp="1"/>
          </p:cNvSpPr>
          <p:nvPr>
            <p:ph type="body" idx="1"/>
          </p:nvPr>
        </p:nvSpPr>
        <p:spPr>
          <a:xfrm>
            <a:off x="315536" y="1235415"/>
            <a:ext cx="11277600" cy="4393019"/>
          </a:xfrm>
        </p:spPr>
        <p:txBody>
          <a:bodyPr/>
          <a:lstStyle/>
          <a:p>
            <a:pPr marL="347472" indent="-347472">
              <a:spcBef>
                <a:spcPts val="0"/>
              </a:spcBef>
              <a:spcAft>
                <a:spcPts val="2400"/>
              </a:spcAft>
            </a:pPr>
            <a:r>
              <a:rPr lang="en-US" sz="3200" b="1" dirty="0" smtClean="0"/>
              <a:t>References</a:t>
            </a:r>
            <a:endParaRPr lang="en-US" sz="3200" b="1" dirty="0" smtClean="0"/>
          </a:p>
          <a:p>
            <a:pPr marL="347472" indent="-347472">
              <a:spcBef>
                <a:spcPts val="0"/>
              </a:spcBef>
              <a:spcAft>
                <a:spcPts val="2400"/>
              </a:spcAft>
            </a:pPr>
            <a:r>
              <a:rPr lang="en-US" sz="3200" b="1" dirty="0" smtClean="0"/>
              <a:t>Introduction</a:t>
            </a:r>
            <a:endParaRPr lang="en-US" sz="3200" b="1" dirty="0" smtClean="0"/>
          </a:p>
          <a:p>
            <a:pPr marL="347472" indent="-347472">
              <a:spcBef>
                <a:spcPts val="0"/>
              </a:spcBef>
              <a:spcAft>
                <a:spcPts val="2400"/>
              </a:spcAft>
            </a:pPr>
            <a:r>
              <a:rPr lang="en-US" sz="3200" b="1" dirty="0" smtClean="0"/>
              <a:t>Attributes and Challenges</a:t>
            </a:r>
            <a:endParaRPr lang="en-US" sz="3200" b="1" dirty="0" smtClean="0"/>
          </a:p>
          <a:p>
            <a:pPr marL="347472" indent="-347472">
              <a:spcBef>
                <a:spcPts val="0"/>
              </a:spcBef>
              <a:spcAft>
                <a:spcPts val="2400"/>
              </a:spcAft>
            </a:pPr>
            <a:r>
              <a:rPr lang="en-US" sz="3200" b="1" dirty="0" smtClean="0"/>
              <a:t>Relationships</a:t>
            </a:r>
          </a:p>
          <a:p>
            <a:pPr marL="347472" indent="-347472">
              <a:spcBef>
                <a:spcPts val="0"/>
              </a:spcBef>
              <a:spcAft>
                <a:spcPts val="2400"/>
              </a:spcAft>
            </a:pPr>
            <a:r>
              <a:rPr lang="en-US" sz="3200" b="1" dirty="0" smtClean="0"/>
              <a:t>Case Study/Discussion</a:t>
            </a:r>
            <a:endParaRPr lang="en-US" sz="3200" b="1" dirty="0" smtClean="0"/>
          </a:p>
          <a:p>
            <a:pPr marL="347472" indent="-347472">
              <a:spcBef>
                <a:spcPts val="0"/>
              </a:spcBef>
              <a:spcAft>
                <a:spcPts val="2400"/>
              </a:spcAft>
            </a:pPr>
            <a:r>
              <a:rPr lang="en-US" sz="3200" b="1" dirty="0" smtClean="0"/>
              <a:t>Best Practices </a:t>
            </a:r>
            <a:endParaRPr lang="en-US" sz="3200" b="1" dirty="0" smtClean="0"/>
          </a:p>
          <a:p>
            <a:pPr marL="347472" indent="-347472">
              <a:spcBef>
                <a:spcPts val="0"/>
              </a:spcBef>
              <a:spcAft>
                <a:spcPts val="2400"/>
              </a:spcAft>
            </a:pPr>
            <a:r>
              <a:rPr lang="en-US" sz="3200" b="1" dirty="0" smtClean="0"/>
              <a:t>Questions</a:t>
            </a:r>
            <a:endParaRPr lang="en-US" sz="3200" b="1" dirty="0"/>
          </a:p>
          <a:p>
            <a:pPr marL="0" indent="0">
              <a:lnSpc>
                <a:spcPct val="200000"/>
              </a:lnSpc>
              <a:buNone/>
            </a:pPr>
            <a:endParaRPr lang="en-US" sz="4000" dirty="0" smtClean="0"/>
          </a:p>
        </p:txBody>
      </p:sp>
    </p:spTree>
    <p:extLst>
      <p:ext uri="{BB962C8B-B14F-4D97-AF65-F5344CB8AC3E}">
        <p14:creationId xmlns:p14="http://schemas.microsoft.com/office/powerpoint/2010/main" val="2502056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051" y="255257"/>
            <a:ext cx="2952458" cy="438581"/>
          </a:xfrm>
        </p:spPr>
        <p:txBody>
          <a:bodyPr>
            <a:noAutofit/>
          </a:bodyPr>
          <a:lstStyle/>
          <a:p>
            <a:pPr algn="ctr"/>
            <a:r>
              <a:rPr lang="en-US" sz="3600" dirty="0"/>
              <a:t>References</a:t>
            </a:r>
          </a:p>
        </p:txBody>
      </p:sp>
      <p:sp>
        <p:nvSpPr>
          <p:cNvPr id="4" name="Slide Number Placeholder 3"/>
          <p:cNvSpPr>
            <a:spLocks noGrp="1"/>
          </p:cNvSpPr>
          <p:nvPr>
            <p:ph type="sldNum" sz="quarter" idx="4294967295"/>
          </p:nvPr>
        </p:nvSpPr>
        <p:spPr/>
        <p:txBody>
          <a:bodyPr/>
          <a:lstStyle/>
          <a:p>
            <a:fld id="{61109094-8CEB-4341-8F60-6A872A14C8E2}" type="slidenum">
              <a:rPr lang="en-US" smtClean="0">
                <a:solidFill>
                  <a:prstClr val="black">
                    <a:tint val="75000"/>
                  </a:prstClr>
                </a:solidFill>
              </a:rPr>
              <a:pPr/>
              <a:t>3</a:t>
            </a:fld>
            <a:endParaRPr lang="en-US">
              <a:solidFill>
                <a:prstClr val="black">
                  <a:tint val="75000"/>
                </a:prstClr>
              </a:solidFill>
            </a:endParaRPr>
          </a:p>
        </p:txBody>
      </p:sp>
      <p:pic>
        <p:nvPicPr>
          <p:cNvPr id="7" name="Picture 6">
            <a:extLst>
              <a:ext uri="{FF2B5EF4-FFF2-40B4-BE49-F238E27FC236}">
                <a16:creationId xmlns:a16="http://schemas.microsoft.com/office/drawing/2014/main" id="{996D0B62-9963-4838-99BA-8448FFAD0235}"/>
              </a:ext>
            </a:extLst>
          </p:cNvPr>
          <p:cNvPicPr>
            <a:picLocks noChangeAspect="1"/>
          </p:cNvPicPr>
          <p:nvPr/>
        </p:nvPicPr>
        <p:blipFill rotWithShape="1">
          <a:blip r:embed="rId3"/>
          <a:srcRect l="33016" t="10145" r="33886" b="13478"/>
          <a:stretch/>
        </p:blipFill>
        <p:spPr>
          <a:xfrm>
            <a:off x="268210" y="1909696"/>
            <a:ext cx="3535497" cy="458917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302" y="1906807"/>
            <a:ext cx="3605125" cy="466042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8050" y="1906808"/>
            <a:ext cx="3282909" cy="4592067"/>
          </a:xfrm>
          <a:prstGeom prst="rect">
            <a:avLst/>
          </a:prstGeom>
        </p:spPr>
      </p:pic>
    </p:spTree>
    <p:extLst>
      <p:ext uri="{BB962C8B-B14F-4D97-AF65-F5344CB8AC3E}">
        <p14:creationId xmlns:p14="http://schemas.microsoft.com/office/powerpoint/2010/main" val="39730960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49400" y="-44898"/>
            <a:ext cx="9156700" cy="1024617"/>
          </a:xfrm>
        </p:spPr>
        <p:txBody>
          <a:bodyPr>
            <a:normAutofit/>
          </a:bodyPr>
          <a:lstStyle/>
          <a:p>
            <a:pPr algn="ctr"/>
            <a:r>
              <a:rPr lang="en-US" sz="3600" dirty="0"/>
              <a:t>What is Emotional Intelligence?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837" y="1204874"/>
            <a:ext cx="8946904" cy="5283794"/>
          </a:xfrm>
          <a:prstGeom prst="rect">
            <a:avLst/>
          </a:prstGeom>
        </p:spPr>
      </p:pic>
      <p:sp>
        <p:nvSpPr>
          <p:cNvPr id="7" name="TextBox 6"/>
          <p:cNvSpPr txBox="1"/>
          <p:nvPr/>
        </p:nvSpPr>
        <p:spPr>
          <a:xfrm>
            <a:off x="1549400" y="6529157"/>
            <a:ext cx="8674100" cy="369332"/>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Emotional Intelligence: Why It Can Matter More Than IQ – </a:t>
            </a:r>
            <a:r>
              <a:rPr lang="en-US" b="1" dirty="0" smtClean="0">
                <a:latin typeface="Arial" panose="020B0604020202020204" pitchFamily="34" charset="0"/>
                <a:cs typeface="Arial" panose="020B0604020202020204" pitchFamily="34" charset="0"/>
              </a:rPr>
              <a:t>Daniel Goleman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429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21278" y="0"/>
            <a:ext cx="10189028" cy="1055462"/>
          </a:xfrm>
        </p:spPr>
        <p:txBody>
          <a:bodyPr>
            <a:noAutofit/>
          </a:bodyPr>
          <a:lstStyle/>
          <a:p>
            <a:pPr algn="ctr"/>
            <a:r>
              <a:rPr lang="en-US" sz="3600" b="1" dirty="0" smtClean="0"/>
              <a:t>Emotional Intelligence &amp; Army Leadership</a:t>
            </a:r>
            <a:endParaRPr lang="en-US" sz="3600" b="1" dirty="0"/>
          </a:p>
        </p:txBody>
      </p:sp>
      <p:pic>
        <p:nvPicPr>
          <p:cNvPr id="5"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694" y="1327361"/>
            <a:ext cx="5311202" cy="54567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770559906"/>
              </p:ext>
            </p:extLst>
          </p:nvPr>
        </p:nvGraphicFramePr>
        <p:xfrm>
          <a:off x="75500" y="2621164"/>
          <a:ext cx="6374974" cy="4128025"/>
        </p:xfrm>
        <a:graphic>
          <a:graphicData uri="http://schemas.openxmlformats.org/drawingml/2006/table">
            <a:tbl>
              <a:tblPr firstRow="1" bandRow="1">
                <a:effectLst/>
              </a:tblPr>
              <a:tblGrid>
                <a:gridCol w="3187487">
                  <a:extLst>
                    <a:ext uri="{9D8B030D-6E8A-4147-A177-3AD203B41FA5}">
                      <a16:colId xmlns:a16="http://schemas.microsoft.com/office/drawing/2014/main" val="1136182997"/>
                    </a:ext>
                  </a:extLst>
                </a:gridCol>
                <a:gridCol w="3187487">
                  <a:extLst>
                    <a:ext uri="{9D8B030D-6E8A-4147-A177-3AD203B41FA5}">
                      <a16:colId xmlns:a16="http://schemas.microsoft.com/office/drawing/2014/main" val="329029617"/>
                    </a:ext>
                  </a:extLst>
                </a:gridCol>
              </a:tblGrid>
              <a:tr h="549577">
                <a:tc>
                  <a:txBody>
                    <a:bodyPr/>
                    <a:lstStyle>
                      <a:lvl1pPr marL="0" algn="l" defTabSz="685783" rtl="0" eaLnBrk="1" latinLnBrk="0" hangingPunct="1">
                        <a:defRPr sz="1351" b="1" kern="1200">
                          <a:solidFill>
                            <a:schemeClr val="lt1"/>
                          </a:solidFill>
                          <a:latin typeface="Calibri" panose="020F0502020204030204"/>
                        </a:defRPr>
                      </a:lvl1pPr>
                      <a:lvl2pPr marL="342891" algn="l" defTabSz="685783" rtl="0" eaLnBrk="1" latinLnBrk="0" hangingPunct="1">
                        <a:defRPr sz="1351" b="1" kern="1200">
                          <a:solidFill>
                            <a:schemeClr val="lt1"/>
                          </a:solidFill>
                          <a:latin typeface="Calibri" panose="020F0502020204030204"/>
                        </a:defRPr>
                      </a:lvl2pPr>
                      <a:lvl3pPr marL="685783" algn="l" defTabSz="685783" rtl="0" eaLnBrk="1" latinLnBrk="0" hangingPunct="1">
                        <a:defRPr sz="1351" b="1" kern="1200">
                          <a:solidFill>
                            <a:schemeClr val="lt1"/>
                          </a:solidFill>
                          <a:latin typeface="Calibri" panose="020F0502020204030204"/>
                        </a:defRPr>
                      </a:lvl3pPr>
                      <a:lvl4pPr marL="1028674" algn="l" defTabSz="685783" rtl="0" eaLnBrk="1" latinLnBrk="0" hangingPunct="1">
                        <a:defRPr sz="1351" b="1" kern="1200">
                          <a:solidFill>
                            <a:schemeClr val="lt1"/>
                          </a:solidFill>
                          <a:latin typeface="Calibri" panose="020F0502020204030204"/>
                        </a:defRPr>
                      </a:lvl4pPr>
                      <a:lvl5pPr marL="1371566" algn="l" defTabSz="685783" rtl="0" eaLnBrk="1" latinLnBrk="0" hangingPunct="1">
                        <a:defRPr sz="1351" b="1" kern="1200">
                          <a:solidFill>
                            <a:schemeClr val="lt1"/>
                          </a:solidFill>
                          <a:latin typeface="Calibri" panose="020F0502020204030204"/>
                        </a:defRPr>
                      </a:lvl5pPr>
                      <a:lvl6pPr marL="1714457" algn="l" defTabSz="685783" rtl="0" eaLnBrk="1" latinLnBrk="0" hangingPunct="1">
                        <a:defRPr sz="1351" b="1" kern="1200">
                          <a:solidFill>
                            <a:schemeClr val="lt1"/>
                          </a:solidFill>
                          <a:latin typeface="Calibri" panose="020F0502020204030204"/>
                        </a:defRPr>
                      </a:lvl6pPr>
                      <a:lvl7pPr marL="2057349" algn="l" defTabSz="685783" rtl="0" eaLnBrk="1" latinLnBrk="0" hangingPunct="1">
                        <a:defRPr sz="1351" b="1" kern="1200">
                          <a:solidFill>
                            <a:schemeClr val="lt1"/>
                          </a:solidFill>
                          <a:latin typeface="Calibri" panose="020F0502020204030204"/>
                        </a:defRPr>
                      </a:lvl7pPr>
                      <a:lvl8pPr marL="2400240" algn="l" defTabSz="685783" rtl="0" eaLnBrk="1" latinLnBrk="0" hangingPunct="1">
                        <a:defRPr sz="1351" b="1" kern="1200">
                          <a:solidFill>
                            <a:schemeClr val="lt1"/>
                          </a:solidFill>
                          <a:latin typeface="Calibri" panose="020F0502020204030204"/>
                        </a:defRPr>
                      </a:lvl8pPr>
                      <a:lvl9pPr marL="2743131" algn="l" defTabSz="685783" rtl="0" eaLnBrk="1" latinLnBrk="0" hangingPunct="1">
                        <a:defRPr sz="1351" b="1" kern="1200">
                          <a:solidFill>
                            <a:schemeClr val="lt1"/>
                          </a:solidFill>
                          <a:latin typeface="Calibri" panose="020F0502020204030204"/>
                        </a:defRPr>
                      </a:lvl9pPr>
                    </a:lstStyle>
                    <a:p>
                      <a:pPr algn="ctr"/>
                      <a:r>
                        <a:rPr lang="en-US" sz="2800" dirty="0" smtClean="0">
                          <a:solidFill>
                            <a:schemeClr val="tx1"/>
                          </a:solidFill>
                          <a:latin typeface="Arial" panose="020B0604020202020204" pitchFamily="34" charset="0"/>
                          <a:cs typeface="Arial" panose="020B0604020202020204" pitchFamily="34" charset="0"/>
                        </a:rPr>
                        <a:t>Personal Competence</a:t>
                      </a:r>
                      <a:endParaRPr lang="en-US" sz="2800" dirty="0">
                        <a:solidFill>
                          <a:schemeClr val="tx1"/>
                        </a:solidFill>
                        <a:latin typeface="Arial" panose="020B0604020202020204" pitchFamily="34" charset="0"/>
                        <a:cs typeface="Arial" panose="020B0604020202020204" pitchFamily="34" charset="0"/>
                      </a:endParaRP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685783" rtl="0" eaLnBrk="1" latinLnBrk="0" hangingPunct="1">
                        <a:defRPr sz="1351" b="1" kern="1200">
                          <a:solidFill>
                            <a:schemeClr val="lt1"/>
                          </a:solidFill>
                          <a:latin typeface="Calibri" panose="020F0502020204030204"/>
                        </a:defRPr>
                      </a:lvl1pPr>
                      <a:lvl2pPr marL="342891" algn="l" defTabSz="685783" rtl="0" eaLnBrk="1" latinLnBrk="0" hangingPunct="1">
                        <a:defRPr sz="1351" b="1" kern="1200">
                          <a:solidFill>
                            <a:schemeClr val="lt1"/>
                          </a:solidFill>
                          <a:latin typeface="Calibri" panose="020F0502020204030204"/>
                        </a:defRPr>
                      </a:lvl2pPr>
                      <a:lvl3pPr marL="685783" algn="l" defTabSz="685783" rtl="0" eaLnBrk="1" latinLnBrk="0" hangingPunct="1">
                        <a:defRPr sz="1351" b="1" kern="1200">
                          <a:solidFill>
                            <a:schemeClr val="lt1"/>
                          </a:solidFill>
                          <a:latin typeface="Calibri" panose="020F0502020204030204"/>
                        </a:defRPr>
                      </a:lvl3pPr>
                      <a:lvl4pPr marL="1028674" algn="l" defTabSz="685783" rtl="0" eaLnBrk="1" latinLnBrk="0" hangingPunct="1">
                        <a:defRPr sz="1351" b="1" kern="1200">
                          <a:solidFill>
                            <a:schemeClr val="lt1"/>
                          </a:solidFill>
                          <a:latin typeface="Calibri" panose="020F0502020204030204"/>
                        </a:defRPr>
                      </a:lvl4pPr>
                      <a:lvl5pPr marL="1371566" algn="l" defTabSz="685783" rtl="0" eaLnBrk="1" latinLnBrk="0" hangingPunct="1">
                        <a:defRPr sz="1351" b="1" kern="1200">
                          <a:solidFill>
                            <a:schemeClr val="lt1"/>
                          </a:solidFill>
                          <a:latin typeface="Calibri" panose="020F0502020204030204"/>
                        </a:defRPr>
                      </a:lvl5pPr>
                      <a:lvl6pPr marL="1714457" algn="l" defTabSz="685783" rtl="0" eaLnBrk="1" latinLnBrk="0" hangingPunct="1">
                        <a:defRPr sz="1351" b="1" kern="1200">
                          <a:solidFill>
                            <a:schemeClr val="lt1"/>
                          </a:solidFill>
                          <a:latin typeface="Calibri" panose="020F0502020204030204"/>
                        </a:defRPr>
                      </a:lvl6pPr>
                      <a:lvl7pPr marL="2057349" algn="l" defTabSz="685783" rtl="0" eaLnBrk="1" latinLnBrk="0" hangingPunct="1">
                        <a:defRPr sz="1351" b="1" kern="1200">
                          <a:solidFill>
                            <a:schemeClr val="lt1"/>
                          </a:solidFill>
                          <a:latin typeface="Calibri" panose="020F0502020204030204"/>
                        </a:defRPr>
                      </a:lvl7pPr>
                      <a:lvl8pPr marL="2400240" algn="l" defTabSz="685783" rtl="0" eaLnBrk="1" latinLnBrk="0" hangingPunct="1">
                        <a:defRPr sz="1351" b="1" kern="1200">
                          <a:solidFill>
                            <a:schemeClr val="lt1"/>
                          </a:solidFill>
                          <a:latin typeface="Calibri" panose="020F0502020204030204"/>
                        </a:defRPr>
                      </a:lvl8pPr>
                      <a:lvl9pPr marL="2743131" algn="l" defTabSz="685783" rtl="0" eaLnBrk="1" latinLnBrk="0" hangingPunct="1">
                        <a:defRPr sz="1351" b="1" kern="1200">
                          <a:solidFill>
                            <a:schemeClr val="lt1"/>
                          </a:solidFill>
                          <a:latin typeface="Calibri" panose="020F0502020204030204"/>
                        </a:defRPr>
                      </a:lvl9pPr>
                    </a:lstStyle>
                    <a:p>
                      <a:pPr algn="ctr"/>
                      <a:r>
                        <a:rPr lang="en-US" sz="2800" dirty="0" smtClean="0">
                          <a:solidFill>
                            <a:schemeClr val="tx1"/>
                          </a:solidFill>
                          <a:latin typeface="Arial" panose="020B0604020202020204" pitchFamily="34" charset="0"/>
                          <a:cs typeface="Arial" panose="020B0604020202020204" pitchFamily="34" charset="0"/>
                        </a:rPr>
                        <a:t>Social Competence</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649766235"/>
                  </a:ext>
                </a:extLst>
              </a:tr>
              <a:tr h="1463762">
                <a:tc>
                  <a:txBody>
                    <a:bodyPr/>
                    <a:lstStyle>
                      <a:lvl1pPr marL="0" algn="l" defTabSz="685783" rtl="0" eaLnBrk="1" latinLnBrk="0" hangingPunct="1">
                        <a:defRPr sz="1351" kern="1200">
                          <a:solidFill>
                            <a:schemeClr val="dk1"/>
                          </a:solidFill>
                          <a:latin typeface="Calibri" panose="020F0502020204030204"/>
                        </a:defRPr>
                      </a:lvl1pPr>
                      <a:lvl2pPr marL="342891" algn="l" defTabSz="685783" rtl="0" eaLnBrk="1" latinLnBrk="0" hangingPunct="1">
                        <a:defRPr sz="1351" kern="1200">
                          <a:solidFill>
                            <a:schemeClr val="dk1"/>
                          </a:solidFill>
                          <a:latin typeface="Calibri" panose="020F0502020204030204"/>
                        </a:defRPr>
                      </a:lvl2pPr>
                      <a:lvl3pPr marL="685783" algn="l" defTabSz="685783" rtl="0" eaLnBrk="1" latinLnBrk="0" hangingPunct="1">
                        <a:defRPr sz="1351" kern="1200">
                          <a:solidFill>
                            <a:schemeClr val="dk1"/>
                          </a:solidFill>
                          <a:latin typeface="Calibri" panose="020F0502020204030204"/>
                        </a:defRPr>
                      </a:lvl3pPr>
                      <a:lvl4pPr marL="1028674" algn="l" defTabSz="685783" rtl="0" eaLnBrk="1" latinLnBrk="0" hangingPunct="1">
                        <a:defRPr sz="1351" kern="1200">
                          <a:solidFill>
                            <a:schemeClr val="dk1"/>
                          </a:solidFill>
                          <a:latin typeface="Calibri" panose="020F0502020204030204"/>
                        </a:defRPr>
                      </a:lvl4pPr>
                      <a:lvl5pPr marL="1371566" algn="l" defTabSz="685783" rtl="0" eaLnBrk="1" latinLnBrk="0" hangingPunct="1">
                        <a:defRPr sz="1351" kern="1200">
                          <a:solidFill>
                            <a:schemeClr val="dk1"/>
                          </a:solidFill>
                          <a:latin typeface="Calibri" panose="020F0502020204030204"/>
                        </a:defRPr>
                      </a:lvl5pPr>
                      <a:lvl6pPr marL="1714457" algn="l" defTabSz="685783" rtl="0" eaLnBrk="1" latinLnBrk="0" hangingPunct="1">
                        <a:defRPr sz="1351" kern="1200">
                          <a:solidFill>
                            <a:schemeClr val="dk1"/>
                          </a:solidFill>
                          <a:latin typeface="Calibri" panose="020F0502020204030204"/>
                        </a:defRPr>
                      </a:lvl6pPr>
                      <a:lvl7pPr marL="2057349" algn="l" defTabSz="685783" rtl="0" eaLnBrk="1" latinLnBrk="0" hangingPunct="1">
                        <a:defRPr sz="1351" kern="1200">
                          <a:solidFill>
                            <a:schemeClr val="dk1"/>
                          </a:solidFill>
                          <a:latin typeface="Calibri" panose="020F0502020204030204"/>
                        </a:defRPr>
                      </a:lvl7pPr>
                      <a:lvl8pPr marL="2400240" algn="l" defTabSz="685783" rtl="0" eaLnBrk="1" latinLnBrk="0" hangingPunct="1">
                        <a:defRPr sz="1351" kern="1200">
                          <a:solidFill>
                            <a:schemeClr val="dk1"/>
                          </a:solidFill>
                          <a:latin typeface="Calibri" panose="020F0502020204030204"/>
                        </a:defRPr>
                      </a:lvl8pPr>
                      <a:lvl9pPr marL="2743131" algn="l" defTabSz="685783" rtl="0" eaLnBrk="1" latinLnBrk="0" hangingPunct="1">
                        <a:defRPr sz="1351" kern="1200">
                          <a:solidFill>
                            <a:schemeClr val="dk1"/>
                          </a:solidFill>
                          <a:latin typeface="Calibri" panose="020F0502020204030204"/>
                        </a:defRPr>
                      </a:lvl9pPr>
                    </a:lstStyle>
                    <a:p>
                      <a:pPr algn="ctr">
                        <a:lnSpc>
                          <a:spcPct val="250000"/>
                        </a:lnSpc>
                      </a:pPr>
                      <a:r>
                        <a:rPr lang="en-US" sz="2800" dirty="0" smtClean="0">
                          <a:latin typeface="Arial" panose="020B0604020202020204" pitchFamily="34" charset="0"/>
                          <a:cs typeface="Arial" panose="020B0604020202020204" pitchFamily="34" charset="0"/>
                        </a:rPr>
                        <a:t>Self-Awareness</a:t>
                      </a:r>
                      <a:endParaRPr lang="en-US" sz="2800" dirty="0">
                        <a:latin typeface="Arial" panose="020B0604020202020204" pitchFamily="34" charset="0"/>
                        <a:cs typeface="Arial" panose="020B0604020202020204" pitchFamily="34" charset="0"/>
                      </a:endParaRP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783" rtl="0" eaLnBrk="1" latinLnBrk="0" hangingPunct="1">
                        <a:defRPr sz="1351" kern="1200">
                          <a:solidFill>
                            <a:schemeClr val="dk1"/>
                          </a:solidFill>
                          <a:latin typeface="Calibri" panose="020F0502020204030204"/>
                        </a:defRPr>
                      </a:lvl1pPr>
                      <a:lvl2pPr marL="342891" algn="l" defTabSz="685783" rtl="0" eaLnBrk="1" latinLnBrk="0" hangingPunct="1">
                        <a:defRPr sz="1351" kern="1200">
                          <a:solidFill>
                            <a:schemeClr val="dk1"/>
                          </a:solidFill>
                          <a:latin typeface="Calibri" panose="020F0502020204030204"/>
                        </a:defRPr>
                      </a:lvl2pPr>
                      <a:lvl3pPr marL="685783" algn="l" defTabSz="685783" rtl="0" eaLnBrk="1" latinLnBrk="0" hangingPunct="1">
                        <a:defRPr sz="1351" kern="1200">
                          <a:solidFill>
                            <a:schemeClr val="dk1"/>
                          </a:solidFill>
                          <a:latin typeface="Calibri" panose="020F0502020204030204"/>
                        </a:defRPr>
                      </a:lvl3pPr>
                      <a:lvl4pPr marL="1028674" algn="l" defTabSz="685783" rtl="0" eaLnBrk="1" latinLnBrk="0" hangingPunct="1">
                        <a:defRPr sz="1351" kern="1200">
                          <a:solidFill>
                            <a:schemeClr val="dk1"/>
                          </a:solidFill>
                          <a:latin typeface="Calibri" panose="020F0502020204030204"/>
                        </a:defRPr>
                      </a:lvl4pPr>
                      <a:lvl5pPr marL="1371566" algn="l" defTabSz="685783" rtl="0" eaLnBrk="1" latinLnBrk="0" hangingPunct="1">
                        <a:defRPr sz="1351" kern="1200">
                          <a:solidFill>
                            <a:schemeClr val="dk1"/>
                          </a:solidFill>
                          <a:latin typeface="Calibri" panose="020F0502020204030204"/>
                        </a:defRPr>
                      </a:lvl5pPr>
                      <a:lvl6pPr marL="1714457" algn="l" defTabSz="685783" rtl="0" eaLnBrk="1" latinLnBrk="0" hangingPunct="1">
                        <a:defRPr sz="1351" kern="1200">
                          <a:solidFill>
                            <a:schemeClr val="dk1"/>
                          </a:solidFill>
                          <a:latin typeface="Calibri" panose="020F0502020204030204"/>
                        </a:defRPr>
                      </a:lvl6pPr>
                      <a:lvl7pPr marL="2057349" algn="l" defTabSz="685783" rtl="0" eaLnBrk="1" latinLnBrk="0" hangingPunct="1">
                        <a:defRPr sz="1351" kern="1200">
                          <a:solidFill>
                            <a:schemeClr val="dk1"/>
                          </a:solidFill>
                          <a:latin typeface="Calibri" panose="020F0502020204030204"/>
                        </a:defRPr>
                      </a:lvl7pPr>
                      <a:lvl8pPr marL="2400240" algn="l" defTabSz="685783" rtl="0" eaLnBrk="1" latinLnBrk="0" hangingPunct="1">
                        <a:defRPr sz="1351" kern="1200">
                          <a:solidFill>
                            <a:schemeClr val="dk1"/>
                          </a:solidFill>
                          <a:latin typeface="Calibri" panose="020F0502020204030204"/>
                        </a:defRPr>
                      </a:lvl8pPr>
                      <a:lvl9pPr marL="2743131" algn="l" defTabSz="685783" rtl="0" eaLnBrk="1" latinLnBrk="0" hangingPunct="1">
                        <a:defRPr sz="1351" kern="1200">
                          <a:solidFill>
                            <a:schemeClr val="dk1"/>
                          </a:solidFill>
                          <a:latin typeface="Calibri" panose="020F0502020204030204"/>
                        </a:defRPr>
                      </a:lvl9pPr>
                    </a:lstStyle>
                    <a:p>
                      <a:pPr algn="ctr">
                        <a:lnSpc>
                          <a:spcPct val="250000"/>
                        </a:lnSpc>
                      </a:pPr>
                      <a:r>
                        <a:rPr lang="en-US" sz="2800" dirty="0" smtClean="0">
                          <a:latin typeface="Arial" panose="020B0604020202020204" pitchFamily="34" charset="0"/>
                          <a:cs typeface="Arial" panose="020B0604020202020204" pitchFamily="34" charset="0"/>
                        </a:rPr>
                        <a:t>Social Awareness</a:t>
                      </a:r>
                      <a:endParaRPr lang="en-US" sz="28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882865660"/>
                  </a:ext>
                </a:extLst>
              </a:tr>
              <a:tr h="1719383">
                <a:tc>
                  <a:txBody>
                    <a:bodyPr/>
                    <a:lstStyle>
                      <a:lvl1pPr marL="0" algn="l" defTabSz="685783" rtl="0" eaLnBrk="1" latinLnBrk="0" hangingPunct="1">
                        <a:defRPr sz="1351" kern="1200">
                          <a:solidFill>
                            <a:schemeClr val="dk1"/>
                          </a:solidFill>
                          <a:latin typeface="Calibri" panose="020F0502020204030204"/>
                        </a:defRPr>
                      </a:lvl1pPr>
                      <a:lvl2pPr marL="342891" algn="l" defTabSz="685783" rtl="0" eaLnBrk="1" latinLnBrk="0" hangingPunct="1">
                        <a:defRPr sz="1351" kern="1200">
                          <a:solidFill>
                            <a:schemeClr val="dk1"/>
                          </a:solidFill>
                          <a:latin typeface="Calibri" panose="020F0502020204030204"/>
                        </a:defRPr>
                      </a:lvl2pPr>
                      <a:lvl3pPr marL="685783" algn="l" defTabSz="685783" rtl="0" eaLnBrk="1" latinLnBrk="0" hangingPunct="1">
                        <a:defRPr sz="1351" kern="1200">
                          <a:solidFill>
                            <a:schemeClr val="dk1"/>
                          </a:solidFill>
                          <a:latin typeface="Calibri" panose="020F0502020204030204"/>
                        </a:defRPr>
                      </a:lvl3pPr>
                      <a:lvl4pPr marL="1028674" algn="l" defTabSz="685783" rtl="0" eaLnBrk="1" latinLnBrk="0" hangingPunct="1">
                        <a:defRPr sz="1351" kern="1200">
                          <a:solidFill>
                            <a:schemeClr val="dk1"/>
                          </a:solidFill>
                          <a:latin typeface="Calibri" panose="020F0502020204030204"/>
                        </a:defRPr>
                      </a:lvl4pPr>
                      <a:lvl5pPr marL="1371566" algn="l" defTabSz="685783" rtl="0" eaLnBrk="1" latinLnBrk="0" hangingPunct="1">
                        <a:defRPr sz="1351" kern="1200">
                          <a:solidFill>
                            <a:schemeClr val="dk1"/>
                          </a:solidFill>
                          <a:latin typeface="Calibri" panose="020F0502020204030204"/>
                        </a:defRPr>
                      </a:lvl5pPr>
                      <a:lvl6pPr marL="1714457" algn="l" defTabSz="685783" rtl="0" eaLnBrk="1" latinLnBrk="0" hangingPunct="1">
                        <a:defRPr sz="1351" kern="1200">
                          <a:solidFill>
                            <a:schemeClr val="dk1"/>
                          </a:solidFill>
                          <a:latin typeface="Calibri" panose="020F0502020204030204"/>
                        </a:defRPr>
                      </a:lvl6pPr>
                      <a:lvl7pPr marL="2057349" algn="l" defTabSz="685783" rtl="0" eaLnBrk="1" latinLnBrk="0" hangingPunct="1">
                        <a:defRPr sz="1351" kern="1200">
                          <a:solidFill>
                            <a:schemeClr val="dk1"/>
                          </a:solidFill>
                          <a:latin typeface="Calibri" panose="020F0502020204030204"/>
                        </a:defRPr>
                      </a:lvl7pPr>
                      <a:lvl8pPr marL="2400240" algn="l" defTabSz="685783" rtl="0" eaLnBrk="1" latinLnBrk="0" hangingPunct="1">
                        <a:defRPr sz="1351" kern="1200">
                          <a:solidFill>
                            <a:schemeClr val="dk1"/>
                          </a:solidFill>
                          <a:latin typeface="Calibri" panose="020F0502020204030204"/>
                        </a:defRPr>
                      </a:lvl8pPr>
                      <a:lvl9pPr marL="2743131" algn="l" defTabSz="685783" rtl="0" eaLnBrk="1" latinLnBrk="0" hangingPunct="1">
                        <a:defRPr sz="1351" kern="1200">
                          <a:solidFill>
                            <a:schemeClr val="dk1"/>
                          </a:solidFill>
                          <a:latin typeface="Calibri" panose="020F0502020204030204"/>
                        </a:defRPr>
                      </a:lvl9pPr>
                    </a:lstStyle>
                    <a:p>
                      <a:pPr algn="ctr">
                        <a:lnSpc>
                          <a:spcPct val="250000"/>
                        </a:lnSpc>
                      </a:pPr>
                      <a:r>
                        <a:rPr lang="en-US" sz="2800" dirty="0" smtClean="0">
                          <a:latin typeface="Arial" panose="020B0604020202020204" pitchFamily="34" charset="0"/>
                          <a:cs typeface="Arial" panose="020B0604020202020204" pitchFamily="34" charset="0"/>
                        </a:rPr>
                        <a:t>Self-Management</a:t>
                      </a:r>
                      <a:endParaRPr lang="en-US" sz="2800" dirty="0">
                        <a:latin typeface="Arial" panose="020B0604020202020204" pitchFamily="34" charset="0"/>
                        <a:cs typeface="Arial" panose="020B0604020202020204" pitchFamily="34" charset="0"/>
                      </a:endParaRP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685783" rtl="0" eaLnBrk="1" latinLnBrk="0" hangingPunct="1">
                        <a:defRPr sz="1351" kern="1200">
                          <a:solidFill>
                            <a:schemeClr val="dk1"/>
                          </a:solidFill>
                          <a:latin typeface="Calibri" panose="020F0502020204030204"/>
                        </a:defRPr>
                      </a:lvl1pPr>
                      <a:lvl2pPr marL="342891" algn="l" defTabSz="685783" rtl="0" eaLnBrk="1" latinLnBrk="0" hangingPunct="1">
                        <a:defRPr sz="1351" kern="1200">
                          <a:solidFill>
                            <a:schemeClr val="dk1"/>
                          </a:solidFill>
                          <a:latin typeface="Calibri" panose="020F0502020204030204"/>
                        </a:defRPr>
                      </a:lvl2pPr>
                      <a:lvl3pPr marL="685783" algn="l" defTabSz="685783" rtl="0" eaLnBrk="1" latinLnBrk="0" hangingPunct="1">
                        <a:defRPr sz="1351" kern="1200">
                          <a:solidFill>
                            <a:schemeClr val="dk1"/>
                          </a:solidFill>
                          <a:latin typeface="Calibri" panose="020F0502020204030204"/>
                        </a:defRPr>
                      </a:lvl3pPr>
                      <a:lvl4pPr marL="1028674" algn="l" defTabSz="685783" rtl="0" eaLnBrk="1" latinLnBrk="0" hangingPunct="1">
                        <a:defRPr sz="1351" kern="1200">
                          <a:solidFill>
                            <a:schemeClr val="dk1"/>
                          </a:solidFill>
                          <a:latin typeface="Calibri" panose="020F0502020204030204"/>
                        </a:defRPr>
                      </a:lvl4pPr>
                      <a:lvl5pPr marL="1371566" algn="l" defTabSz="685783" rtl="0" eaLnBrk="1" latinLnBrk="0" hangingPunct="1">
                        <a:defRPr sz="1351" kern="1200">
                          <a:solidFill>
                            <a:schemeClr val="dk1"/>
                          </a:solidFill>
                          <a:latin typeface="Calibri" panose="020F0502020204030204"/>
                        </a:defRPr>
                      </a:lvl5pPr>
                      <a:lvl6pPr marL="1714457" algn="l" defTabSz="685783" rtl="0" eaLnBrk="1" latinLnBrk="0" hangingPunct="1">
                        <a:defRPr sz="1351" kern="1200">
                          <a:solidFill>
                            <a:schemeClr val="dk1"/>
                          </a:solidFill>
                          <a:latin typeface="Calibri" panose="020F0502020204030204"/>
                        </a:defRPr>
                      </a:lvl6pPr>
                      <a:lvl7pPr marL="2057349" algn="l" defTabSz="685783" rtl="0" eaLnBrk="1" latinLnBrk="0" hangingPunct="1">
                        <a:defRPr sz="1351" kern="1200">
                          <a:solidFill>
                            <a:schemeClr val="dk1"/>
                          </a:solidFill>
                          <a:latin typeface="Calibri" panose="020F0502020204030204"/>
                        </a:defRPr>
                      </a:lvl7pPr>
                      <a:lvl8pPr marL="2400240" algn="l" defTabSz="685783" rtl="0" eaLnBrk="1" latinLnBrk="0" hangingPunct="1">
                        <a:defRPr sz="1351" kern="1200">
                          <a:solidFill>
                            <a:schemeClr val="dk1"/>
                          </a:solidFill>
                          <a:latin typeface="Calibri" panose="020F0502020204030204"/>
                        </a:defRPr>
                      </a:lvl8pPr>
                      <a:lvl9pPr marL="2743131" algn="l" defTabSz="685783" rtl="0" eaLnBrk="1" latinLnBrk="0" hangingPunct="1">
                        <a:defRPr sz="1351" kern="1200">
                          <a:solidFill>
                            <a:schemeClr val="dk1"/>
                          </a:solidFill>
                          <a:latin typeface="Calibri" panose="020F0502020204030204"/>
                        </a:defRPr>
                      </a:lvl9pPr>
                    </a:lstStyle>
                    <a:p>
                      <a:pPr algn="ctr">
                        <a:lnSpc>
                          <a:spcPct val="100000"/>
                        </a:lnSpc>
                      </a:pPr>
                      <a:endParaRPr lang="en-US" sz="2800" dirty="0" smtClean="0">
                        <a:latin typeface="Arial" panose="020B0604020202020204" pitchFamily="34" charset="0"/>
                        <a:cs typeface="Arial" panose="020B0604020202020204" pitchFamily="34" charset="0"/>
                      </a:endParaRPr>
                    </a:p>
                    <a:p>
                      <a:pPr algn="ctr">
                        <a:lnSpc>
                          <a:spcPct val="100000"/>
                        </a:lnSpc>
                      </a:pPr>
                      <a:r>
                        <a:rPr lang="en-US" sz="2800" dirty="0" smtClean="0">
                          <a:latin typeface="Arial" panose="020B0604020202020204" pitchFamily="34" charset="0"/>
                          <a:cs typeface="Arial" panose="020B0604020202020204" pitchFamily="34" charset="0"/>
                        </a:rPr>
                        <a:t>Relationship Management</a:t>
                      </a:r>
                      <a:endParaRPr lang="en-US" sz="28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15658407"/>
                  </a:ext>
                </a:extLst>
              </a:tr>
            </a:tbl>
          </a:graphicData>
        </a:graphic>
      </p:graphicFrame>
      <p:sp>
        <p:nvSpPr>
          <p:cNvPr id="7" name="TextBox 6"/>
          <p:cNvSpPr txBox="1"/>
          <p:nvPr/>
        </p:nvSpPr>
        <p:spPr>
          <a:xfrm>
            <a:off x="75500" y="1440955"/>
            <a:ext cx="6374974" cy="1077218"/>
          </a:xfrm>
          <a:prstGeom prst="rect">
            <a:avLst/>
          </a:prstGeom>
          <a:solidFill>
            <a:srgbClr val="FFC000"/>
          </a:solidFill>
        </p:spPr>
        <p:txBody>
          <a:bodyPr wrap="square" rtlCol="0">
            <a:spAutoFit/>
          </a:bodyPr>
          <a:lstStyle/>
          <a:p>
            <a:pPr algn="ctr"/>
            <a:r>
              <a:rPr lang="en-US" sz="3200" b="1" dirty="0" smtClean="0">
                <a:solidFill>
                  <a:prstClr val="black"/>
                </a:solidFill>
                <a:latin typeface="Arial" panose="020B0604020202020204" pitchFamily="34" charset="0"/>
                <a:cs typeface="Arial" panose="020B0604020202020204" pitchFamily="34" charset="0"/>
              </a:rPr>
              <a:t>Four Domains of Emotional Intelligence</a:t>
            </a:r>
            <a:endParaRPr lang="en-US" sz="3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399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6768"/>
            <a:ext cx="10101044" cy="1039139"/>
          </a:xfrm>
        </p:spPr>
        <p:txBody>
          <a:bodyPr>
            <a:noAutofit/>
          </a:bodyPr>
          <a:lstStyle/>
          <a:p>
            <a:pPr algn="ctr"/>
            <a:r>
              <a:rPr lang="en-US" sz="3600" b="1" dirty="0" smtClean="0"/>
              <a:t>Self-Awareness Attributes &amp; Challenges</a:t>
            </a:r>
            <a:endParaRPr lang="en-US" sz="3600" b="1" dirty="0"/>
          </a:p>
        </p:txBody>
      </p:sp>
      <p:sp>
        <p:nvSpPr>
          <p:cNvPr id="2" name="Rectangle 1"/>
          <p:cNvSpPr/>
          <p:nvPr/>
        </p:nvSpPr>
        <p:spPr>
          <a:xfrm>
            <a:off x="426605" y="1915575"/>
            <a:ext cx="5740400" cy="2985433"/>
          </a:xfrm>
          <a:prstGeom prst="rect">
            <a:avLst/>
          </a:prstGeom>
        </p:spPr>
        <p:txBody>
          <a:bodyPr wrap="square">
            <a:spAutoFit/>
          </a:bodyPr>
          <a:lstStyle/>
          <a:p>
            <a:pPr marL="347472" lvl="0" indent="-347472" eaLnBrk="0" fontAlgn="base" hangingPunct="0">
              <a:spcAft>
                <a:spcPts val="2400"/>
              </a:spcAft>
              <a:defRPr/>
            </a:pPr>
            <a:r>
              <a:rPr lang="en-US" sz="3200" b="1" u="sng" dirty="0">
                <a:solidFill>
                  <a:prstClr val="black"/>
                </a:solidFill>
                <a:latin typeface="Arial" pitchFamily="34" charset="0"/>
                <a:cs typeface="Arial" pitchFamily="34" charset="0"/>
              </a:rPr>
              <a:t>Self-Awareness</a:t>
            </a:r>
          </a:p>
          <a:p>
            <a:pPr marL="347472" lvl="0" indent="-347472" eaLnBrk="0" fontAlgn="base" hangingPunct="0">
              <a:spcAft>
                <a:spcPts val="2400"/>
              </a:spcAft>
              <a:buFont typeface="Arial" pitchFamily="34" charset="0"/>
              <a:buChar char="•"/>
              <a:defRPr/>
            </a:pPr>
            <a:r>
              <a:rPr lang="en-US" sz="3200" b="1" dirty="0" smtClean="0">
                <a:solidFill>
                  <a:prstClr val="black"/>
                </a:solidFill>
                <a:latin typeface="Arial" pitchFamily="34" charset="0"/>
                <a:cs typeface="Arial" pitchFamily="34" charset="0"/>
              </a:rPr>
              <a:t>Emotional </a:t>
            </a:r>
            <a:r>
              <a:rPr lang="en-US" sz="3200" b="1" dirty="0">
                <a:solidFill>
                  <a:prstClr val="black"/>
                </a:solidFill>
                <a:latin typeface="Arial" pitchFamily="34" charset="0"/>
                <a:cs typeface="Arial" pitchFamily="34" charset="0"/>
              </a:rPr>
              <a:t>self-awareness</a:t>
            </a:r>
          </a:p>
          <a:p>
            <a:pPr marL="347472" lvl="0" indent="-347472" eaLnBrk="0" fontAlgn="base" hangingPunct="0">
              <a:spcAft>
                <a:spcPts val="2400"/>
              </a:spcAft>
              <a:buFont typeface="Arial" pitchFamily="34" charset="0"/>
              <a:buChar char="•"/>
              <a:defRPr/>
            </a:pPr>
            <a:r>
              <a:rPr lang="en-US" sz="3200" b="1" dirty="0" smtClean="0">
                <a:solidFill>
                  <a:prstClr val="black"/>
                </a:solidFill>
                <a:latin typeface="Arial" pitchFamily="34" charset="0"/>
                <a:cs typeface="Arial" pitchFamily="34" charset="0"/>
              </a:rPr>
              <a:t>Accurate </a:t>
            </a:r>
            <a:r>
              <a:rPr lang="en-US" sz="3200" b="1" dirty="0">
                <a:solidFill>
                  <a:prstClr val="black"/>
                </a:solidFill>
                <a:latin typeface="Arial" pitchFamily="34" charset="0"/>
                <a:cs typeface="Arial" pitchFamily="34" charset="0"/>
              </a:rPr>
              <a:t>self-assessment</a:t>
            </a:r>
          </a:p>
          <a:p>
            <a:pPr marL="347472" lvl="0" indent="-347472" eaLnBrk="0" fontAlgn="base" hangingPunct="0">
              <a:spcAft>
                <a:spcPts val="2400"/>
              </a:spcAft>
              <a:buFont typeface="Arial" pitchFamily="34" charset="0"/>
              <a:buChar char="•"/>
              <a:defRPr/>
            </a:pPr>
            <a:r>
              <a:rPr lang="en-US" sz="3200" b="1" dirty="0" smtClean="0">
                <a:solidFill>
                  <a:prstClr val="black"/>
                </a:solidFill>
                <a:latin typeface="Arial" pitchFamily="34" charset="0"/>
                <a:cs typeface="Arial" pitchFamily="34" charset="0"/>
              </a:rPr>
              <a:t>Self-confidence</a:t>
            </a:r>
            <a:endParaRPr lang="en-US" sz="3200" b="1" dirty="0">
              <a:solidFill>
                <a:prstClr val="black"/>
              </a:solidFill>
              <a:latin typeface="Arial" pitchFamily="34" charset="0"/>
              <a:cs typeface="Arial" pitchFamily="34" charset="0"/>
            </a:endParaRPr>
          </a:p>
        </p:txBody>
      </p:sp>
      <p:sp>
        <p:nvSpPr>
          <p:cNvPr id="8" name="Rectangle 7"/>
          <p:cNvSpPr/>
          <p:nvPr/>
        </p:nvSpPr>
        <p:spPr>
          <a:xfrm>
            <a:off x="6879523" y="1915575"/>
            <a:ext cx="5565818" cy="2985433"/>
          </a:xfrm>
          <a:prstGeom prst="rect">
            <a:avLst/>
          </a:prstGeom>
        </p:spPr>
        <p:txBody>
          <a:bodyPr wrap="square">
            <a:spAutoFit/>
          </a:bodyPr>
          <a:lstStyle/>
          <a:p>
            <a:pPr marL="347472" lvl="0" indent="-347472" eaLnBrk="0" fontAlgn="base" hangingPunct="0">
              <a:spcBef>
                <a:spcPct val="20000"/>
              </a:spcBef>
              <a:spcAft>
                <a:spcPts val="2400"/>
              </a:spcAft>
              <a:defRPr/>
            </a:pPr>
            <a:r>
              <a:rPr lang="en-US" sz="3200" b="1" u="sng" dirty="0">
                <a:solidFill>
                  <a:prstClr val="black"/>
                </a:solidFill>
                <a:latin typeface="Arial" pitchFamily="34" charset="0"/>
                <a:cs typeface="Arial" pitchFamily="34" charset="0"/>
              </a:rPr>
              <a:t>Challenges</a:t>
            </a:r>
          </a:p>
          <a:p>
            <a:pPr marL="347472" lvl="2" indent="-347472" eaLnBrk="0" fontAlgn="base" hangingPunct="0">
              <a:spcAft>
                <a:spcPts val="2400"/>
              </a:spcAft>
              <a:buFont typeface="Arial" panose="020B0604020202020204" pitchFamily="34" charset="0"/>
              <a:buChar char="•"/>
              <a:defRPr/>
            </a:pPr>
            <a:r>
              <a:rPr lang="en-US" sz="3200" b="1" dirty="0" smtClean="0">
                <a:solidFill>
                  <a:prstClr val="black"/>
                </a:solidFill>
                <a:latin typeface="Arial" pitchFamily="34" charset="0"/>
                <a:cs typeface="Arial" pitchFamily="34" charset="0"/>
              </a:rPr>
              <a:t>Biases </a:t>
            </a:r>
            <a:endParaRPr lang="en-US" sz="3200" b="1" dirty="0">
              <a:solidFill>
                <a:prstClr val="black"/>
              </a:solidFill>
              <a:latin typeface="Arial" pitchFamily="34" charset="0"/>
              <a:cs typeface="Arial" pitchFamily="34" charset="0"/>
            </a:endParaRPr>
          </a:p>
          <a:p>
            <a:pPr marL="347472" lvl="2" indent="-347472" eaLnBrk="0" fontAlgn="base" hangingPunct="0">
              <a:spcAft>
                <a:spcPts val="2400"/>
              </a:spcAft>
              <a:buFont typeface="Arial" panose="020B0604020202020204" pitchFamily="34" charset="0"/>
              <a:buChar char="•"/>
              <a:defRPr/>
            </a:pPr>
            <a:r>
              <a:rPr lang="en-US" sz="3200" b="1" dirty="0" smtClean="0">
                <a:solidFill>
                  <a:prstClr val="black"/>
                </a:solidFill>
                <a:latin typeface="Arial" pitchFamily="34" charset="0"/>
                <a:cs typeface="Arial" pitchFamily="34" charset="0"/>
              </a:rPr>
              <a:t>Blind </a:t>
            </a:r>
            <a:r>
              <a:rPr lang="en-US" sz="3200" b="1" dirty="0">
                <a:solidFill>
                  <a:prstClr val="black"/>
                </a:solidFill>
                <a:latin typeface="Arial" pitchFamily="34" charset="0"/>
                <a:cs typeface="Arial" pitchFamily="34" charset="0"/>
              </a:rPr>
              <a:t>spots</a:t>
            </a:r>
          </a:p>
          <a:p>
            <a:pPr marL="347472" lvl="2" indent="-347472" eaLnBrk="0" fontAlgn="base" hangingPunct="0">
              <a:spcAft>
                <a:spcPts val="2400"/>
              </a:spcAft>
              <a:buFont typeface="Arial" panose="020B0604020202020204" pitchFamily="34" charset="0"/>
              <a:buChar char="•"/>
              <a:defRPr/>
            </a:pPr>
            <a:r>
              <a:rPr lang="en-US" sz="3200" b="1" dirty="0" smtClean="0">
                <a:solidFill>
                  <a:prstClr val="black"/>
                </a:solidFill>
                <a:latin typeface="Arial" pitchFamily="34" charset="0"/>
                <a:cs typeface="Arial" pitchFamily="34" charset="0"/>
              </a:rPr>
              <a:t>Ego/lack </a:t>
            </a:r>
            <a:r>
              <a:rPr lang="en-US" sz="3200" b="1" dirty="0">
                <a:solidFill>
                  <a:prstClr val="black"/>
                </a:solidFill>
                <a:latin typeface="Arial" pitchFamily="34" charset="0"/>
                <a:cs typeface="Arial" pitchFamily="34" charset="0"/>
              </a:rPr>
              <a:t>of confidence</a:t>
            </a:r>
          </a:p>
        </p:txBody>
      </p:sp>
    </p:spTree>
    <p:extLst>
      <p:ext uri="{BB962C8B-B14F-4D97-AF65-F5344CB8AC3E}">
        <p14:creationId xmlns:p14="http://schemas.microsoft.com/office/powerpoint/2010/main" val="759468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693" y="0"/>
            <a:ext cx="9286614" cy="1104455"/>
          </a:xfrm>
        </p:spPr>
        <p:txBody>
          <a:bodyPr>
            <a:noAutofit/>
          </a:bodyPr>
          <a:lstStyle/>
          <a:p>
            <a:r>
              <a:rPr lang="en-US" sz="3600" dirty="0" smtClean="0">
                <a:solidFill>
                  <a:prstClr val="black"/>
                </a:solidFill>
              </a:rPr>
              <a:t>Self-Management </a:t>
            </a:r>
            <a:r>
              <a:rPr lang="en-US" sz="3600" dirty="0">
                <a:solidFill>
                  <a:prstClr val="black"/>
                </a:solidFill>
              </a:rPr>
              <a:t>Attributes &amp; Challenges</a:t>
            </a:r>
            <a:endParaRPr lang="en-US" sz="3600" b="1" dirty="0"/>
          </a:p>
        </p:txBody>
      </p:sp>
      <p:sp>
        <p:nvSpPr>
          <p:cNvPr id="4" name="Rectangle 3"/>
          <p:cNvSpPr/>
          <p:nvPr/>
        </p:nvSpPr>
        <p:spPr>
          <a:xfrm>
            <a:off x="323866" y="1322296"/>
            <a:ext cx="6096000" cy="3862596"/>
          </a:xfrm>
          <a:prstGeom prst="rect">
            <a:avLst/>
          </a:prstGeom>
        </p:spPr>
        <p:txBody>
          <a:bodyPr>
            <a:spAutoFit/>
          </a:bodyPr>
          <a:lstStyle/>
          <a:p>
            <a:pPr marL="347472" lvl="0" indent="-347472">
              <a:spcAft>
                <a:spcPts val="2400"/>
              </a:spcAft>
              <a:defRPr/>
            </a:pPr>
            <a:r>
              <a:rPr lang="en-US" sz="3200" b="1" u="sng" kern="0" dirty="0" smtClean="0">
                <a:latin typeface="Arial" panose="020B0604020202020204" pitchFamily="34" charset="0"/>
                <a:cs typeface="Arial" panose="020B0604020202020204" pitchFamily="34" charset="0"/>
              </a:rPr>
              <a:t>Attributes</a:t>
            </a:r>
            <a:endPar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347472" marR="0" lvl="0" indent="-347472" defTabSz="914400" eaLnBrk="1" fontAlgn="auto" latinLnBrk="0" hangingPunct="1">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Emotional self-control</a:t>
            </a:r>
          </a:p>
          <a:p>
            <a:pPr marL="347472" marR="0" lvl="0" indent="-347472" defTabSz="914400" eaLnBrk="1" fontAlgn="auto" latinLnBrk="0" hangingPunct="1">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Trustworthiness</a:t>
            </a:r>
          </a:p>
          <a:p>
            <a:pPr marL="347472" marR="0" lvl="0" indent="-347472" defTabSz="914400" eaLnBrk="1" fontAlgn="auto" latinLnBrk="0" hangingPunct="1">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Adaptability</a:t>
            </a:r>
          </a:p>
          <a:p>
            <a:pPr marL="347472" marR="0" lvl="0" indent="-347472" defTabSz="914400" eaLnBrk="1" fontAlgn="auto" latinLnBrk="0" hangingPunct="1">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Optimism</a:t>
            </a:r>
            <a:endParaRPr kumimoji="0" lang="en-US" sz="32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5" name="Rectangle 4"/>
          <p:cNvSpPr/>
          <p:nvPr/>
        </p:nvSpPr>
        <p:spPr>
          <a:xfrm>
            <a:off x="6096000" y="1322296"/>
            <a:ext cx="6096000" cy="2985433"/>
          </a:xfrm>
          <a:prstGeom prst="rect">
            <a:avLst/>
          </a:prstGeom>
        </p:spPr>
        <p:txBody>
          <a:bodyPr>
            <a:spAutoFit/>
          </a:bodyPr>
          <a:lstStyle/>
          <a:p>
            <a:pPr marL="347472" marR="0" lvl="0" indent="-347472" defTabSz="914400" eaLnBrk="1" fontAlgn="auto" latinLnBrk="0" hangingPunct="1">
              <a:spcBef>
                <a:spcPts val="0"/>
              </a:spcBef>
              <a:spcAft>
                <a:spcPts val="2400"/>
              </a:spcAft>
              <a:buClrTx/>
              <a:buSzTx/>
              <a:buFontTx/>
              <a:buNone/>
              <a:tabLst/>
              <a:defRPr/>
            </a:pPr>
            <a:r>
              <a:rPr kumimoji="0" lang="en-US" sz="3200" b="1" i="0" u="sng" strike="noStrike" kern="0" cap="none" spc="0" normalizeH="0" baseline="0" noProof="0" dirty="0" smtClean="0">
                <a:ln>
                  <a:noFill/>
                </a:ln>
                <a:effectLst/>
                <a:uLnTx/>
                <a:uFillTx/>
                <a:latin typeface="Arial" panose="020B0604020202020204" pitchFamily="34" charset="0"/>
                <a:cs typeface="Arial" panose="020B0604020202020204" pitchFamily="34" charset="0"/>
              </a:rPr>
              <a:t>Challenges</a:t>
            </a:r>
          </a:p>
          <a:p>
            <a:pPr marL="347472" marR="0" lvl="0" indent="-347472" defTabSz="914400" eaLnBrk="1" fontAlgn="auto" latinLnBrk="0" hangingPunct="1">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Misunderstanding influence</a:t>
            </a:r>
          </a:p>
          <a:p>
            <a:pPr marL="347472" marR="0" lvl="0" indent="-347472" defTabSz="914400" eaLnBrk="1" fontAlgn="auto" latinLnBrk="0" hangingPunct="1">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“Urgent” over “important”</a:t>
            </a:r>
          </a:p>
          <a:p>
            <a:pPr marL="347472" marR="0" lvl="0" indent="-347472" defTabSz="914400" eaLnBrk="1" fontAlgn="auto" latinLnBrk="0" hangingPunct="1">
              <a:spcBef>
                <a:spcPts val="0"/>
              </a:spcBef>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Failure of self-care</a:t>
            </a:r>
            <a:endPar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107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25" y="173038"/>
            <a:ext cx="10363200" cy="822960"/>
          </a:xfrm>
        </p:spPr>
        <p:txBody>
          <a:bodyPr/>
          <a:lstStyle/>
          <a:p>
            <a:pPr algn="ctr"/>
            <a:r>
              <a:rPr lang="en-US" sz="3600" dirty="0"/>
              <a:t>A Case Study in Emotional Intelligence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5850" y="995998"/>
            <a:ext cx="10220950" cy="5760402"/>
          </a:xfrm>
        </p:spPr>
      </p:pic>
    </p:spTree>
    <p:extLst>
      <p:ext uri="{BB962C8B-B14F-4D97-AF65-F5344CB8AC3E}">
        <p14:creationId xmlns:p14="http://schemas.microsoft.com/office/powerpoint/2010/main" val="3886681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66098" y="0"/>
            <a:ext cx="9362114" cy="1006479"/>
          </a:xfrm>
        </p:spPr>
        <p:txBody>
          <a:bodyPr>
            <a:noAutofit/>
          </a:bodyPr>
          <a:lstStyle/>
          <a:p>
            <a:r>
              <a:rPr lang="en-US" sz="3600" dirty="0" smtClean="0">
                <a:solidFill>
                  <a:prstClr val="black"/>
                </a:solidFill>
              </a:rPr>
              <a:t>Social Awareness </a:t>
            </a:r>
            <a:r>
              <a:rPr lang="en-US" sz="3600" dirty="0">
                <a:solidFill>
                  <a:prstClr val="black"/>
                </a:solidFill>
              </a:rPr>
              <a:t>Attributes &amp; Challenges</a:t>
            </a:r>
            <a:endParaRPr lang="en-US" sz="3600" b="1" dirty="0"/>
          </a:p>
        </p:txBody>
      </p:sp>
      <p:sp>
        <p:nvSpPr>
          <p:cNvPr id="3" name="Rectangle 2"/>
          <p:cNvSpPr/>
          <p:nvPr/>
        </p:nvSpPr>
        <p:spPr>
          <a:xfrm>
            <a:off x="260350" y="1664915"/>
            <a:ext cx="6096000" cy="2262158"/>
          </a:xfrm>
          <a:prstGeom prst="rect">
            <a:avLst/>
          </a:prstGeom>
        </p:spPr>
        <p:txBody>
          <a:bodyPr>
            <a:spAutoFit/>
          </a:bodyPr>
          <a:lstStyle/>
          <a:p>
            <a:pPr marL="347472" lvl="0" indent="-347472">
              <a:spcAft>
                <a:spcPts val="2400"/>
              </a:spcAft>
              <a:defRPr/>
            </a:pPr>
            <a:r>
              <a:rPr lang="en-US" sz="3200" b="1" u="sng" kern="0" dirty="0">
                <a:solidFill>
                  <a:prstClr val="black"/>
                </a:solidFill>
                <a:latin typeface="Arial" panose="020B0604020202020204" pitchFamily="34" charset="0"/>
                <a:cs typeface="Arial" panose="020B0604020202020204" pitchFamily="34" charset="0"/>
              </a:rPr>
              <a:t>Attributes</a:t>
            </a:r>
            <a:endParaRPr lang="en-US" sz="3200" b="1" kern="0" dirty="0">
              <a:solidFill>
                <a:prstClr val="black"/>
              </a:solidFill>
              <a:latin typeface="Arial" panose="020B0604020202020204" pitchFamily="34" charset="0"/>
              <a:cs typeface="Arial" panose="020B0604020202020204" pitchFamily="34" charset="0"/>
            </a:endParaRPr>
          </a:p>
          <a:p>
            <a:pPr marL="347472" marR="0" lvl="0" indent="-347472" defTabSz="914400" eaLnBrk="1" fontAlgn="auto" latinLnBrk="0" hangingPunct="1">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Empathy</a:t>
            </a:r>
          </a:p>
          <a:p>
            <a:pPr marL="347472" marR="0" lvl="0" indent="-347472" defTabSz="914400" eaLnBrk="1" fontAlgn="auto" latinLnBrk="0" hangingPunct="1">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Organizational awareness</a:t>
            </a:r>
          </a:p>
        </p:txBody>
      </p:sp>
      <p:sp>
        <p:nvSpPr>
          <p:cNvPr id="4" name="Rectangle 3"/>
          <p:cNvSpPr/>
          <p:nvPr/>
        </p:nvSpPr>
        <p:spPr>
          <a:xfrm>
            <a:off x="6356350" y="1655409"/>
            <a:ext cx="6096000" cy="4647426"/>
          </a:xfrm>
          <a:prstGeom prst="rect">
            <a:avLst/>
          </a:prstGeom>
        </p:spPr>
        <p:txBody>
          <a:bodyPr>
            <a:spAutoFit/>
          </a:bodyPr>
          <a:lstStyle/>
          <a:p>
            <a:pPr marL="347472" marR="0" lvl="0" indent="-347472" defTabSz="914400" eaLnBrk="1" fontAlgn="auto" latinLnBrk="0" hangingPunct="1">
              <a:spcAft>
                <a:spcPts val="2400"/>
              </a:spcAft>
              <a:buClrTx/>
              <a:buSzTx/>
              <a:buFontTx/>
              <a:buNone/>
              <a:tabLst/>
              <a:defRPr/>
            </a:pPr>
            <a:r>
              <a:rPr kumimoji="0" lang="en-US" sz="3200" b="1" i="0" u="sng" strike="noStrike" kern="0" cap="none" spc="0" normalizeH="0" baseline="0" noProof="0" dirty="0" smtClean="0">
                <a:ln>
                  <a:noFill/>
                </a:ln>
                <a:effectLst/>
                <a:uLnTx/>
                <a:uFillTx/>
                <a:latin typeface="Arial" panose="020B0604020202020204" pitchFamily="34" charset="0"/>
                <a:cs typeface="Arial" panose="020B0604020202020204" pitchFamily="34" charset="0"/>
              </a:rPr>
              <a:t>Challenges</a:t>
            </a:r>
            <a:endPar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347472" marR="0" lvl="0" indent="-347472" defTabSz="914400" eaLnBrk="1" fontAlgn="auto" latinLnBrk="0" hangingPunct="1">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Assumptions / Narratives</a:t>
            </a:r>
          </a:p>
          <a:p>
            <a:pPr marL="347472" marR="0" lvl="0" indent="-347472" defTabSz="914400" eaLnBrk="1" fontAlgn="auto" latinLnBrk="0" hangingPunct="1">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Failing to listen or be curious</a:t>
            </a:r>
          </a:p>
          <a:p>
            <a:pPr marL="347472" marR="0" lvl="0" indent="-347472" defTabSz="914400" eaLnBrk="1" fontAlgn="auto" latinLnBrk="0" hangingPunct="1">
              <a:spcAft>
                <a:spcPts val="2400"/>
              </a:spcAft>
              <a:buClrTx/>
              <a:buSzTx/>
              <a:buFont typeface="Arial" panose="020B0604020202020204" pitchFamily="34" charset="0"/>
              <a:buChar char="•"/>
              <a:tabLst/>
              <a:defRPr/>
            </a:pPr>
            <a:r>
              <a:rPr kumimoji="0" lang="en-US" sz="3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Prioritizing work over people</a:t>
            </a:r>
          </a:p>
          <a:p>
            <a:pPr marL="347472" marR="0" lvl="0" indent="-347472" defTabSz="914400" eaLnBrk="1" fontAlgn="auto" latinLnBrk="0" hangingPunct="1">
              <a:spcAft>
                <a:spcPts val="2400"/>
              </a:spcAft>
              <a:buClrTx/>
              <a:buSzTx/>
              <a:buFont typeface="Arial" panose="020B0604020202020204" pitchFamily="34" charset="0"/>
              <a:buChar char="•"/>
              <a:tabLst/>
              <a:defRPr/>
            </a:pPr>
            <a:endParaRPr kumimoji="0" lang="en-US" sz="2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8687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e6fdb9d6-0fa5-4ed4-9c9d-52c91a46750c"/>
  <p:tag name="WASPOLLED" val="798E75492C5A47D99CDA68A01F9AEC5F"/>
  <p:tag name="TPVERSION" val="8"/>
  <p:tag name="TPFULLVERSION" val="8.7.4.18"/>
  <p:tag name="PPTVERSION" val="16"/>
  <p:tag name="TPOS" val="2"/>
  <p:tag name="TPLASTSAVEVERSION" val="6.4 PC"/>
</p:tagLst>
</file>

<file path=ppt/theme/theme1.xml><?xml version="1.0" encoding="utf-8"?>
<a:theme xmlns:a="http://schemas.openxmlformats.org/drawingml/2006/main" name="105_Slide_Master_KMO_110801_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6_Slide_Master_KMO_110801_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14425</TotalTime>
  <Words>3000</Words>
  <Application>Microsoft Office PowerPoint</Application>
  <PresentationFormat>Widescreen</PresentationFormat>
  <Paragraphs>123</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Wingdings</vt:lpstr>
      <vt:lpstr>105_Slide_Master_KMO_110801_U</vt:lpstr>
      <vt:lpstr>106_Slide_Master_KMO_110801_U</vt:lpstr>
      <vt:lpstr>PowerPoint Presentation</vt:lpstr>
      <vt:lpstr>Agenda</vt:lpstr>
      <vt:lpstr>References</vt:lpstr>
      <vt:lpstr>What is Emotional Intelligence? </vt:lpstr>
      <vt:lpstr>Emotional Intelligence &amp; Army Leadership</vt:lpstr>
      <vt:lpstr>Self-Awareness Attributes &amp; Challenges</vt:lpstr>
      <vt:lpstr>Self-Management Attributes &amp; Challenges</vt:lpstr>
      <vt:lpstr>A Case Study in Emotional Intelligence</vt:lpstr>
      <vt:lpstr>Social Awareness Attributes &amp; Challenges</vt:lpstr>
      <vt:lpstr>Relationship Management Attributes &amp; Challenges</vt:lpstr>
      <vt:lpstr>PowerPoint Presentation</vt:lpstr>
      <vt:lpstr>PowerPoint Presentation</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Chittim, Joshua A MAJ USARMY HQDA TJAGLCS (USA)</dc:creator>
  <cp:lastModifiedBy>Abbott, Robert J LTC HQDA OTJAG (USA)</cp:lastModifiedBy>
  <cp:revision>205</cp:revision>
  <cp:lastPrinted>2022-05-03T12:10:30Z</cp:lastPrinted>
  <dcterms:created xsi:type="dcterms:W3CDTF">2020-01-09T19:30:43Z</dcterms:created>
  <dcterms:modified xsi:type="dcterms:W3CDTF">2022-05-16T17:32:24Z</dcterms:modified>
</cp:coreProperties>
</file>