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630" r:id="rId1"/>
  </p:sldMasterIdLst>
  <p:notesMasterIdLst>
    <p:notesMasterId r:id="rId53"/>
  </p:notesMasterIdLst>
  <p:handoutMasterIdLst>
    <p:handoutMasterId r:id="rId54"/>
  </p:handoutMasterIdLst>
  <p:sldIdLst>
    <p:sldId id="786" r:id="rId2"/>
    <p:sldId id="787" r:id="rId3"/>
    <p:sldId id="788" r:id="rId4"/>
    <p:sldId id="789" r:id="rId5"/>
    <p:sldId id="835" r:id="rId6"/>
    <p:sldId id="790" r:id="rId7"/>
    <p:sldId id="791" r:id="rId8"/>
    <p:sldId id="792" r:id="rId9"/>
    <p:sldId id="793" r:id="rId10"/>
    <p:sldId id="794" r:id="rId11"/>
    <p:sldId id="795" r:id="rId12"/>
    <p:sldId id="796" r:id="rId13"/>
    <p:sldId id="797" r:id="rId14"/>
    <p:sldId id="798" r:id="rId15"/>
    <p:sldId id="799" r:id="rId16"/>
    <p:sldId id="800" r:id="rId17"/>
    <p:sldId id="801" r:id="rId18"/>
    <p:sldId id="802" r:id="rId19"/>
    <p:sldId id="803" r:id="rId20"/>
    <p:sldId id="804" r:id="rId21"/>
    <p:sldId id="805" r:id="rId22"/>
    <p:sldId id="806" r:id="rId23"/>
    <p:sldId id="807" r:id="rId24"/>
    <p:sldId id="808" r:id="rId25"/>
    <p:sldId id="809" r:id="rId26"/>
    <p:sldId id="810" r:id="rId27"/>
    <p:sldId id="811" r:id="rId28"/>
    <p:sldId id="812" r:id="rId29"/>
    <p:sldId id="813" r:id="rId30"/>
    <p:sldId id="814" r:id="rId31"/>
    <p:sldId id="815" r:id="rId32"/>
    <p:sldId id="816" r:id="rId33"/>
    <p:sldId id="817" r:id="rId34"/>
    <p:sldId id="818" r:id="rId35"/>
    <p:sldId id="819" r:id="rId36"/>
    <p:sldId id="820" r:id="rId37"/>
    <p:sldId id="821" r:id="rId38"/>
    <p:sldId id="822" r:id="rId39"/>
    <p:sldId id="823" r:id="rId40"/>
    <p:sldId id="824" r:id="rId41"/>
    <p:sldId id="825" r:id="rId42"/>
    <p:sldId id="826" r:id="rId43"/>
    <p:sldId id="827" r:id="rId44"/>
    <p:sldId id="828" r:id="rId45"/>
    <p:sldId id="829" r:id="rId46"/>
    <p:sldId id="830" r:id="rId47"/>
    <p:sldId id="836" r:id="rId48"/>
    <p:sldId id="831" r:id="rId49"/>
    <p:sldId id="832" r:id="rId50"/>
    <p:sldId id="833" r:id="rId51"/>
    <p:sldId id="834" r:id="rId52"/>
  </p:sldIdLst>
  <p:sldSz cx="9144000" cy="6858000" type="screen4x3"/>
  <p:notesSz cx="7010400" cy="92964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94">
          <p15:clr>
            <a:srgbClr val="A4A3A4"/>
          </p15:clr>
        </p15:guide>
        <p15:guide id="2" pos="174">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1C77"/>
    <a:srgbClr val="99CCFF"/>
    <a:srgbClr val="FF0000"/>
    <a:srgbClr val="009900"/>
    <a:srgbClr val="A50021"/>
    <a:srgbClr val="33CC33"/>
    <a:srgbClr val="FF9900"/>
    <a:srgbClr val="000099"/>
    <a:srgbClr val="3333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10" autoAdjust="0"/>
    <p:restoredTop sz="93117" autoAdjust="0"/>
  </p:normalViewPr>
  <p:slideViewPr>
    <p:cSldViewPr snapToGrid="0">
      <p:cViewPr varScale="1">
        <p:scale>
          <a:sx n="90" d="100"/>
          <a:sy n="90" d="100"/>
        </p:scale>
        <p:origin x="1914" y="90"/>
      </p:cViewPr>
      <p:guideLst>
        <p:guide orient="horz" pos="894"/>
        <p:guide pos="17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6" d="100"/>
          <a:sy n="86" d="100"/>
        </p:scale>
        <p:origin x="3822" y="78"/>
      </p:cViewPr>
      <p:guideLst>
        <p:guide orient="horz" pos="2928"/>
        <p:guide pos="2208"/>
      </p:guideLst>
    </p:cSldViewPr>
  </p:notesViewPr>
  <p:gridSpacing cx="75895" cy="7589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1" y="0"/>
            <a:ext cx="3038475" cy="460375"/>
          </a:xfrm>
          <a:prstGeom prst="rect">
            <a:avLst/>
          </a:prstGeom>
          <a:noFill/>
          <a:ln w="12700">
            <a:noFill/>
            <a:miter lim="800000"/>
            <a:headEnd/>
            <a:tailEnd/>
          </a:ln>
          <a:effectLst/>
        </p:spPr>
        <p:txBody>
          <a:bodyPr vert="horz" wrap="square" lIns="92638" tIns="46317" rIns="92638" bIns="46317" numCol="1" anchor="t" anchorCtr="0" compatLnSpc="1">
            <a:prstTxWarp prst="textNoShape">
              <a:avLst/>
            </a:prstTxWarp>
          </a:bodyPr>
          <a:lstStyle>
            <a:lvl1pPr eaLnBrk="0" hangingPunct="0">
              <a:defRPr sz="1200"/>
            </a:lvl1pPr>
          </a:lstStyle>
          <a:p>
            <a:endParaRPr lang="en-US" dirty="0"/>
          </a:p>
        </p:txBody>
      </p:sp>
      <p:sp>
        <p:nvSpPr>
          <p:cNvPr id="82947" name="Rectangle 3"/>
          <p:cNvSpPr>
            <a:spLocks noGrp="1" noChangeArrowheads="1"/>
          </p:cNvSpPr>
          <p:nvPr>
            <p:ph type="dt" sz="quarter" idx="1"/>
          </p:nvPr>
        </p:nvSpPr>
        <p:spPr bwMode="auto">
          <a:xfrm>
            <a:off x="3971926" y="0"/>
            <a:ext cx="3038475" cy="460375"/>
          </a:xfrm>
          <a:prstGeom prst="rect">
            <a:avLst/>
          </a:prstGeom>
          <a:noFill/>
          <a:ln w="12700">
            <a:noFill/>
            <a:miter lim="800000"/>
            <a:headEnd/>
            <a:tailEnd/>
          </a:ln>
          <a:effectLst/>
        </p:spPr>
        <p:txBody>
          <a:bodyPr vert="horz" wrap="square" lIns="92638" tIns="46317" rIns="92638" bIns="46317" numCol="1" anchor="t" anchorCtr="0" compatLnSpc="1">
            <a:prstTxWarp prst="textNoShape">
              <a:avLst/>
            </a:prstTxWarp>
          </a:bodyPr>
          <a:lstStyle>
            <a:lvl1pPr algn="r" eaLnBrk="0" hangingPunct="0">
              <a:defRPr sz="1200"/>
            </a:lvl1pPr>
          </a:lstStyle>
          <a:p>
            <a:endParaRPr lang="en-US" dirty="0"/>
          </a:p>
        </p:txBody>
      </p:sp>
      <p:sp>
        <p:nvSpPr>
          <p:cNvPr id="82948" name="Rectangle 4"/>
          <p:cNvSpPr>
            <a:spLocks noGrp="1" noChangeArrowheads="1"/>
          </p:cNvSpPr>
          <p:nvPr>
            <p:ph type="ftr" sz="quarter" idx="2"/>
          </p:nvPr>
        </p:nvSpPr>
        <p:spPr bwMode="auto">
          <a:xfrm>
            <a:off x="1" y="8823325"/>
            <a:ext cx="3038475" cy="460375"/>
          </a:xfrm>
          <a:prstGeom prst="rect">
            <a:avLst/>
          </a:prstGeom>
          <a:noFill/>
          <a:ln w="12700">
            <a:noFill/>
            <a:miter lim="800000"/>
            <a:headEnd/>
            <a:tailEnd/>
          </a:ln>
          <a:effectLst/>
        </p:spPr>
        <p:txBody>
          <a:bodyPr vert="horz" wrap="square" lIns="92638" tIns="46317" rIns="92638" bIns="46317" numCol="1" anchor="b" anchorCtr="0" compatLnSpc="1">
            <a:prstTxWarp prst="textNoShape">
              <a:avLst/>
            </a:prstTxWarp>
          </a:bodyPr>
          <a:lstStyle>
            <a:lvl1pPr eaLnBrk="0" hangingPunct="0">
              <a:defRPr sz="1200"/>
            </a:lvl1pPr>
          </a:lstStyle>
          <a:p>
            <a:endParaRPr lang="en-US" dirty="0"/>
          </a:p>
        </p:txBody>
      </p:sp>
      <p:sp>
        <p:nvSpPr>
          <p:cNvPr id="82949" name="Rectangle 5"/>
          <p:cNvSpPr>
            <a:spLocks noGrp="1" noChangeArrowheads="1"/>
          </p:cNvSpPr>
          <p:nvPr>
            <p:ph type="sldNum" sz="quarter" idx="3"/>
          </p:nvPr>
        </p:nvSpPr>
        <p:spPr bwMode="auto">
          <a:xfrm>
            <a:off x="3971926" y="8823325"/>
            <a:ext cx="3038475" cy="460375"/>
          </a:xfrm>
          <a:prstGeom prst="rect">
            <a:avLst/>
          </a:prstGeom>
          <a:noFill/>
          <a:ln w="12700">
            <a:noFill/>
            <a:miter lim="800000"/>
            <a:headEnd/>
            <a:tailEnd/>
          </a:ln>
          <a:effectLst/>
        </p:spPr>
        <p:txBody>
          <a:bodyPr vert="horz" wrap="square" lIns="92638" tIns="46317" rIns="92638" bIns="46317" numCol="1" anchor="b" anchorCtr="0" compatLnSpc="1">
            <a:prstTxWarp prst="textNoShape">
              <a:avLst/>
            </a:prstTxWarp>
          </a:bodyPr>
          <a:lstStyle>
            <a:lvl1pPr algn="r" eaLnBrk="0" hangingPunct="0">
              <a:defRPr sz="1200"/>
            </a:lvl1pPr>
          </a:lstStyle>
          <a:p>
            <a:fld id="{EA08F208-309A-4D9A-82AF-E03D6ACF71F0}" type="slidenum">
              <a:rPr lang="en-US"/>
              <a:pPr/>
              <a:t>‹#›</a:t>
            </a:fld>
            <a:endParaRPr lang="en-US" dirty="0"/>
          </a:p>
        </p:txBody>
      </p:sp>
    </p:spTree>
    <p:extLst>
      <p:ext uri="{BB962C8B-B14F-4D97-AF65-F5344CB8AC3E}">
        <p14:creationId xmlns:p14="http://schemas.microsoft.com/office/powerpoint/2010/main" val="9658873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2638" tIns="46317" rIns="92638" bIns="46317" numCol="1" anchor="t" anchorCtr="0" compatLnSpc="1">
            <a:prstTxWarp prst="textNoShape">
              <a:avLst/>
            </a:prstTxWarp>
          </a:bodyPr>
          <a:lstStyle>
            <a:lvl1pPr eaLnBrk="0" hangingPunct="0">
              <a:defRPr sz="1200"/>
            </a:lvl1pPr>
          </a:lstStyle>
          <a:p>
            <a:endParaRPr lang="en-US" dirty="0"/>
          </a:p>
        </p:txBody>
      </p:sp>
      <p:sp>
        <p:nvSpPr>
          <p:cNvPr id="39939" name="Rectangle 3"/>
          <p:cNvSpPr>
            <a:spLocks noGrp="1" noChangeArrowheads="1"/>
          </p:cNvSpPr>
          <p:nvPr>
            <p:ph type="dt" idx="1"/>
          </p:nvPr>
        </p:nvSpPr>
        <p:spPr bwMode="auto">
          <a:xfrm>
            <a:off x="3971926" y="0"/>
            <a:ext cx="3038475" cy="465138"/>
          </a:xfrm>
          <a:prstGeom prst="rect">
            <a:avLst/>
          </a:prstGeom>
          <a:noFill/>
          <a:ln w="9525">
            <a:noFill/>
            <a:miter lim="800000"/>
            <a:headEnd/>
            <a:tailEnd/>
          </a:ln>
          <a:effectLst/>
        </p:spPr>
        <p:txBody>
          <a:bodyPr vert="horz" wrap="square" lIns="92638" tIns="46317" rIns="92638" bIns="46317" numCol="1" anchor="t" anchorCtr="0" compatLnSpc="1">
            <a:prstTxWarp prst="textNoShape">
              <a:avLst/>
            </a:prstTxWarp>
          </a:bodyPr>
          <a:lstStyle>
            <a:lvl1pPr algn="r" eaLnBrk="0" hangingPunct="0">
              <a:defRPr sz="1200"/>
            </a:lvl1pPr>
          </a:lstStyle>
          <a:p>
            <a:endParaRPr lang="en-US" dirty="0"/>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35038" y="4416426"/>
            <a:ext cx="5140325" cy="4183063"/>
          </a:xfrm>
          <a:prstGeom prst="rect">
            <a:avLst/>
          </a:prstGeom>
          <a:noFill/>
          <a:ln w="9525">
            <a:noFill/>
            <a:miter lim="800000"/>
            <a:headEnd/>
            <a:tailEnd/>
          </a:ln>
          <a:effectLst/>
        </p:spPr>
        <p:txBody>
          <a:bodyPr vert="horz" wrap="square" lIns="92638" tIns="46317" rIns="92638" bIns="463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1" y="8831264"/>
            <a:ext cx="3038475" cy="465137"/>
          </a:xfrm>
          <a:prstGeom prst="rect">
            <a:avLst/>
          </a:prstGeom>
          <a:noFill/>
          <a:ln w="9525">
            <a:noFill/>
            <a:miter lim="800000"/>
            <a:headEnd/>
            <a:tailEnd/>
          </a:ln>
          <a:effectLst/>
        </p:spPr>
        <p:txBody>
          <a:bodyPr vert="horz" wrap="square" lIns="92638" tIns="46317" rIns="92638" bIns="46317" numCol="1" anchor="b" anchorCtr="0" compatLnSpc="1">
            <a:prstTxWarp prst="textNoShape">
              <a:avLst/>
            </a:prstTxWarp>
          </a:bodyPr>
          <a:lstStyle>
            <a:lvl1pPr eaLnBrk="0" hangingPunct="0">
              <a:defRPr sz="1200"/>
            </a:lvl1pPr>
          </a:lstStyle>
          <a:p>
            <a:endParaRPr lang="en-US" dirty="0"/>
          </a:p>
        </p:txBody>
      </p:sp>
      <p:sp>
        <p:nvSpPr>
          <p:cNvPr id="39943" name="Rectangle 7"/>
          <p:cNvSpPr>
            <a:spLocks noGrp="1" noChangeArrowheads="1"/>
          </p:cNvSpPr>
          <p:nvPr>
            <p:ph type="sldNum" sz="quarter" idx="5"/>
          </p:nvPr>
        </p:nvSpPr>
        <p:spPr bwMode="auto">
          <a:xfrm>
            <a:off x="3971926" y="8831264"/>
            <a:ext cx="3038475" cy="465137"/>
          </a:xfrm>
          <a:prstGeom prst="rect">
            <a:avLst/>
          </a:prstGeom>
          <a:noFill/>
          <a:ln w="9525">
            <a:noFill/>
            <a:miter lim="800000"/>
            <a:headEnd/>
            <a:tailEnd/>
          </a:ln>
          <a:effectLst/>
        </p:spPr>
        <p:txBody>
          <a:bodyPr vert="horz" wrap="square" lIns="92638" tIns="46317" rIns="92638" bIns="46317" numCol="1" anchor="b" anchorCtr="0" compatLnSpc="1">
            <a:prstTxWarp prst="textNoShape">
              <a:avLst/>
            </a:prstTxWarp>
          </a:bodyPr>
          <a:lstStyle>
            <a:lvl1pPr algn="r" eaLnBrk="0" hangingPunct="0">
              <a:defRPr sz="1200"/>
            </a:lvl1pPr>
          </a:lstStyle>
          <a:p>
            <a:fld id="{5D00C90A-46E3-4F6E-95A0-391D41793F45}" type="slidenum">
              <a:rPr lang="en-US"/>
              <a:pPr/>
              <a:t>‹#›</a:t>
            </a:fld>
            <a:endParaRPr lang="en-US" dirty="0"/>
          </a:p>
        </p:txBody>
      </p:sp>
    </p:spTree>
    <p:extLst>
      <p:ext uri="{BB962C8B-B14F-4D97-AF65-F5344CB8AC3E}">
        <p14:creationId xmlns:p14="http://schemas.microsoft.com/office/powerpoint/2010/main" val="281490839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25418"/>
            <a:fld id="{992AD5DE-9218-4059-AC90-B6552073E462}" type="slidenum">
              <a:rPr lang="en-US" smtClean="0"/>
              <a:pPr defTabSz="925418"/>
              <a:t>1</a:t>
            </a:fld>
            <a:endParaRPr lang="en-US" dirty="0" smtClean="0"/>
          </a:p>
        </p:txBody>
      </p:sp>
      <p:sp>
        <p:nvSpPr>
          <p:cNvPr id="29699" name="Rectangle 2"/>
          <p:cNvSpPr>
            <a:spLocks noGrp="1" noRot="1" noChangeAspect="1" noChangeArrowheads="1" noTextEdit="1"/>
          </p:cNvSpPr>
          <p:nvPr>
            <p:ph type="sldImg"/>
          </p:nvPr>
        </p:nvSpPr>
        <p:spPr>
          <a:xfrm>
            <a:off x="1182688" y="698500"/>
            <a:ext cx="4646612" cy="3484563"/>
          </a:xfrm>
          <a:ln/>
        </p:spPr>
      </p:sp>
      <p:sp>
        <p:nvSpPr>
          <p:cNvPr id="29700" name="Rectangle 3"/>
          <p:cNvSpPr>
            <a:spLocks noGrp="1" noChangeArrowheads="1"/>
          </p:cNvSpPr>
          <p:nvPr>
            <p:ph type="body" idx="1"/>
          </p:nvPr>
        </p:nvSpPr>
        <p:spPr>
          <a:xfrm>
            <a:off x="934721" y="4416427"/>
            <a:ext cx="5140960" cy="277813"/>
          </a:xfrm>
          <a:noFill/>
          <a:ln/>
        </p:spPr>
        <p:txBody>
          <a:bodyPr/>
          <a:lstStyle/>
          <a:p>
            <a:endParaRPr lang="en-US" dirty="0" smtClean="0"/>
          </a:p>
        </p:txBody>
      </p:sp>
    </p:spTree>
    <p:extLst>
      <p:ext uri="{BB962C8B-B14F-4D97-AF65-F5344CB8AC3E}">
        <p14:creationId xmlns:p14="http://schemas.microsoft.com/office/powerpoint/2010/main" val="1796238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w="9525"/>
        </p:spPr>
        <p:txBody>
          <a:bodyPr/>
          <a:lstStyle/>
          <a:p>
            <a:endParaRPr lang="en-US" dirty="0" smtClean="0"/>
          </a:p>
        </p:txBody>
      </p:sp>
      <p:sp>
        <p:nvSpPr>
          <p:cNvPr id="34820" name="Slide Number Placeholder 3"/>
          <p:cNvSpPr>
            <a:spLocks noGrp="1"/>
          </p:cNvSpPr>
          <p:nvPr>
            <p:ph type="sldNum" sz="quarter" idx="5"/>
          </p:nvPr>
        </p:nvSpPr>
        <p:spPr>
          <a:noFill/>
        </p:spPr>
        <p:txBody>
          <a:bodyPr/>
          <a:lstStyle/>
          <a:p>
            <a:fld id="{F9C87034-C68C-497B-99E1-3D867F06C790}" type="slidenum">
              <a:rPr lang="en-US" smtClean="0"/>
              <a:pPr/>
              <a:t>11</a:t>
            </a:fld>
            <a:endParaRPr lang="en-US" dirty="0" smtClean="0"/>
          </a:p>
        </p:txBody>
      </p:sp>
    </p:spTree>
    <p:extLst>
      <p:ext uri="{BB962C8B-B14F-4D97-AF65-F5344CB8AC3E}">
        <p14:creationId xmlns:p14="http://schemas.microsoft.com/office/powerpoint/2010/main" val="1374565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4A88400-303D-411E-957A-33EC6A5A781D}" type="slidenum">
              <a:rPr lang="en-US" smtClean="0"/>
              <a:pPr>
                <a:defRPr/>
              </a:pPr>
              <a:t>12</a:t>
            </a:fld>
            <a:endParaRPr lang="en-US" dirty="0"/>
          </a:p>
        </p:txBody>
      </p:sp>
    </p:spTree>
    <p:extLst>
      <p:ext uri="{BB962C8B-B14F-4D97-AF65-F5344CB8AC3E}">
        <p14:creationId xmlns:p14="http://schemas.microsoft.com/office/powerpoint/2010/main" val="3940668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37F49205-0118-430C-98FB-D562803E6BC4}" type="slidenum">
              <a:rPr lang="en-US" smtClean="0"/>
              <a:pPr/>
              <a:t>13</a:t>
            </a:fld>
            <a:endParaRPr lang="en-US" dirty="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916329" y="4414838"/>
            <a:ext cx="5049156" cy="4513262"/>
          </a:xfrm>
          <a:noFill/>
          <a:ln w="9525"/>
        </p:spPr>
        <p:txBody>
          <a:bodyPr/>
          <a:lstStyle/>
          <a:p>
            <a:endParaRPr lang="en-US" dirty="0" smtClean="0">
              <a:latin typeface="Arial" charset="0"/>
            </a:endParaRPr>
          </a:p>
        </p:txBody>
      </p:sp>
    </p:spTree>
    <p:extLst>
      <p:ext uri="{BB962C8B-B14F-4D97-AF65-F5344CB8AC3E}">
        <p14:creationId xmlns:p14="http://schemas.microsoft.com/office/powerpoint/2010/main" val="17549988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EDC85444-44C1-4E36-AB5F-734459799948}" type="slidenum">
              <a:rPr lang="en-US" smtClean="0"/>
              <a:pPr/>
              <a:t>14</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15988" y="4414838"/>
            <a:ext cx="5049837" cy="4513262"/>
          </a:xfrm>
          <a:noFill/>
          <a:ln w="9525"/>
        </p:spPr>
        <p:txBody>
          <a:bodyPr/>
          <a:lstStyle/>
          <a:p>
            <a:endParaRPr lang="en-US" dirty="0" smtClean="0">
              <a:latin typeface="Arial" charset="0"/>
            </a:endParaRPr>
          </a:p>
        </p:txBody>
      </p:sp>
    </p:spTree>
    <p:extLst>
      <p:ext uri="{BB962C8B-B14F-4D97-AF65-F5344CB8AC3E}">
        <p14:creationId xmlns:p14="http://schemas.microsoft.com/office/powerpoint/2010/main" val="1810211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758C497E-6D53-4B46-8F60-7E5E55C4E7E0}" type="slidenum">
              <a:rPr lang="en-US" smtClean="0"/>
              <a:pPr/>
              <a:t>15</a:t>
            </a:fld>
            <a:endParaRPr lang="en-US" dirty="0" smtClean="0"/>
          </a:p>
        </p:txBody>
      </p:sp>
      <p:sp>
        <p:nvSpPr>
          <p:cNvPr id="36867"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xfrm>
            <a:off x="230188" y="4325938"/>
            <a:ext cx="5965825" cy="4184650"/>
          </a:xfrm>
          <a:ln w="9525"/>
        </p:spPr>
        <p:txBody>
          <a:bodyPr/>
          <a:lstStyle/>
          <a:p>
            <a:pPr>
              <a:defRPr/>
            </a:pPr>
            <a:endParaRPr lang="en-US" dirty="0" smtClean="0"/>
          </a:p>
        </p:txBody>
      </p:sp>
    </p:spTree>
    <p:extLst>
      <p:ext uri="{BB962C8B-B14F-4D97-AF65-F5344CB8AC3E}">
        <p14:creationId xmlns:p14="http://schemas.microsoft.com/office/powerpoint/2010/main" val="17759223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ACC485D-F603-4D31-B054-C9A93A1702B4}" type="slidenum">
              <a:rPr lang="en-US" smtClean="0"/>
              <a:pPr/>
              <a:t>17</a:t>
            </a:fld>
            <a:endParaRPr lang="en-US" dirty="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881216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1337C9F8-6231-45CB-BFE9-0EE005C7D020}" type="slidenum">
              <a:rPr lang="en-US" smtClean="0"/>
              <a:pPr/>
              <a:t>18</a:t>
            </a:fld>
            <a:endParaRPr lang="en-US" dirty="0"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809625" y="4224338"/>
            <a:ext cx="5411788" cy="4184650"/>
          </a:xfrm>
          <a:noFill/>
          <a:ln w="9525"/>
        </p:spPr>
        <p:txBody>
          <a:bodyPr/>
          <a:lstStyle/>
          <a:p>
            <a:r>
              <a:rPr lang="en-US" dirty="0" smtClean="0"/>
              <a:t>-</a:t>
            </a:r>
          </a:p>
        </p:txBody>
      </p:sp>
    </p:spTree>
    <p:extLst>
      <p:ext uri="{BB962C8B-B14F-4D97-AF65-F5344CB8AC3E}">
        <p14:creationId xmlns:p14="http://schemas.microsoft.com/office/powerpoint/2010/main" val="22918726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w="9525"/>
        </p:spPr>
        <p:txBody>
          <a:bodyPr/>
          <a:lstStyle/>
          <a:p>
            <a:endParaRPr lang="en-US" dirty="0" smtClean="0"/>
          </a:p>
        </p:txBody>
      </p:sp>
      <p:sp>
        <p:nvSpPr>
          <p:cNvPr id="39940" name="Slide Number Placeholder 3"/>
          <p:cNvSpPr>
            <a:spLocks noGrp="1"/>
          </p:cNvSpPr>
          <p:nvPr>
            <p:ph type="sldNum" sz="quarter" idx="5"/>
          </p:nvPr>
        </p:nvSpPr>
        <p:spPr>
          <a:noFill/>
        </p:spPr>
        <p:txBody>
          <a:bodyPr/>
          <a:lstStyle/>
          <a:p>
            <a:fld id="{115D3AB1-B7DA-4337-9176-2A045E955111}" type="slidenum">
              <a:rPr lang="en-US" smtClean="0"/>
              <a:pPr/>
              <a:t>19</a:t>
            </a:fld>
            <a:endParaRPr lang="en-US" dirty="0" smtClean="0"/>
          </a:p>
        </p:txBody>
      </p:sp>
    </p:spTree>
    <p:extLst>
      <p:ext uri="{BB962C8B-B14F-4D97-AF65-F5344CB8AC3E}">
        <p14:creationId xmlns:p14="http://schemas.microsoft.com/office/powerpoint/2010/main" val="1752249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w="9525"/>
        </p:spPr>
        <p:txBody>
          <a:bodyPr/>
          <a:lstStyle/>
          <a:p>
            <a:endParaRPr lang="en-US" dirty="0" smtClean="0"/>
          </a:p>
        </p:txBody>
      </p:sp>
      <p:sp>
        <p:nvSpPr>
          <p:cNvPr id="40964" name="Slide Number Placeholder 3"/>
          <p:cNvSpPr>
            <a:spLocks noGrp="1"/>
          </p:cNvSpPr>
          <p:nvPr>
            <p:ph type="sldNum" sz="quarter" idx="5"/>
          </p:nvPr>
        </p:nvSpPr>
        <p:spPr>
          <a:noFill/>
        </p:spPr>
        <p:txBody>
          <a:bodyPr/>
          <a:lstStyle/>
          <a:p>
            <a:fld id="{359F8762-440A-4F13-9322-9667B0F4C1A4}" type="slidenum">
              <a:rPr lang="en-US" smtClean="0"/>
              <a:pPr/>
              <a:t>20</a:t>
            </a:fld>
            <a:endParaRPr lang="en-US" dirty="0" smtClean="0"/>
          </a:p>
        </p:txBody>
      </p:sp>
    </p:spTree>
    <p:extLst>
      <p:ext uri="{BB962C8B-B14F-4D97-AF65-F5344CB8AC3E}">
        <p14:creationId xmlns:p14="http://schemas.microsoft.com/office/powerpoint/2010/main" val="3329011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ln w="9525"/>
        </p:spPr>
        <p:txBody>
          <a:bodyPr/>
          <a:lstStyle/>
          <a:p>
            <a:pPr>
              <a:defRPr/>
            </a:pPr>
            <a:endParaRPr lang="en-US" dirty="0" smtClean="0"/>
          </a:p>
        </p:txBody>
      </p:sp>
      <p:sp>
        <p:nvSpPr>
          <p:cNvPr id="41988" name="Slide Number Placeholder 3"/>
          <p:cNvSpPr>
            <a:spLocks noGrp="1"/>
          </p:cNvSpPr>
          <p:nvPr>
            <p:ph type="sldNum" sz="quarter" idx="5"/>
          </p:nvPr>
        </p:nvSpPr>
        <p:spPr>
          <a:noFill/>
        </p:spPr>
        <p:txBody>
          <a:bodyPr/>
          <a:lstStyle/>
          <a:p>
            <a:fld id="{509F72E5-C129-4815-B36D-3D690E3E868C}" type="slidenum">
              <a:rPr lang="en-US" smtClean="0"/>
              <a:pPr/>
              <a:t>21</a:t>
            </a:fld>
            <a:endParaRPr lang="en-US" dirty="0" smtClean="0"/>
          </a:p>
        </p:txBody>
      </p:sp>
    </p:spTree>
    <p:extLst>
      <p:ext uri="{BB962C8B-B14F-4D97-AF65-F5344CB8AC3E}">
        <p14:creationId xmlns:p14="http://schemas.microsoft.com/office/powerpoint/2010/main" val="1242271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4A88400-303D-411E-957A-33EC6A5A781D}" type="slidenum">
              <a:rPr lang="en-US" smtClean="0"/>
              <a:pPr>
                <a:defRPr/>
              </a:pPr>
              <a:t>2</a:t>
            </a:fld>
            <a:endParaRPr lang="en-US" dirty="0"/>
          </a:p>
        </p:txBody>
      </p:sp>
    </p:spTree>
    <p:extLst>
      <p:ext uri="{BB962C8B-B14F-4D97-AF65-F5344CB8AC3E}">
        <p14:creationId xmlns:p14="http://schemas.microsoft.com/office/powerpoint/2010/main" val="3001191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w="9525"/>
        </p:spPr>
        <p:txBody>
          <a:bodyPr/>
          <a:lstStyle/>
          <a:p>
            <a:endParaRPr lang="en-US" dirty="0" smtClean="0"/>
          </a:p>
        </p:txBody>
      </p:sp>
      <p:sp>
        <p:nvSpPr>
          <p:cNvPr id="43012" name="Slide Number Placeholder 3"/>
          <p:cNvSpPr>
            <a:spLocks noGrp="1"/>
          </p:cNvSpPr>
          <p:nvPr>
            <p:ph type="sldNum" sz="quarter" idx="5"/>
          </p:nvPr>
        </p:nvSpPr>
        <p:spPr>
          <a:noFill/>
        </p:spPr>
        <p:txBody>
          <a:bodyPr/>
          <a:lstStyle/>
          <a:p>
            <a:fld id="{2AC325FB-16D2-4393-A539-5A7CA66EB950}" type="slidenum">
              <a:rPr lang="en-US" smtClean="0"/>
              <a:pPr/>
              <a:t>22</a:t>
            </a:fld>
            <a:endParaRPr lang="en-US" dirty="0" smtClean="0"/>
          </a:p>
        </p:txBody>
      </p:sp>
    </p:spTree>
    <p:extLst>
      <p:ext uri="{BB962C8B-B14F-4D97-AF65-F5344CB8AC3E}">
        <p14:creationId xmlns:p14="http://schemas.microsoft.com/office/powerpoint/2010/main" val="41379075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w="9525"/>
        </p:spPr>
        <p:txBody>
          <a:bodyPr/>
          <a:lstStyle/>
          <a:p>
            <a:endParaRPr lang="en-US" dirty="0" smtClean="0"/>
          </a:p>
        </p:txBody>
      </p:sp>
      <p:sp>
        <p:nvSpPr>
          <p:cNvPr id="44036" name="Slide Number Placeholder 3"/>
          <p:cNvSpPr>
            <a:spLocks noGrp="1"/>
          </p:cNvSpPr>
          <p:nvPr>
            <p:ph type="sldNum" sz="quarter" idx="5"/>
          </p:nvPr>
        </p:nvSpPr>
        <p:spPr>
          <a:noFill/>
        </p:spPr>
        <p:txBody>
          <a:bodyPr/>
          <a:lstStyle/>
          <a:p>
            <a:fld id="{72C1A653-383F-4E8E-8450-EC11A789F775}" type="slidenum">
              <a:rPr lang="en-US" smtClean="0"/>
              <a:pPr/>
              <a:t>23</a:t>
            </a:fld>
            <a:endParaRPr lang="en-US" dirty="0" smtClean="0"/>
          </a:p>
        </p:txBody>
      </p:sp>
    </p:spTree>
    <p:extLst>
      <p:ext uri="{BB962C8B-B14F-4D97-AF65-F5344CB8AC3E}">
        <p14:creationId xmlns:p14="http://schemas.microsoft.com/office/powerpoint/2010/main" val="12195006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3D1874FE-AEDB-429B-8D7D-8869D93A3D61}" type="slidenum">
              <a:rPr lang="en-US" smtClean="0"/>
              <a:pPr/>
              <a:t>24</a:t>
            </a:fld>
            <a:endParaRPr lang="en-US" dirty="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5897634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3EA7B7CC-A15A-46C5-95AC-1A9A15E55DE5}" type="slidenum">
              <a:rPr lang="en-US" smtClean="0"/>
              <a:pPr/>
              <a:t>25</a:t>
            </a:fld>
            <a:endParaRPr lang="en-US" dirty="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342745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4A88400-303D-411E-957A-33EC6A5A781D}" type="slidenum">
              <a:rPr lang="en-US" smtClean="0"/>
              <a:pPr>
                <a:defRPr/>
              </a:pPr>
              <a:t>26</a:t>
            </a:fld>
            <a:endParaRPr lang="en-US" dirty="0"/>
          </a:p>
        </p:txBody>
      </p:sp>
    </p:spTree>
    <p:extLst>
      <p:ext uri="{BB962C8B-B14F-4D97-AF65-F5344CB8AC3E}">
        <p14:creationId xmlns:p14="http://schemas.microsoft.com/office/powerpoint/2010/main" val="5748203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xfrm>
            <a:off x="1119188" y="696913"/>
            <a:ext cx="4648200" cy="3486150"/>
          </a:xfrm>
          <a:ln/>
        </p:spPr>
      </p:sp>
      <p:sp>
        <p:nvSpPr>
          <p:cNvPr id="93187" name="Rectangle 3"/>
          <p:cNvSpPr>
            <a:spLocks noGrp="1" noChangeArrowheads="1"/>
          </p:cNvSpPr>
          <p:nvPr>
            <p:ph type="body" idx="1"/>
          </p:nvPr>
        </p:nvSpPr>
        <p:spPr>
          <a:xfrm>
            <a:off x="917575" y="4416425"/>
            <a:ext cx="5046663" cy="4183063"/>
          </a:xfrm>
          <a:noFill/>
          <a:ln/>
        </p:spPr>
        <p:txBody>
          <a:bodyPr/>
          <a:lstStyle/>
          <a:p>
            <a:pPr eaLnBrk="1" hangingPunct="1"/>
            <a:endParaRPr lang="en-US" dirty="0" smtClean="0"/>
          </a:p>
        </p:txBody>
      </p:sp>
    </p:spTree>
    <p:extLst>
      <p:ext uri="{BB962C8B-B14F-4D97-AF65-F5344CB8AC3E}">
        <p14:creationId xmlns:p14="http://schemas.microsoft.com/office/powerpoint/2010/main" val="16653319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xfrm>
            <a:off x="1119188" y="696913"/>
            <a:ext cx="4648200" cy="3486150"/>
          </a:xfrm>
          <a:ln/>
        </p:spPr>
      </p:sp>
      <p:sp>
        <p:nvSpPr>
          <p:cNvPr id="94211" name="Rectangle 3"/>
          <p:cNvSpPr>
            <a:spLocks noGrp="1" noChangeArrowheads="1"/>
          </p:cNvSpPr>
          <p:nvPr>
            <p:ph type="body" idx="1"/>
          </p:nvPr>
        </p:nvSpPr>
        <p:spPr>
          <a:xfrm>
            <a:off x="917575" y="4416425"/>
            <a:ext cx="5046663" cy="4183063"/>
          </a:xfrm>
          <a:noFill/>
          <a:ln/>
        </p:spPr>
        <p:txBody>
          <a:bodyPr/>
          <a:lstStyle/>
          <a:p>
            <a:pPr eaLnBrk="1" hangingPunct="1"/>
            <a:endParaRPr lang="en-US" dirty="0" smtClean="0"/>
          </a:p>
        </p:txBody>
      </p:sp>
    </p:spTree>
    <p:extLst>
      <p:ext uri="{BB962C8B-B14F-4D97-AF65-F5344CB8AC3E}">
        <p14:creationId xmlns:p14="http://schemas.microsoft.com/office/powerpoint/2010/main" val="657874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3218153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969630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36697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14425" y="693738"/>
            <a:ext cx="4651375" cy="3489325"/>
          </a:xfrm>
          <a:ln/>
        </p:spPr>
      </p:sp>
      <p:sp>
        <p:nvSpPr>
          <p:cNvPr id="57347" name="Rectangle 3"/>
          <p:cNvSpPr>
            <a:spLocks noGrp="1" noChangeArrowheads="1"/>
          </p:cNvSpPr>
          <p:nvPr>
            <p:ph type="body" idx="1"/>
          </p:nvPr>
        </p:nvSpPr>
        <p:spPr>
          <a:xfrm>
            <a:off x="374359" y="4419600"/>
            <a:ext cx="6282840" cy="4183063"/>
          </a:xfrm>
          <a:noFill/>
          <a:ln/>
        </p:spPr>
        <p:txBody>
          <a:bodyPr/>
          <a:lstStyle/>
          <a:p>
            <a:pPr eaLnBrk="1" hangingPunct="1"/>
            <a:endParaRPr lang="en-US" dirty="0" smtClean="0"/>
          </a:p>
        </p:txBody>
      </p:sp>
    </p:spTree>
    <p:extLst>
      <p:ext uri="{BB962C8B-B14F-4D97-AF65-F5344CB8AC3E}">
        <p14:creationId xmlns:p14="http://schemas.microsoft.com/office/powerpoint/2010/main" val="8575417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2E5F3C-5C52-4959-9941-F20C2E347A17}" type="slidenum">
              <a:rPr lang="en-US" smtClean="0"/>
              <a:pPr>
                <a:defRPr/>
              </a:pPr>
              <a:t>32</a:t>
            </a:fld>
            <a:endParaRPr lang="en-US" dirty="0"/>
          </a:p>
        </p:txBody>
      </p:sp>
    </p:spTree>
    <p:extLst>
      <p:ext uri="{BB962C8B-B14F-4D97-AF65-F5344CB8AC3E}">
        <p14:creationId xmlns:p14="http://schemas.microsoft.com/office/powerpoint/2010/main" val="16180369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4A88400-303D-411E-957A-33EC6A5A781D}" type="slidenum">
              <a:rPr lang="en-US" smtClean="0"/>
              <a:pPr>
                <a:defRPr/>
              </a:pPr>
              <a:t>37</a:t>
            </a:fld>
            <a:endParaRPr lang="en-US" dirty="0"/>
          </a:p>
        </p:txBody>
      </p:sp>
    </p:spTree>
    <p:extLst>
      <p:ext uri="{BB962C8B-B14F-4D97-AF65-F5344CB8AC3E}">
        <p14:creationId xmlns:p14="http://schemas.microsoft.com/office/powerpoint/2010/main" val="28504320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4A88400-303D-411E-957A-33EC6A5A781D}" type="slidenum">
              <a:rPr lang="en-US" smtClean="0"/>
              <a:pPr>
                <a:defRPr/>
              </a:pPr>
              <a:t>38</a:t>
            </a:fld>
            <a:endParaRPr lang="en-US" dirty="0"/>
          </a:p>
        </p:txBody>
      </p:sp>
    </p:spTree>
    <p:extLst>
      <p:ext uri="{BB962C8B-B14F-4D97-AF65-F5344CB8AC3E}">
        <p14:creationId xmlns:p14="http://schemas.microsoft.com/office/powerpoint/2010/main" val="34813695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BA7758A9-2B74-4134-B05F-DB4FC961F52E}" type="slidenum">
              <a:rPr lang="en-US" smtClean="0"/>
              <a:pPr/>
              <a:t>48</a:t>
            </a:fld>
            <a:endParaRPr lang="en-US" dirty="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13221520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17600" y="696913"/>
            <a:ext cx="4649788" cy="3486150"/>
          </a:xfrm>
          <a:ln/>
        </p:spPr>
      </p:sp>
      <p:sp>
        <p:nvSpPr>
          <p:cNvPr id="105475" name="Rectangle 3"/>
          <p:cNvSpPr>
            <a:spLocks noGrp="1" noChangeArrowheads="1"/>
          </p:cNvSpPr>
          <p:nvPr>
            <p:ph type="body" idx="1"/>
          </p:nvPr>
        </p:nvSpPr>
        <p:spPr>
          <a:xfrm>
            <a:off x="686590" y="4414838"/>
            <a:ext cx="5508636" cy="4184650"/>
          </a:xfrm>
          <a:noFill/>
          <a:ln/>
        </p:spPr>
        <p:txBody>
          <a:bodyPr/>
          <a:lstStyle/>
          <a:p>
            <a:pPr eaLnBrk="1" hangingPunct="1"/>
            <a:endParaRPr lang="en-US" dirty="0" smtClean="0"/>
          </a:p>
        </p:txBody>
      </p:sp>
    </p:spTree>
    <p:extLst>
      <p:ext uri="{BB962C8B-B14F-4D97-AF65-F5344CB8AC3E}">
        <p14:creationId xmlns:p14="http://schemas.microsoft.com/office/powerpoint/2010/main" val="421715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xfrm>
            <a:off x="928688" y="4211638"/>
            <a:ext cx="5049837" cy="4589462"/>
          </a:xfrm>
          <a:noFill/>
          <a:ln w="9525"/>
        </p:spPr>
        <p:txBody>
          <a:bodyPr/>
          <a:lstStyle/>
          <a:p>
            <a:endParaRPr lang="en-US" dirty="0" smtClean="0"/>
          </a:p>
        </p:txBody>
      </p:sp>
      <p:sp>
        <p:nvSpPr>
          <p:cNvPr id="29700" name="Slide Number Placeholder 3"/>
          <p:cNvSpPr>
            <a:spLocks noGrp="1"/>
          </p:cNvSpPr>
          <p:nvPr>
            <p:ph type="sldNum" sz="quarter" idx="5"/>
          </p:nvPr>
        </p:nvSpPr>
        <p:spPr>
          <a:noFill/>
        </p:spPr>
        <p:txBody>
          <a:bodyPr/>
          <a:lstStyle/>
          <a:p>
            <a:fld id="{3514AC7A-870B-4ADE-B313-5F6855677211}" type="slidenum">
              <a:rPr lang="en-US" smtClean="0"/>
              <a:pPr/>
              <a:t>4</a:t>
            </a:fld>
            <a:endParaRPr lang="en-US" dirty="0" smtClean="0"/>
          </a:p>
        </p:txBody>
      </p:sp>
    </p:spTree>
    <p:extLst>
      <p:ext uri="{BB962C8B-B14F-4D97-AF65-F5344CB8AC3E}">
        <p14:creationId xmlns:p14="http://schemas.microsoft.com/office/powerpoint/2010/main" val="2222010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3E3422-7D3A-4383-A3BC-7028C55E63A5}" type="slidenum">
              <a:rPr lang="en-US" smtClean="0"/>
              <a:pPr/>
              <a:t>6</a:t>
            </a:fld>
            <a:endParaRPr lang="en-US" dirty="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2851919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xfrm>
            <a:off x="473075" y="4330700"/>
            <a:ext cx="5872163" cy="4572000"/>
          </a:xfrm>
          <a:noFill/>
          <a:ln w="9525"/>
        </p:spPr>
        <p:txBody>
          <a:bodyPr/>
          <a:lstStyle/>
          <a:p>
            <a:endParaRPr lang="en-US" dirty="0" smtClean="0"/>
          </a:p>
        </p:txBody>
      </p:sp>
      <p:sp>
        <p:nvSpPr>
          <p:cNvPr id="31748" name="Slide Number Placeholder 3"/>
          <p:cNvSpPr>
            <a:spLocks noGrp="1"/>
          </p:cNvSpPr>
          <p:nvPr>
            <p:ph type="sldNum" sz="quarter" idx="5"/>
          </p:nvPr>
        </p:nvSpPr>
        <p:spPr>
          <a:noFill/>
        </p:spPr>
        <p:txBody>
          <a:bodyPr/>
          <a:lstStyle/>
          <a:p>
            <a:fld id="{00F8DD94-BD90-41FD-B9CD-7D1D37250AD6}" type="slidenum">
              <a:rPr lang="en-US" smtClean="0"/>
              <a:pPr/>
              <a:t>7</a:t>
            </a:fld>
            <a:endParaRPr lang="en-US" dirty="0" smtClean="0"/>
          </a:p>
        </p:txBody>
      </p:sp>
    </p:spTree>
    <p:extLst>
      <p:ext uri="{BB962C8B-B14F-4D97-AF65-F5344CB8AC3E}">
        <p14:creationId xmlns:p14="http://schemas.microsoft.com/office/powerpoint/2010/main" val="1380609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A331AB9C-D3FD-44A9-8529-C490C81D4503}" type="slidenum">
              <a:rPr lang="en-US" smtClean="0"/>
              <a:pPr/>
              <a:t>8</a:t>
            </a:fld>
            <a:endParaRPr lang="en-US"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915988" y="4414838"/>
            <a:ext cx="5049837" cy="4475162"/>
          </a:xfrm>
          <a:noFill/>
          <a:ln w="9525"/>
        </p:spPr>
        <p:txBody>
          <a:bodyPr/>
          <a:lstStyle/>
          <a:p>
            <a:endParaRPr lang="en-US" dirty="0" smtClean="0">
              <a:latin typeface="Arial" charset="0"/>
            </a:endParaRPr>
          </a:p>
        </p:txBody>
      </p:sp>
    </p:spTree>
    <p:extLst>
      <p:ext uri="{BB962C8B-B14F-4D97-AF65-F5344CB8AC3E}">
        <p14:creationId xmlns:p14="http://schemas.microsoft.com/office/powerpoint/2010/main" val="4249843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A331AB9C-D3FD-44A9-8529-C490C81D4503}" type="slidenum">
              <a:rPr lang="en-US" smtClean="0"/>
              <a:pPr/>
              <a:t>9</a:t>
            </a:fld>
            <a:endParaRPr lang="en-US"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915988" y="4414838"/>
            <a:ext cx="5049837" cy="4475162"/>
          </a:xfrm>
          <a:noFill/>
          <a:ln w="9525"/>
        </p:spPr>
        <p:txBody>
          <a:bodyPr/>
          <a:lstStyle/>
          <a:p>
            <a:endParaRPr lang="en-US" dirty="0" smtClean="0">
              <a:latin typeface="Arial" charset="0"/>
            </a:endParaRPr>
          </a:p>
        </p:txBody>
      </p:sp>
    </p:spTree>
    <p:extLst>
      <p:ext uri="{BB962C8B-B14F-4D97-AF65-F5344CB8AC3E}">
        <p14:creationId xmlns:p14="http://schemas.microsoft.com/office/powerpoint/2010/main" val="1536627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BE72034A-995B-464F-99BD-D2F12C63A34A}" type="slidenum">
              <a:rPr lang="en-US" smtClean="0"/>
              <a:pPr/>
              <a:t>10</a:t>
            </a:fld>
            <a:endParaRPr lang="en-US" dirty="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15988" y="4414838"/>
            <a:ext cx="5049837" cy="4475162"/>
          </a:xfrm>
          <a:noFill/>
          <a:ln w="9525"/>
        </p:spPr>
        <p:txBody>
          <a:bodyPr/>
          <a:lstStyle/>
          <a:p>
            <a:endParaRPr lang="en-US" dirty="0" smtClean="0">
              <a:latin typeface="Arial" charset="0"/>
            </a:endParaRPr>
          </a:p>
        </p:txBody>
      </p:sp>
    </p:spTree>
    <p:extLst>
      <p:ext uri="{BB962C8B-B14F-4D97-AF65-F5344CB8AC3E}">
        <p14:creationId xmlns:p14="http://schemas.microsoft.com/office/powerpoint/2010/main" val="30459018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dirty="0">
              <a:solidFill>
                <a:srgbClr val="000000"/>
              </a:solidFill>
            </a:endParaRPr>
          </a:p>
        </p:txBody>
      </p:sp>
      <p:sp>
        <p:nvSpPr>
          <p:cNvPr id="4" name="Text Box 3"/>
          <p:cNvSpPr txBox="1">
            <a:spLocks noChangeArrowheads="1"/>
          </p:cNvSpPr>
          <p:nvPr/>
        </p:nvSpPr>
        <p:spPr bwMode="auto">
          <a:xfrm>
            <a:off x="1270000" y="1233488"/>
            <a:ext cx="6553200" cy="396875"/>
          </a:xfrm>
          <a:prstGeom prst="rect">
            <a:avLst/>
          </a:prstGeom>
          <a:noFill/>
          <a:ln w="9525">
            <a:noFill/>
            <a:miter lim="800000"/>
            <a:headEnd/>
            <a:tailEnd/>
          </a:ln>
          <a:effectLst/>
        </p:spPr>
        <p:txBody>
          <a:bodyPr>
            <a:spAutoFit/>
          </a:bodyPr>
          <a:lstStyle/>
          <a:p>
            <a:pPr algn="ctr" eaLnBrk="0" hangingPunct="0">
              <a:spcBef>
                <a:spcPct val="50000"/>
              </a:spcBef>
              <a:defRPr/>
            </a:pPr>
            <a:r>
              <a:rPr lang="en-US" sz="2000" b="1" i="1" dirty="0">
                <a:solidFill>
                  <a:srgbClr val="000000"/>
                </a:solidFill>
                <a:latin typeface="Century Schoolbook" pitchFamily="18" charset="0"/>
              </a:rPr>
              <a:t>I n t e g r i t y  -  S e r v i c e  -  E x c e l l e n c e</a:t>
            </a:r>
          </a:p>
        </p:txBody>
      </p:sp>
      <p:sp>
        <p:nvSpPr>
          <p:cNvPr id="5" name="Line 5"/>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dirty="0">
              <a:solidFill>
                <a:srgbClr val="000000"/>
              </a:solidFill>
            </a:endParaRPr>
          </a:p>
        </p:txBody>
      </p:sp>
      <p:sp>
        <p:nvSpPr>
          <p:cNvPr id="7" name="Text Box 14"/>
          <p:cNvSpPr txBox="1">
            <a:spLocks noChangeArrowheads="1"/>
          </p:cNvSpPr>
          <p:nvPr/>
        </p:nvSpPr>
        <p:spPr bwMode="auto">
          <a:xfrm>
            <a:off x="1406525" y="500063"/>
            <a:ext cx="6280150" cy="641350"/>
          </a:xfrm>
          <a:prstGeom prst="rect">
            <a:avLst/>
          </a:prstGeom>
          <a:noFill/>
          <a:ln w="9525">
            <a:noFill/>
            <a:miter lim="800000"/>
            <a:headEnd/>
            <a:tailEnd/>
          </a:ln>
          <a:effectLst/>
        </p:spPr>
        <p:txBody>
          <a:bodyPr wrap="none">
            <a:spAutoFit/>
          </a:bodyPr>
          <a:lstStyle/>
          <a:p>
            <a:pPr algn="ctr" eaLnBrk="0" hangingPunct="0">
              <a:defRPr/>
            </a:pPr>
            <a:r>
              <a:rPr lang="en-US" sz="3600" b="1" i="1" dirty="0">
                <a:solidFill>
                  <a:srgbClr val="000000"/>
                </a:solidFill>
              </a:rPr>
              <a:t>Headquarters U.S. Air Force</a:t>
            </a:r>
          </a:p>
        </p:txBody>
      </p:sp>
      <p:sp>
        <p:nvSpPr>
          <p:cNvPr id="50191" name="Rectangle 15"/>
          <p:cNvSpPr>
            <a:spLocks noGrp="1" noChangeArrowheads="1"/>
          </p:cNvSpPr>
          <p:nvPr>
            <p:ph type="ctrTitle"/>
          </p:nvPr>
        </p:nvSpPr>
        <p:spPr>
          <a:xfrm>
            <a:off x="276225" y="1962150"/>
            <a:ext cx="8486775" cy="1600200"/>
          </a:xfrm>
        </p:spPr>
        <p:txBody>
          <a:bodyPr/>
          <a:lstStyle>
            <a:lvl1pPr>
              <a:defRPr sz="4400" i="0"/>
            </a:lvl1pPr>
          </a:lstStyle>
          <a:p>
            <a:r>
              <a:rPr lang="en-US"/>
              <a:t>Click to edit Master title style</a:t>
            </a:r>
          </a:p>
        </p:txBody>
      </p:sp>
      <p:sp>
        <p:nvSpPr>
          <p:cNvPr id="8" name="Rectangle 6"/>
          <p:cNvSpPr>
            <a:spLocks noGrp="1" noChangeArrowheads="1"/>
          </p:cNvSpPr>
          <p:nvPr>
            <p:ph type="dt" sz="half" idx="10"/>
          </p:nvPr>
        </p:nvSpPr>
        <p:spPr/>
        <p:txBody>
          <a:bodyPr/>
          <a:lstStyle>
            <a:lvl1pPr>
              <a:defRPr/>
            </a:lvl1pPr>
          </a:lstStyle>
          <a:p>
            <a:pPr>
              <a:defRPr/>
            </a:pPr>
            <a:r>
              <a:rPr lang="en-US" dirty="0" smtClean="0"/>
              <a:t>As of: </a:t>
            </a:r>
            <a:endParaRPr lang="en-US" dirty="0"/>
          </a:p>
        </p:txBody>
      </p:sp>
      <p:sp>
        <p:nvSpPr>
          <p:cNvPr id="9" name="Rectangle 7"/>
          <p:cNvSpPr>
            <a:spLocks noGrp="1" noChangeArrowheads="1"/>
          </p:cNvSpPr>
          <p:nvPr>
            <p:ph type="sldNum" sz="quarter" idx="11"/>
          </p:nvPr>
        </p:nvSpPr>
        <p:spPr/>
        <p:txBody>
          <a:bodyPr/>
          <a:lstStyle>
            <a:lvl1pPr>
              <a:defRPr/>
            </a:lvl1pPr>
          </a:lstStyle>
          <a:p>
            <a:pPr>
              <a:defRPr/>
            </a:pPr>
            <a:fld id="{0C8B3FFA-99AC-4324-BD10-92BBEB903BFC}" type="slidenum">
              <a:rPr lang="en-US" smtClean="0">
                <a:solidFill>
                  <a:srgbClr val="FFFFFF">
                    <a:lumMod val="50000"/>
                  </a:srgbClr>
                </a:solidFill>
              </a:rPr>
              <a:pPr>
                <a:defRPr/>
              </a:pPr>
              <a:t>‹#›</a:t>
            </a:fld>
            <a:endParaRPr lang="en-US" dirty="0">
              <a:solidFill>
                <a:srgbClr val="808080"/>
              </a:solidFill>
            </a:endParaRPr>
          </a:p>
        </p:txBody>
      </p:sp>
      <p:pic>
        <p:nvPicPr>
          <p:cNvPr id="11" name="Picture 13" descr="afsymbol"/>
          <p:cNvPicPr>
            <a:picLocks noChangeAspect="1" noChangeArrowheads="1"/>
          </p:cNvPicPr>
          <p:nvPr userDrawn="1"/>
        </p:nvPicPr>
        <p:blipFill>
          <a:blip r:embed="rId2" cstate="print"/>
          <a:srcRect/>
          <a:stretch>
            <a:fillRect/>
          </a:stretch>
        </p:blipFill>
        <p:spPr bwMode="auto">
          <a:xfrm>
            <a:off x="276225" y="3786072"/>
            <a:ext cx="3152103" cy="2484439"/>
          </a:xfrm>
          <a:prstGeom prst="rect">
            <a:avLst/>
          </a:prstGeom>
          <a:noFill/>
          <a:ln w="9525">
            <a:noFill/>
            <a:miter lim="800000"/>
            <a:headEnd/>
            <a:tailEnd/>
          </a:ln>
        </p:spPr>
      </p:pic>
    </p:spTree>
    <p:extLst>
      <p:ext uri="{BB962C8B-B14F-4D97-AF65-F5344CB8AC3E}">
        <p14:creationId xmlns:p14="http://schemas.microsoft.com/office/powerpoint/2010/main" val="321764950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9B7483F6-0877-46A1-B7C0-D21571CD92A6}"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377381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76200"/>
            <a:ext cx="2132012"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6225" y="76200"/>
            <a:ext cx="6246813"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87CF53EA-732D-479B-AB95-4E99C6C16B68}"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1299679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E8C4CF4F-2ECB-4C54-9552-FB58A436033C}"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23941099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C1CEF84F-E84D-4D5C-90AD-DD20F5FFBEC7}"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269143441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6225" y="1504950"/>
            <a:ext cx="4122738"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51363" y="1504950"/>
            <a:ext cx="4122737"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EEA2B2E2-0FEA-4F72-89A8-11A3A8E946C8}"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171201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8" name="Slide Number Placeholder 7"/>
          <p:cNvSpPr>
            <a:spLocks noGrp="1"/>
          </p:cNvSpPr>
          <p:nvPr>
            <p:ph type="sldNum" sz="quarter" idx="11"/>
          </p:nvPr>
        </p:nvSpPr>
        <p:spPr/>
        <p:txBody>
          <a:bodyPr/>
          <a:lstStyle>
            <a:lvl1pPr>
              <a:defRPr/>
            </a:lvl1pPr>
          </a:lstStyle>
          <a:p>
            <a:pPr>
              <a:defRPr/>
            </a:pPr>
            <a:fld id="{A6783460-22CE-41FC-80F8-C340C03D4962}"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404905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4" name="Slide Number Placeholder 3"/>
          <p:cNvSpPr>
            <a:spLocks noGrp="1"/>
          </p:cNvSpPr>
          <p:nvPr>
            <p:ph type="sldNum" sz="quarter" idx="11"/>
          </p:nvPr>
        </p:nvSpPr>
        <p:spPr/>
        <p:txBody>
          <a:bodyPr/>
          <a:lstStyle>
            <a:lvl1pPr>
              <a:defRPr/>
            </a:lvl1pPr>
          </a:lstStyle>
          <a:p>
            <a:pPr>
              <a:defRPr/>
            </a:pPr>
            <a:fld id="{06EC7D82-2055-4339-8CC9-F29A7C5867A4}"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1663831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3" name="Slide Number Placeholder 2"/>
          <p:cNvSpPr>
            <a:spLocks noGrp="1"/>
          </p:cNvSpPr>
          <p:nvPr>
            <p:ph type="sldNum" sz="quarter" idx="11"/>
          </p:nvPr>
        </p:nvSpPr>
        <p:spPr/>
        <p:txBody>
          <a:bodyPr/>
          <a:lstStyle>
            <a:lvl1pPr>
              <a:defRPr/>
            </a:lvl1pPr>
          </a:lstStyle>
          <a:p>
            <a:pPr>
              <a:defRPr/>
            </a:pPr>
            <a:fld id="{5A3DD686-7489-48DA-B652-1BB4DD80DFD4}"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306693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DE518B27-62F7-4C1A-A37F-3A413F07B3CC}"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1055453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5218B0B0-C180-4A75-9CAD-EA9C5D5F863B}" type="slidenum">
              <a:rPr lang="en-US">
                <a:solidFill>
                  <a:srgbClr val="FFFFFF">
                    <a:lumMod val="50000"/>
                  </a:srgbClr>
                </a:solidFill>
              </a:rPr>
              <a:pPr>
                <a:defRPr/>
              </a:pPr>
              <a:t>‹#›</a:t>
            </a:fld>
            <a:endParaRPr lang="en-US" dirty="0">
              <a:solidFill>
                <a:srgbClr val="808080"/>
              </a:solidFill>
            </a:endParaRPr>
          </a:p>
        </p:txBody>
      </p:sp>
    </p:spTree>
    <p:extLst>
      <p:ext uri="{BB962C8B-B14F-4D97-AF65-F5344CB8AC3E}">
        <p14:creationId xmlns:p14="http://schemas.microsoft.com/office/powerpoint/2010/main" val="2432345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219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rgbClr val="969696"/>
                </a:solidFill>
              </a:defRPr>
            </a:lvl1pPr>
          </a:lstStyle>
          <a:p>
            <a:pPr eaLnBrk="0" hangingPunct="0">
              <a:defRPr/>
            </a:pPr>
            <a:r>
              <a:rPr lang="en-US" dirty="0" smtClean="0"/>
              <a:t>As of: </a:t>
            </a:r>
            <a:endParaRPr lang="en-US" dirty="0"/>
          </a:p>
        </p:txBody>
      </p:sp>
      <p:sp>
        <p:nvSpPr>
          <p:cNvPr id="49156" name="Rectangle 1028"/>
          <p:cNvSpPr>
            <a:spLocks noGrp="1" noChangeArrowheads="1"/>
          </p:cNvSpPr>
          <p:nvPr>
            <p:ph type="sldNum" sz="quarter" idx="4"/>
          </p:nvPr>
        </p:nvSpPr>
        <p:spPr bwMode="auto">
          <a:xfrm>
            <a:off x="7988300" y="6524625"/>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aseline="0">
                <a:solidFill>
                  <a:schemeClr val="bg1">
                    <a:lumMod val="50000"/>
                  </a:schemeClr>
                </a:solidFill>
              </a:defRPr>
            </a:lvl1pPr>
          </a:lstStyle>
          <a:p>
            <a:pPr eaLnBrk="0" hangingPunct="0">
              <a:defRPr/>
            </a:pPr>
            <a:fld id="{B5E6CACA-09AB-49BC-8429-8308382B75D4}" type="slidenum">
              <a:rPr lang="en-US">
                <a:solidFill>
                  <a:srgbClr val="FFFFFF">
                    <a:lumMod val="50000"/>
                  </a:srgbClr>
                </a:solidFill>
              </a:rPr>
              <a:pPr eaLnBrk="0" hangingPunct="0">
                <a:defRPr/>
              </a:pPr>
              <a:t>‹#›</a:t>
            </a:fld>
            <a:endParaRPr lang="en-US" dirty="0">
              <a:solidFill>
                <a:srgbClr val="FFFFFF">
                  <a:lumMod val="50000"/>
                </a:srgbClr>
              </a:solidFill>
            </a:endParaRPr>
          </a:p>
        </p:txBody>
      </p:sp>
      <p:sp>
        <p:nvSpPr>
          <p:cNvPr id="49157" name="Text Box 1029"/>
          <p:cNvSpPr txBox="1">
            <a:spLocks noChangeArrowheads="1"/>
          </p:cNvSpPr>
          <p:nvPr/>
        </p:nvSpPr>
        <p:spPr bwMode="auto">
          <a:xfrm>
            <a:off x="1295400" y="6491288"/>
            <a:ext cx="6553200" cy="336550"/>
          </a:xfrm>
          <a:prstGeom prst="rect">
            <a:avLst/>
          </a:prstGeom>
          <a:noFill/>
          <a:ln w="9525">
            <a:noFill/>
            <a:miter lim="800000"/>
            <a:headEnd/>
            <a:tailEnd/>
          </a:ln>
          <a:effectLst/>
        </p:spPr>
        <p:txBody>
          <a:bodyPr>
            <a:spAutoFit/>
          </a:bodyPr>
          <a:lstStyle/>
          <a:p>
            <a:pPr algn="ctr" eaLnBrk="0" hangingPunct="0">
              <a:spcBef>
                <a:spcPct val="50000"/>
              </a:spcBef>
              <a:defRPr/>
            </a:pPr>
            <a:r>
              <a:rPr lang="en-US" sz="1600" b="1" i="1" dirty="0" smtClean="0">
                <a:solidFill>
                  <a:srgbClr val="000000"/>
                </a:solidFill>
                <a:latin typeface="Century Schoolbook" pitchFamily="18" charset="0"/>
              </a:rPr>
              <a:t>B r e a k i n g  B a r r i e r s  …  S i n c e  1 9 4 7</a:t>
            </a:r>
            <a:endParaRPr lang="en-US" sz="1600" b="1" i="1" dirty="0">
              <a:solidFill>
                <a:srgbClr val="000000"/>
              </a:solidFill>
              <a:latin typeface="Century Schoolbook" pitchFamily="18" charset="0"/>
            </a:endParaRPr>
          </a:p>
        </p:txBody>
      </p:sp>
      <p:sp>
        <p:nvSpPr>
          <p:cNvPr id="1029" name="Rectangle 1030"/>
          <p:cNvSpPr>
            <a:spLocks noGrp="1" noChangeArrowheads="1"/>
          </p:cNvSpPr>
          <p:nvPr>
            <p:ph type="title"/>
          </p:nvPr>
        </p:nvSpPr>
        <p:spPr bwMode="auto">
          <a:xfrm>
            <a:off x="1877291" y="49213"/>
            <a:ext cx="71437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49163" name="Line 1035"/>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dirty="0">
              <a:solidFill>
                <a:srgbClr val="000000"/>
              </a:solidFill>
            </a:endParaRPr>
          </a:p>
        </p:txBody>
      </p:sp>
      <p:sp>
        <p:nvSpPr>
          <p:cNvPr id="49164" name="Line 1036"/>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lgn="ctr" eaLnBrk="0" hangingPunct="0">
              <a:defRPr/>
            </a:pPr>
            <a:endParaRPr lang="en-US" dirty="0">
              <a:solidFill>
                <a:srgbClr val="000000"/>
              </a:solidFill>
            </a:endParaRPr>
          </a:p>
        </p:txBody>
      </p:sp>
      <p:sp>
        <p:nvSpPr>
          <p:cNvPr id="1033" name="Rectangle 1040"/>
          <p:cNvSpPr>
            <a:spLocks noGrp="1" noChangeArrowheads="1"/>
          </p:cNvSpPr>
          <p:nvPr>
            <p:ph type="body" idx="1"/>
          </p:nvPr>
        </p:nvSpPr>
        <p:spPr bwMode="auto">
          <a:xfrm>
            <a:off x="276225" y="1504950"/>
            <a:ext cx="8397875" cy="4743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0"/>
            <a:r>
              <a:rPr lang="en-US" dirty="0" smtClean="0"/>
              <a:t>2nd Bullet</a:t>
            </a:r>
          </a:p>
        </p:txBody>
      </p:sp>
      <p:pic>
        <p:nvPicPr>
          <p:cNvPr id="11" name="Picture 13" descr="afsymbol"/>
          <p:cNvPicPr>
            <a:picLocks noChangeAspect="1" noChangeArrowheads="1"/>
          </p:cNvPicPr>
          <p:nvPr userDrawn="1"/>
        </p:nvPicPr>
        <p:blipFill>
          <a:blip r:embed="rId13" cstate="print"/>
          <a:srcRect/>
          <a:stretch>
            <a:fillRect/>
          </a:stretch>
        </p:blipFill>
        <p:spPr bwMode="auto">
          <a:xfrm>
            <a:off x="482658" y="92985"/>
            <a:ext cx="1394633" cy="1099228"/>
          </a:xfrm>
          <a:prstGeom prst="rect">
            <a:avLst/>
          </a:prstGeom>
          <a:noFill/>
          <a:ln w="9525">
            <a:noFill/>
            <a:miter lim="800000"/>
            <a:headEnd/>
            <a:tailEnd/>
          </a:ln>
        </p:spPr>
      </p:pic>
    </p:spTree>
    <p:extLst>
      <p:ext uri="{BB962C8B-B14F-4D97-AF65-F5344CB8AC3E}">
        <p14:creationId xmlns:p14="http://schemas.microsoft.com/office/powerpoint/2010/main" val="1488027147"/>
      </p:ext>
    </p:extLst>
  </p:cSld>
  <p:clrMap bg1="lt1" tx1="dk1" bg2="lt2" tx2="dk2" accent1="accent1" accent2="accent2" accent3="accent3" accent4="accent4" accent5="accent5" accent6="accent6" hlink="hlink" folHlink="folHlink"/>
  <p:sldLayoutIdLst>
    <p:sldLayoutId id="2147484631" r:id="rId1"/>
    <p:sldLayoutId id="2147484632" r:id="rId2"/>
    <p:sldLayoutId id="2147484633" r:id="rId3"/>
    <p:sldLayoutId id="2147484634" r:id="rId4"/>
    <p:sldLayoutId id="2147484635" r:id="rId5"/>
    <p:sldLayoutId id="2147484636" r:id="rId6"/>
    <p:sldLayoutId id="2147484637" r:id="rId7"/>
    <p:sldLayoutId id="2147484638" r:id="rId8"/>
    <p:sldLayoutId id="2147484639" r:id="rId9"/>
    <p:sldLayoutId id="2147484640" r:id="rId10"/>
    <p:sldLayoutId id="2147484641" r:id="rId11"/>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p:titleStyle>
    <p:bodyStyle>
      <a:lvl1pPr marL="285750" indent="-285750"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health.mil/Military-Health-Topics/Privacy-and-Civil-Libertie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hyperlink" Target="https://kmjas.jag.af.mil/moodle/course/view.php?id=58" TargetMode="External"/><Relationship Id="rId4" Type="http://schemas.openxmlformats.org/officeDocument/2006/relationships/hyperlink" Target="https://www.hhs.gov/hipaa/index.html"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mailto:charles.e.orck.civ@mail.mil" TargetMode="External"/><Relationship Id="rId2" Type="http://schemas.openxmlformats.org/officeDocument/2006/relationships/hyperlink" Target="mailto:robin.l.brodrick.civ@mail.mil" TargetMode="External"/><Relationship Id="rId1" Type="http://schemas.openxmlformats.org/officeDocument/2006/relationships/slideLayout" Target="../slideLayouts/slideLayout5.xml"/><Relationship Id="rId5" Type="http://schemas.openxmlformats.org/officeDocument/2006/relationships/hyperlink" Target="mailto:paul.n.bley.civ@mail.mil" TargetMode="External"/><Relationship Id="rId4" Type="http://schemas.openxmlformats.org/officeDocument/2006/relationships/hyperlink" Target="mailto:salvatore.m.maida.civ@mail.mi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bwMode="auto">
          <a:xfrm>
            <a:off x="3810996" y="4563140"/>
            <a:ext cx="4876800" cy="1624013"/>
          </a:xfrm>
          <a:prstGeom prst="rect">
            <a:avLst/>
          </a:prstGeom>
          <a:noFill/>
          <a:ln w="9525">
            <a:noFill/>
            <a:miter lim="800000"/>
            <a:headEnd/>
            <a:tailEnd/>
          </a:ln>
        </p:spPr>
        <p:txBody>
          <a:bodyPr/>
          <a:lstStyle/>
          <a:p>
            <a:pPr algn="ctr"/>
            <a:r>
              <a:rPr lang="en-US" sz="2400" b="0" dirty="0">
                <a:solidFill>
                  <a:srgbClr val="151C77"/>
                </a:solidFill>
                <a:latin typeface="+mj-lt"/>
              </a:rPr>
              <a:t>Ms. Robin Brodrick</a:t>
            </a:r>
          </a:p>
          <a:p>
            <a:pPr algn="ctr"/>
            <a:r>
              <a:rPr lang="en-US" sz="2400" b="0" dirty="0">
                <a:solidFill>
                  <a:srgbClr val="151C77"/>
                </a:solidFill>
                <a:latin typeface="+mj-lt"/>
              </a:rPr>
              <a:t>Senior Medical Law Attorney</a:t>
            </a:r>
            <a:br>
              <a:rPr lang="en-US" sz="2400" b="0" dirty="0">
                <a:solidFill>
                  <a:srgbClr val="151C77"/>
                </a:solidFill>
                <a:latin typeface="+mj-lt"/>
              </a:rPr>
            </a:br>
            <a:r>
              <a:rPr lang="en-US" sz="2400" b="0" dirty="0">
                <a:solidFill>
                  <a:srgbClr val="151C77"/>
                </a:solidFill>
                <a:latin typeface="+mj-lt"/>
              </a:rPr>
              <a:t>Claims and Tort Litigation Division</a:t>
            </a:r>
            <a:br>
              <a:rPr lang="en-US" sz="2400" b="0" dirty="0">
                <a:solidFill>
                  <a:srgbClr val="151C77"/>
                </a:solidFill>
                <a:latin typeface="+mj-lt"/>
              </a:rPr>
            </a:br>
            <a:endParaRPr lang="en-US" sz="2400" b="0" dirty="0">
              <a:solidFill>
                <a:srgbClr val="151C77"/>
              </a:solidFill>
              <a:latin typeface="+mj-lt"/>
            </a:endParaRPr>
          </a:p>
        </p:txBody>
      </p:sp>
      <p:sp>
        <p:nvSpPr>
          <p:cNvPr id="3" name="Title 2"/>
          <p:cNvSpPr>
            <a:spLocks noGrp="1"/>
          </p:cNvSpPr>
          <p:nvPr>
            <p:ph type="ctrTitle"/>
          </p:nvPr>
        </p:nvSpPr>
        <p:spPr>
          <a:xfrm>
            <a:off x="304800" y="1981200"/>
            <a:ext cx="8486775" cy="1600200"/>
          </a:xfrm>
        </p:spPr>
        <p:txBody>
          <a:bodyPr/>
          <a:lstStyle/>
          <a:p>
            <a:pPr algn="ctr"/>
            <a:r>
              <a:rPr lang="en-US" sz="3600" dirty="0"/>
              <a:t>Health Insurance Portability and </a:t>
            </a:r>
            <a:r>
              <a:rPr lang="en-US" sz="3600" dirty="0" smtClean="0"/>
              <a:t/>
            </a:r>
            <a:br>
              <a:rPr lang="en-US" sz="3600" dirty="0" smtClean="0"/>
            </a:br>
            <a:r>
              <a:rPr lang="en-US" sz="3600" dirty="0" smtClean="0"/>
              <a:t>Accountability </a:t>
            </a:r>
            <a:r>
              <a:rPr lang="en-US" sz="3600" dirty="0"/>
              <a:t>Act</a:t>
            </a:r>
            <a:br>
              <a:rPr lang="en-US" sz="3600" dirty="0"/>
            </a:br>
            <a:r>
              <a:rPr lang="en-US" sz="3600" dirty="0"/>
              <a:t>(HIPAA)</a:t>
            </a:r>
            <a:r>
              <a:rPr lang="en-US" sz="800" dirty="0"/>
              <a:t/>
            </a:r>
            <a:br>
              <a:rPr lang="en-US" sz="800" dirty="0"/>
            </a:br>
            <a:endParaRPr lang="en-US" dirty="0"/>
          </a:p>
        </p:txBody>
      </p:sp>
    </p:spTree>
    <p:extLst>
      <p:ext uri="{BB962C8B-B14F-4D97-AF65-F5344CB8AC3E}">
        <p14:creationId xmlns:p14="http://schemas.microsoft.com/office/powerpoint/2010/main" val="425495904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p>
            <a:fld id="{DA16FF2B-1A41-4E0F-9F6C-A48C1B13E11B}" type="slidenum">
              <a:rPr lang="en-US" smtClean="0"/>
              <a:pPr/>
              <a:t>10</a:t>
            </a:fld>
            <a:endParaRPr lang="en-US" dirty="0" smtClean="0">
              <a:solidFill>
                <a:schemeClr val="bg2"/>
              </a:solidFill>
            </a:endParaRPr>
          </a:p>
        </p:txBody>
      </p:sp>
      <p:sp>
        <p:nvSpPr>
          <p:cNvPr id="9219" name="Rectangle 2"/>
          <p:cNvSpPr>
            <a:spLocks noGrp="1" noChangeArrowheads="1"/>
          </p:cNvSpPr>
          <p:nvPr>
            <p:ph type="title"/>
          </p:nvPr>
        </p:nvSpPr>
        <p:spPr>
          <a:xfrm>
            <a:off x="990600" y="0"/>
            <a:ext cx="7143750" cy="1143000"/>
          </a:xfrm>
        </p:spPr>
        <p:txBody>
          <a:bodyPr/>
          <a:lstStyle/>
          <a:p>
            <a:pPr algn="ctr"/>
            <a:r>
              <a:rPr lang="en-US" dirty="0" smtClean="0"/>
              <a:t>HIPAA Landscape:</a:t>
            </a:r>
            <a:br>
              <a:rPr lang="en-US" dirty="0" smtClean="0"/>
            </a:br>
            <a:r>
              <a:rPr lang="en-US" dirty="0" smtClean="0"/>
              <a:t>What’s covered?</a:t>
            </a:r>
          </a:p>
        </p:txBody>
      </p:sp>
      <p:sp>
        <p:nvSpPr>
          <p:cNvPr id="9220" name="Rectangle 3"/>
          <p:cNvSpPr>
            <a:spLocks noGrp="1" noChangeArrowheads="1"/>
          </p:cNvSpPr>
          <p:nvPr>
            <p:ph type="body" idx="1"/>
          </p:nvPr>
        </p:nvSpPr>
        <p:spPr>
          <a:xfrm>
            <a:off x="372836" y="1822450"/>
            <a:ext cx="8131175" cy="4324350"/>
          </a:xfrm>
        </p:spPr>
        <p:txBody>
          <a:bodyPr/>
          <a:lstStyle/>
          <a:p>
            <a:pPr lvl="1"/>
            <a:r>
              <a:rPr lang="en-US" dirty="0" smtClean="0">
                <a:solidFill>
                  <a:srgbClr val="151C77"/>
                </a:solidFill>
              </a:rPr>
              <a:t>Use – Internal utilization or sharing within the entity that maintains the information</a:t>
            </a:r>
          </a:p>
          <a:p>
            <a:pPr lvl="1"/>
            <a:r>
              <a:rPr lang="en-US" dirty="0" smtClean="0">
                <a:solidFill>
                  <a:srgbClr val="151C77"/>
                </a:solidFill>
              </a:rPr>
              <a:t>Disclosure – External release, transfer, provision of access to, or divulging in any manner PHI outside the entity that maintains the information</a:t>
            </a:r>
          </a:p>
          <a:p>
            <a:pPr algn="ctr">
              <a:buFont typeface="Wingdings" pitchFamily="2" charset="2"/>
              <a:buNone/>
            </a:pPr>
            <a:endParaRPr lang="en-US" sz="1800" dirty="0" smtClean="0">
              <a:solidFill>
                <a:srgbClr val="151C77"/>
              </a:solidFill>
            </a:endParaRPr>
          </a:p>
          <a:p>
            <a:pPr>
              <a:buFont typeface="Wingdings" pitchFamily="2" charset="2"/>
              <a:buNone/>
            </a:pPr>
            <a:endParaRPr lang="en-US" sz="1800" dirty="0" smtClean="0">
              <a:solidFill>
                <a:srgbClr val="151C77"/>
              </a:solidFill>
            </a:endParaRPr>
          </a:p>
          <a:p>
            <a:pPr lvl="1"/>
            <a:endParaRPr lang="en-US" sz="1800" dirty="0" smtClean="0">
              <a:solidFill>
                <a:srgbClr val="151C77"/>
              </a:solidFill>
            </a:endParaRPr>
          </a:p>
        </p:txBody>
      </p:sp>
    </p:spTree>
    <p:extLst>
      <p:ext uri="{BB962C8B-B14F-4D97-AF65-F5344CB8AC3E}">
        <p14:creationId xmlns:p14="http://schemas.microsoft.com/office/powerpoint/2010/main" val="27913230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1"/>
          </p:nvPr>
        </p:nvSpPr>
        <p:spPr>
          <a:noFill/>
        </p:spPr>
        <p:txBody>
          <a:bodyPr/>
          <a:lstStyle/>
          <a:p>
            <a:fld id="{5C3EEA21-7A8C-4457-8022-8C00D7071D8B}" type="slidenum">
              <a:rPr lang="en-US" smtClean="0"/>
              <a:pPr/>
              <a:t>11</a:t>
            </a:fld>
            <a:endParaRPr lang="en-US" dirty="0" smtClean="0">
              <a:solidFill>
                <a:schemeClr val="bg2"/>
              </a:solidFill>
            </a:endParaRPr>
          </a:p>
        </p:txBody>
      </p:sp>
      <p:sp>
        <p:nvSpPr>
          <p:cNvPr id="10243" name="Rectangle 2"/>
          <p:cNvSpPr>
            <a:spLocks noGrp="1" noChangeArrowheads="1"/>
          </p:cNvSpPr>
          <p:nvPr>
            <p:ph type="title"/>
          </p:nvPr>
        </p:nvSpPr>
        <p:spPr>
          <a:xfrm>
            <a:off x="1371600" y="52388"/>
            <a:ext cx="6457950" cy="1143000"/>
          </a:xfrm>
        </p:spPr>
        <p:txBody>
          <a:bodyPr/>
          <a:lstStyle/>
          <a:p>
            <a:pPr algn="ctr"/>
            <a:r>
              <a:rPr lang="en-US" dirty="0" smtClean="0"/>
              <a:t>HIPAA Landscape:</a:t>
            </a:r>
            <a:br>
              <a:rPr lang="en-US" dirty="0" smtClean="0"/>
            </a:br>
            <a:r>
              <a:rPr lang="en-US" dirty="0" smtClean="0"/>
              <a:t>What info is NOT covered?</a:t>
            </a:r>
          </a:p>
        </p:txBody>
      </p:sp>
      <p:sp>
        <p:nvSpPr>
          <p:cNvPr id="10244" name="Rectangle 3"/>
          <p:cNvSpPr>
            <a:spLocks noGrp="1" noChangeArrowheads="1"/>
          </p:cNvSpPr>
          <p:nvPr>
            <p:ph type="body" idx="1"/>
          </p:nvPr>
        </p:nvSpPr>
        <p:spPr>
          <a:xfrm>
            <a:off x="685800" y="1365250"/>
            <a:ext cx="8131175" cy="4273550"/>
          </a:xfrm>
        </p:spPr>
        <p:txBody>
          <a:bodyPr/>
          <a:lstStyle/>
          <a:p>
            <a:pPr lvl="1">
              <a:lnSpc>
                <a:spcPct val="90000"/>
              </a:lnSpc>
            </a:pPr>
            <a:r>
              <a:rPr lang="en-US" dirty="0" smtClean="0">
                <a:solidFill>
                  <a:srgbClr val="151C77"/>
                </a:solidFill>
              </a:rPr>
              <a:t>Drug testing program of DoD</a:t>
            </a:r>
          </a:p>
          <a:p>
            <a:pPr lvl="1">
              <a:lnSpc>
                <a:spcPct val="90000"/>
              </a:lnSpc>
            </a:pPr>
            <a:r>
              <a:rPr lang="en-US" dirty="0" smtClean="0">
                <a:solidFill>
                  <a:srgbClr val="151C77"/>
                </a:solidFill>
              </a:rPr>
              <a:t>Provision of healthcare to foreign national beneficiaries of MHS OCONUS</a:t>
            </a:r>
          </a:p>
          <a:p>
            <a:pPr lvl="1">
              <a:lnSpc>
                <a:spcPct val="90000"/>
              </a:lnSpc>
            </a:pPr>
            <a:r>
              <a:rPr lang="en-US" dirty="0" smtClean="0">
                <a:solidFill>
                  <a:srgbClr val="151C77"/>
                </a:solidFill>
              </a:rPr>
              <a:t>DNA repository</a:t>
            </a:r>
          </a:p>
          <a:p>
            <a:pPr lvl="1">
              <a:lnSpc>
                <a:spcPct val="90000"/>
              </a:lnSpc>
            </a:pPr>
            <a:r>
              <a:rPr lang="en-US" dirty="0" smtClean="0">
                <a:solidFill>
                  <a:srgbClr val="151C77"/>
                </a:solidFill>
              </a:rPr>
              <a:t>Provision of healthcare to enemy POWs and other detainees</a:t>
            </a:r>
          </a:p>
          <a:p>
            <a:pPr lvl="1">
              <a:lnSpc>
                <a:spcPct val="90000"/>
              </a:lnSpc>
            </a:pPr>
            <a:r>
              <a:rPr lang="en-US" dirty="0" smtClean="0">
                <a:solidFill>
                  <a:srgbClr val="151C77"/>
                </a:solidFill>
              </a:rPr>
              <a:t>Education records maintained by DoD schools</a:t>
            </a:r>
          </a:p>
          <a:p>
            <a:pPr lvl="1">
              <a:lnSpc>
                <a:spcPct val="90000"/>
              </a:lnSpc>
            </a:pPr>
            <a:r>
              <a:rPr lang="en-US" dirty="0" smtClean="0">
                <a:solidFill>
                  <a:srgbClr val="151C77"/>
                </a:solidFill>
              </a:rPr>
              <a:t>Records maintained by DoD day care centers</a:t>
            </a:r>
          </a:p>
          <a:p>
            <a:pPr lvl="1">
              <a:lnSpc>
                <a:spcPct val="90000"/>
              </a:lnSpc>
            </a:pPr>
            <a:r>
              <a:rPr lang="en-US" dirty="0" smtClean="0">
                <a:solidFill>
                  <a:srgbClr val="151C77"/>
                </a:solidFill>
              </a:rPr>
              <a:t>Military Entrance Processing Stations </a:t>
            </a:r>
          </a:p>
          <a:p>
            <a:pPr lvl="1">
              <a:lnSpc>
                <a:spcPct val="90000"/>
              </a:lnSpc>
            </a:pPr>
            <a:r>
              <a:rPr lang="en-US" dirty="0" smtClean="0">
                <a:solidFill>
                  <a:srgbClr val="151C77"/>
                </a:solidFill>
              </a:rPr>
              <a:t>Reserve component medical activities outside the MTF</a:t>
            </a:r>
          </a:p>
          <a:p>
            <a:pPr lvl="1">
              <a:lnSpc>
                <a:spcPct val="90000"/>
              </a:lnSpc>
            </a:pPr>
            <a:r>
              <a:rPr lang="en-US" dirty="0" smtClean="0">
                <a:solidFill>
                  <a:srgbClr val="151C77"/>
                </a:solidFill>
              </a:rPr>
              <a:t>Health information in employment records (if not maintained in connection with carrying out a covered function)</a:t>
            </a:r>
          </a:p>
        </p:txBody>
      </p:sp>
    </p:spTree>
    <p:extLst>
      <p:ext uri="{BB962C8B-B14F-4D97-AF65-F5344CB8AC3E}">
        <p14:creationId xmlns:p14="http://schemas.microsoft.com/office/powerpoint/2010/main" val="3583828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FD28D983-25BA-49BF-AE7D-B7493CE2D108}" type="slidenum">
              <a:rPr lang="en-US" smtClean="0"/>
              <a:pPr/>
              <a:t>12</a:t>
            </a:fld>
            <a:endParaRPr lang="en-US" dirty="0" smtClean="0">
              <a:solidFill>
                <a:schemeClr val="bg2"/>
              </a:solidFill>
            </a:endParaRPr>
          </a:p>
        </p:txBody>
      </p:sp>
      <p:sp>
        <p:nvSpPr>
          <p:cNvPr id="13315" name="Rectangle 2"/>
          <p:cNvSpPr>
            <a:spLocks noGrp="1" noChangeArrowheads="1"/>
          </p:cNvSpPr>
          <p:nvPr>
            <p:ph type="title"/>
          </p:nvPr>
        </p:nvSpPr>
        <p:spPr>
          <a:xfrm>
            <a:off x="1219200" y="52388"/>
            <a:ext cx="6610350" cy="1143000"/>
          </a:xfrm>
        </p:spPr>
        <p:txBody>
          <a:bodyPr/>
          <a:lstStyle/>
          <a:p>
            <a:pPr algn="ctr"/>
            <a:r>
              <a:rPr lang="en-US" dirty="0" smtClean="0"/>
              <a:t>HIPAA Landscape:</a:t>
            </a:r>
            <a:br>
              <a:rPr lang="en-US" dirty="0" smtClean="0"/>
            </a:br>
            <a:r>
              <a:rPr lang="en-US" dirty="0" smtClean="0"/>
              <a:t>Interaction with other laws</a:t>
            </a:r>
          </a:p>
        </p:txBody>
      </p:sp>
      <p:sp>
        <p:nvSpPr>
          <p:cNvPr id="13316" name="Rectangle 3"/>
          <p:cNvSpPr>
            <a:spLocks noGrp="1" noChangeArrowheads="1"/>
          </p:cNvSpPr>
          <p:nvPr>
            <p:ph type="body" idx="1"/>
          </p:nvPr>
        </p:nvSpPr>
        <p:spPr>
          <a:xfrm>
            <a:off x="604157" y="1580243"/>
            <a:ext cx="8131175" cy="4324350"/>
          </a:xfrm>
        </p:spPr>
        <p:txBody>
          <a:bodyPr/>
          <a:lstStyle/>
          <a:p>
            <a:pPr lvl="1"/>
            <a:r>
              <a:rPr lang="en-US" sz="2400" dirty="0" smtClean="0">
                <a:solidFill>
                  <a:srgbClr val="151C77"/>
                </a:solidFill>
              </a:rPr>
              <a:t>State Law:  Generally, DoD 6025.18-R preempts state law </a:t>
            </a:r>
            <a:r>
              <a:rPr lang="en-US" sz="2400" u="sng" dirty="0" smtClean="0">
                <a:solidFill>
                  <a:srgbClr val="151C77"/>
                </a:solidFill>
              </a:rPr>
              <a:t>unless</a:t>
            </a:r>
            <a:r>
              <a:rPr lang="en-US" sz="2400" dirty="0" smtClean="0">
                <a:solidFill>
                  <a:srgbClr val="151C77"/>
                </a:solidFill>
              </a:rPr>
              <a:t>:    </a:t>
            </a:r>
          </a:p>
          <a:p>
            <a:pPr lvl="2"/>
            <a:r>
              <a:rPr lang="en-US" dirty="0" smtClean="0">
                <a:solidFill>
                  <a:srgbClr val="151C77"/>
                </a:solidFill>
              </a:rPr>
              <a:t>DoD rules, procedures, or other applicable policy call for DoD components to follow state law (e.g., Disclosing information about a minor to a parent/guardian/person acting in loco parentis)</a:t>
            </a:r>
          </a:p>
          <a:p>
            <a:pPr lvl="1"/>
            <a:r>
              <a:rPr lang="en-US" sz="2400" dirty="0" smtClean="0">
                <a:solidFill>
                  <a:srgbClr val="151C77"/>
                </a:solidFill>
              </a:rPr>
              <a:t>Privacy Act:  HIPAA does not replace existing Federal law</a:t>
            </a:r>
          </a:p>
          <a:p>
            <a:pPr lvl="2"/>
            <a:r>
              <a:rPr lang="en-US" dirty="0" smtClean="0">
                <a:solidFill>
                  <a:srgbClr val="151C77"/>
                </a:solidFill>
              </a:rPr>
              <a:t>Covered entities must also comply with Privacy Act, Freedom of Information Act, and other applicable law</a:t>
            </a:r>
          </a:p>
          <a:p>
            <a:endParaRPr lang="en-US" dirty="0" smtClean="0"/>
          </a:p>
        </p:txBody>
      </p:sp>
    </p:spTree>
    <p:extLst>
      <p:ext uri="{BB962C8B-B14F-4D97-AF65-F5344CB8AC3E}">
        <p14:creationId xmlns:p14="http://schemas.microsoft.com/office/powerpoint/2010/main" val="2882570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00E5BCE7-676B-48E9-9D15-80E15C360EAA}" type="slidenum">
              <a:rPr lang="en-US" smtClean="0"/>
              <a:pPr/>
              <a:t>13</a:t>
            </a:fld>
            <a:endParaRPr lang="en-US" dirty="0" smtClean="0">
              <a:solidFill>
                <a:schemeClr val="bg2"/>
              </a:solidFill>
            </a:endParaRPr>
          </a:p>
        </p:txBody>
      </p:sp>
      <p:sp>
        <p:nvSpPr>
          <p:cNvPr id="14339" name="Rectangle 2"/>
          <p:cNvSpPr>
            <a:spLocks noGrp="1" noChangeArrowheads="1"/>
          </p:cNvSpPr>
          <p:nvPr>
            <p:ph type="title"/>
          </p:nvPr>
        </p:nvSpPr>
        <p:spPr>
          <a:xfrm>
            <a:off x="1219200" y="228600"/>
            <a:ext cx="6705600" cy="1143000"/>
          </a:xfrm>
        </p:spPr>
        <p:txBody>
          <a:bodyPr/>
          <a:lstStyle/>
          <a:p>
            <a:pPr algn="ctr"/>
            <a:r>
              <a:rPr lang="en-US" dirty="0" smtClean="0"/>
              <a:t>HIPAA Landscape</a:t>
            </a:r>
            <a:br>
              <a:rPr lang="en-US" dirty="0" smtClean="0"/>
            </a:br>
            <a:r>
              <a:rPr lang="en-US" dirty="0" smtClean="0"/>
              <a:t>General Rule</a:t>
            </a:r>
            <a:br>
              <a:rPr lang="en-US" dirty="0" smtClean="0"/>
            </a:br>
            <a:endParaRPr lang="en-US" dirty="0" smtClean="0"/>
          </a:p>
        </p:txBody>
      </p:sp>
      <p:sp>
        <p:nvSpPr>
          <p:cNvPr id="14340" name="Rectangle 3"/>
          <p:cNvSpPr>
            <a:spLocks noGrp="1" noChangeArrowheads="1"/>
          </p:cNvSpPr>
          <p:nvPr>
            <p:ph type="body" idx="1"/>
          </p:nvPr>
        </p:nvSpPr>
        <p:spPr>
          <a:xfrm>
            <a:off x="533400" y="1866900"/>
            <a:ext cx="8610600" cy="4324350"/>
          </a:xfrm>
        </p:spPr>
        <p:txBody>
          <a:bodyPr/>
          <a:lstStyle/>
          <a:p>
            <a:pPr marL="274320" indent="0">
              <a:lnSpc>
                <a:spcPct val="150000"/>
              </a:lnSpc>
              <a:spcBef>
                <a:spcPts val="0"/>
              </a:spcBef>
              <a:buFont typeface="Wingdings" pitchFamily="2" charset="2"/>
              <a:buNone/>
              <a:defRPr/>
            </a:pPr>
            <a:r>
              <a:rPr lang="en-US" sz="3600" dirty="0" smtClean="0">
                <a:solidFill>
                  <a:srgbClr val="151C77"/>
                </a:solidFill>
              </a:rPr>
              <a:t>PHI shall not be used or disclosed except as specifically permitted by the Privacy Rule</a:t>
            </a:r>
          </a:p>
          <a:p>
            <a:pPr>
              <a:buFont typeface="Wingdings" pitchFamily="2" charset="2"/>
              <a:buNone/>
              <a:defRPr/>
            </a:pPr>
            <a:endParaRPr lang="en-US" sz="1800" dirty="0" smtClean="0">
              <a:solidFill>
                <a:srgbClr val="151C77"/>
              </a:solidFill>
            </a:endParaRPr>
          </a:p>
          <a:p>
            <a:pPr lvl="1">
              <a:defRPr/>
            </a:pPr>
            <a:endParaRPr lang="en-US" sz="1800" dirty="0" smtClean="0">
              <a:solidFill>
                <a:srgbClr val="151C77"/>
              </a:solidFill>
            </a:endParaRPr>
          </a:p>
        </p:txBody>
      </p:sp>
    </p:spTree>
    <p:extLst>
      <p:ext uri="{BB962C8B-B14F-4D97-AF65-F5344CB8AC3E}">
        <p14:creationId xmlns:p14="http://schemas.microsoft.com/office/powerpoint/2010/main" val="3599940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p:spPr>
        <p:txBody>
          <a:bodyPr/>
          <a:lstStyle/>
          <a:p>
            <a:fld id="{83F1E81D-48C6-4803-98EA-A0C0633663A2}" type="slidenum">
              <a:rPr lang="en-US" smtClean="0"/>
              <a:pPr/>
              <a:t>14</a:t>
            </a:fld>
            <a:endParaRPr lang="en-US" dirty="0" smtClean="0">
              <a:solidFill>
                <a:schemeClr val="bg2"/>
              </a:solidFill>
            </a:endParaRPr>
          </a:p>
        </p:txBody>
      </p:sp>
      <p:sp>
        <p:nvSpPr>
          <p:cNvPr id="11267" name="Rectangle 2"/>
          <p:cNvSpPr>
            <a:spLocks noGrp="1" noChangeArrowheads="1"/>
          </p:cNvSpPr>
          <p:nvPr>
            <p:ph type="title"/>
          </p:nvPr>
        </p:nvSpPr>
        <p:spPr>
          <a:xfrm>
            <a:off x="1252869" y="61913"/>
            <a:ext cx="7620000" cy="1143000"/>
          </a:xfrm>
        </p:spPr>
        <p:txBody>
          <a:bodyPr/>
          <a:lstStyle/>
          <a:p>
            <a:pPr algn="ctr"/>
            <a:r>
              <a:rPr lang="en-US" sz="3300" dirty="0" smtClean="0"/>
              <a:t>HIPAA Landscape:</a:t>
            </a:r>
            <a:br>
              <a:rPr lang="en-US" sz="3300" dirty="0" smtClean="0"/>
            </a:br>
            <a:r>
              <a:rPr lang="en-US" sz="3300" dirty="0" smtClean="0"/>
              <a:t>When can PHI be used/disclosed?</a:t>
            </a:r>
          </a:p>
        </p:txBody>
      </p:sp>
      <p:sp>
        <p:nvSpPr>
          <p:cNvPr id="11268" name="Rectangle 3"/>
          <p:cNvSpPr>
            <a:spLocks noGrp="1" noChangeArrowheads="1"/>
          </p:cNvSpPr>
          <p:nvPr>
            <p:ph type="body" idx="1"/>
          </p:nvPr>
        </p:nvSpPr>
        <p:spPr>
          <a:xfrm>
            <a:off x="533400" y="1536700"/>
            <a:ext cx="8610600" cy="4324350"/>
          </a:xfrm>
        </p:spPr>
        <p:txBody>
          <a:bodyPr/>
          <a:lstStyle/>
          <a:p>
            <a:r>
              <a:rPr lang="en-US" dirty="0" smtClean="0">
                <a:solidFill>
                  <a:srgbClr val="151C77"/>
                </a:solidFill>
              </a:rPr>
              <a:t> Treatment, Payment and Healthcare Operations  (TPO)</a:t>
            </a:r>
          </a:p>
          <a:p>
            <a:pPr lvl="2"/>
            <a:r>
              <a:rPr lang="en-US" u="sng" dirty="0" smtClean="0">
                <a:solidFill>
                  <a:srgbClr val="151C77"/>
                </a:solidFill>
              </a:rPr>
              <a:t>Treatment</a:t>
            </a:r>
            <a:r>
              <a:rPr lang="en-US" dirty="0" smtClean="0">
                <a:solidFill>
                  <a:srgbClr val="151C77"/>
                </a:solidFill>
              </a:rPr>
              <a:t> - provision, coordination, consultation and referral</a:t>
            </a:r>
          </a:p>
          <a:p>
            <a:pPr lvl="2"/>
            <a:r>
              <a:rPr lang="en-US" u="sng" dirty="0" smtClean="0">
                <a:solidFill>
                  <a:srgbClr val="151C77"/>
                </a:solidFill>
              </a:rPr>
              <a:t>Payment</a:t>
            </a:r>
            <a:r>
              <a:rPr lang="en-US" dirty="0" smtClean="0">
                <a:solidFill>
                  <a:srgbClr val="151C77"/>
                </a:solidFill>
              </a:rPr>
              <a:t> - billing, reimbursement, eligibility, utilization review</a:t>
            </a:r>
          </a:p>
          <a:p>
            <a:pPr lvl="2"/>
            <a:r>
              <a:rPr lang="en-US" u="sng" dirty="0" smtClean="0">
                <a:solidFill>
                  <a:srgbClr val="151C77"/>
                </a:solidFill>
              </a:rPr>
              <a:t>Healthcare Operations</a:t>
            </a:r>
            <a:r>
              <a:rPr lang="en-US" dirty="0" smtClean="0">
                <a:solidFill>
                  <a:srgbClr val="151C77"/>
                </a:solidFill>
              </a:rPr>
              <a:t> - QA, credentialing, </a:t>
            </a:r>
            <a:r>
              <a:rPr lang="en-US" i="1" dirty="0" smtClean="0">
                <a:solidFill>
                  <a:srgbClr val="151C77"/>
                </a:solidFill>
              </a:rPr>
              <a:t>legal</a:t>
            </a:r>
            <a:r>
              <a:rPr lang="en-US" dirty="0" smtClean="0">
                <a:solidFill>
                  <a:srgbClr val="151C77"/>
                </a:solidFill>
              </a:rPr>
              <a:t>, medical review, auditing, and regular business and management</a:t>
            </a:r>
          </a:p>
          <a:p>
            <a:r>
              <a:rPr lang="en-US" dirty="0" smtClean="0">
                <a:solidFill>
                  <a:srgbClr val="151C77"/>
                </a:solidFill>
              </a:rPr>
              <a:t>To the individual</a:t>
            </a:r>
          </a:p>
          <a:p>
            <a:r>
              <a:rPr lang="en-US" dirty="0" smtClean="0">
                <a:solidFill>
                  <a:srgbClr val="151C77"/>
                </a:solidFill>
              </a:rPr>
              <a:t>Pursuant to an authorization</a:t>
            </a:r>
          </a:p>
          <a:p>
            <a:pPr lvl="2"/>
            <a:r>
              <a:rPr lang="en-US" dirty="0" smtClean="0">
                <a:solidFill>
                  <a:srgbClr val="151C77"/>
                </a:solidFill>
              </a:rPr>
              <a:t>Authorization must be specific</a:t>
            </a:r>
          </a:p>
          <a:p>
            <a:pPr lvl="2"/>
            <a:r>
              <a:rPr lang="en-US" dirty="0" smtClean="0">
                <a:solidFill>
                  <a:srgbClr val="151C77"/>
                </a:solidFill>
              </a:rPr>
              <a:t>Can’t condition TPO on authorization</a:t>
            </a:r>
          </a:p>
          <a:p>
            <a:r>
              <a:rPr lang="en-US" dirty="0" smtClean="0">
                <a:solidFill>
                  <a:srgbClr val="151C77"/>
                </a:solidFill>
              </a:rPr>
              <a:t>As specifically permitted by the Privacy Rule</a:t>
            </a:r>
          </a:p>
          <a:p>
            <a:pPr>
              <a:buFont typeface="Wingdings" pitchFamily="2" charset="2"/>
              <a:buNone/>
            </a:pPr>
            <a:endParaRPr lang="en-US" sz="1800" dirty="0" smtClean="0">
              <a:solidFill>
                <a:srgbClr val="151C77"/>
              </a:solidFill>
            </a:endParaRPr>
          </a:p>
          <a:p>
            <a:pPr lvl="1"/>
            <a:endParaRPr lang="en-US" sz="1800" dirty="0" smtClean="0">
              <a:solidFill>
                <a:srgbClr val="151C77"/>
              </a:solidFill>
            </a:endParaRPr>
          </a:p>
        </p:txBody>
      </p:sp>
    </p:spTree>
    <p:extLst>
      <p:ext uri="{BB962C8B-B14F-4D97-AF65-F5344CB8AC3E}">
        <p14:creationId xmlns:p14="http://schemas.microsoft.com/office/powerpoint/2010/main" val="2576070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FE09D201-912A-49C1-8C20-59850CF638AF}" type="slidenum">
              <a:rPr lang="en-US" smtClean="0"/>
              <a:pPr/>
              <a:t>15</a:t>
            </a:fld>
            <a:endParaRPr lang="en-US" dirty="0" smtClean="0">
              <a:solidFill>
                <a:schemeClr val="bg2"/>
              </a:solidFill>
            </a:endParaRPr>
          </a:p>
        </p:txBody>
      </p:sp>
      <p:sp>
        <p:nvSpPr>
          <p:cNvPr id="12291" name="Rectangle 2"/>
          <p:cNvSpPr>
            <a:spLocks noGrp="1" noChangeArrowheads="1"/>
          </p:cNvSpPr>
          <p:nvPr>
            <p:ph type="title"/>
          </p:nvPr>
        </p:nvSpPr>
        <p:spPr>
          <a:xfrm>
            <a:off x="1219200" y="52388"/>
            <a:ext cx="6610350" cy="1143000"/>
          </a:xfrm>
        </p:spPr>
        <p:txBody>
          <a:bodyPr/>
          <a:lstStyle/>
          <a:p>
            <a:pPr algn="ctr"/>
            <a:r>
              <a:rPr lang="en-US" dirty="0" smtClean="0"/>
              <a:t>Specific Exemptions:</a:t>
            </a:r>
            <a:br>
              <a:rPr lang="en-US" dirty="0" smtClean="0"/>
            </a:br>
            <a:r>
              <a:rPr lang="en-US" sz="2800" dirty="0" smtClean="0"/>
              <a:t>Opportunity to agree/object</a:t>
            </a:r>
          </a:p>
        </p:txBody>
      </p:sp>
      <p:sp>
        <p:nvSpPr>
          <p:cNvPr id="12292" name="Rectangle 3"/>
          <p:cNvSpPr>
            <a:spLocks noGrp="1" noChangeArrowheads="1"/>
          </p:cNvSpPr>
          <p:nvPr>
            <p:ph type="body" idx="1"/>
          </p:nvPr>
        </p:nvSpPr>
        <p:spPr>
          <a:xfrm>
            <a:off x="609600" y="1981200"/>
            <a:ext cx="8131175" cy="4324350"/>
          </a:xfrm>
        </p:spPr>
        <p:txBody>
          <a:bodyPr/>
          <a:lstStyle/>
          <a:p>
            <a:pPr lvl="1"/>
            <a:r>
              <a:rPr lang="en-US" dirty="0" smtClean="0">
                <a:solidFill>
                  <a:srgbClr val="151C77"/>
                </a:solidFill>
              </a:rPr>
              <a:t>Patient directory (name, location, condition in general terms)</a:t>
            </a:r>
          </a:p>
          <a:p>
            <a:pPr lvl="1"/>
            <a:r>
              <a:rPr lang="en-US" dirty="0" smtClean="0">
                <a:solidFill>
                  <a:srgbClr val="151C77"/>
                </a:solidFill>
              </a:rPr>
              <a:t>For involvement in the individual’s care and notification</a:t>
            </a:r>
          </a:p>
          <a:p>
            <a:pPr lvl="1"/>
            <a:r>
              <a:rPr lang="en-US" dirty="0" smtClean="0">
                <a:solidFill>
                  <a:srgbClr val="151C77"/>
                </a:solidFill>
              </a:rPr>
              <a:t>For disaster relief purposes</a:t>
            </a:r>
          </a:p>
          <a:p>
            <a:pPr algn="ctr">
              <a:buFont typeface="Wingdings" pitchFamily="2" charset="2"/>
              <a:buNone/>
            </a:pPr>
            <a:endParaRPr lang="en-US" sz="4000" dirty="0" smtClean="0">
              <a:solidFill>
                <a:srgbClr val="151C77"/>
              </a:solidFill>
            </a:endParaRPr>
          </a:p>
          <a:p>
            <a:pPr>
              <a:buFont typeface="Wingdings" pitchFamily="2" charset="2"/>
              <a:buNone/>
            </a:pPr>
            <a:endParaRPr lang="en-US" sz="2800" dirty="0" smtClean="0">
              <a:solidFill>
                <a:srgbClr val="151C77"/>
              </a:solidFill>
            </a:endParaRPr>
          </a:p>
          <a:p>
            <a:pPr lvl="1"/>
            <a:endParaRPr lang="en-US" sz="2000" dirty="0" smtClean="0">
              <a:solidFill>
                <a:srgbClr val="151C77"/>
              </a:solidFill>
            </a:endParaRPr>
          </a:p>
        </p:txBody>
      </p:sp>
    </p:spTree>
    <p:extLst>
      <p:ext uri="{BB962C8B-B14F-4D97-AF65-F5344CB8AC3E}">
        <p14:creationId xmlns:p14="http://schemas.microsoft.com/office/powerpoint/2010/main" val="2097783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1"/>
          </p:nvPr>
        </p:nvSpPr>
        <p:spPr/>
        <p:txBody>
          <a:bodyPr/>
          <a:lstStyle/>
          <a:p>
            <a:pPr>
              <a:defRPr/>
            </a:pPr>
            <a:fld id="{DC1C6A29-7C67-459B-BECF-82F8920F8F5D}" type="slidenum">
              <a:rPr lang="en-US" smtClean="0"/>
              <a:pPr>
                <a:defRPr/>
              </a:pPr>
              <a:t>16</a:t>
            </a:fld>
            <a:endParaRPr lang="en-US" dirty="0">
              <a:solidFill>
                <a:schemeClr val="bg2"/>
              </a:solidFill>
            </a:endParaRPr>
          </a:p>
        </p:txBody>
      </p:sp>
      <p:pic>
        <p:nvPicPr>
          <p:cNvPr id="4098" name="Picture 2" descr="H:\BrodrickCIV\HIPAA\Gow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413657"/>
            <a:ext cx="50800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5139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C7B65509-C8FA-454C-A19B-AA9465143A81}" type="slidenum">
              <a:rPr lang="en-US" smtClean="0"/>
              <a:pPr/>
              <a:t>17</a:t>
            </a:fld>
            <a:endParaRPr lang="en-US" dirty="0" smtClean="0">
              <a:solidFill>
                <a:schemeClr val="bg2"/>
              </a:solidFill>
            </a:endParaRPr>
          </a:p>
        </p:txBody>
      </p:sp>
      <p:sp>
        <p:nvSpPr>
          <p:cNvPr id="13315" name="Rectangle 2"/>
          <p:cNvSpPr>
            <a:spLocks noGrp="1" noChangeArrowheads="1"/>
          </p:cNvSpPr>
          <p:nvPr>
            <p:ph type="title"/>
          </p:nvPr>
        </p:nvSpPr>
        <p:spPr>
          <a:xfrm>
            <a:off x="1371599" y="76200"/>
            <a:ext cx="7398193" cy="1143000"/>
          </a:xfrm>
        </p:spPr>
        <p:txBody>
          <a:bodyPr/>
          <a:lstStyle/>
          <a:p>
            <a:pPr algn="ctr"/>
            <a:r>
              <a:rPr lang="en-US" dirty="0" smtClean="0"/>
              <a:t>Specific Exemptions:</a:t>
            </a:r>
            <a:br>
              <a:rPr lang="en-US" dirty="0" smtClean="0"/>
            </a:br>
            <a:r>
              <a:rPr lang="en-US" sz="2400" dirty="0" smtClean="0"/>
              <a:t>No authorization/no opportunity to agree/object</a:t>
            </a:r>
          </a:p>
        </p:txBody>
      </p:sp>
      <p:sp>
        <p:nvSpPr>
          <p:cNvPr id="13316" name="Rectangle 3"/>
          <p:cNvSpPr>
            <a:spLocks noGrp="1" noChangeArrowheads="1"/>
          </p:cNvSpPr>
          <p:nvPr>
            <p:ph type="body" idx="1"/>
          </p:nvPr>
        </p:nvSpPr>
        <p:spPr>
          <a:xfrm>
            <a:off x="371918" y="1689100"/>
            <a:ext cx="8397875" cy="4743450"/>
          </a:xfrm>
        </p:spPr>
        <p:txBody>
          <a:bodyPr/>
          <a:lstStyle/>
          <a:p>
            <a:pPr>
              <a:lnSpc>
                <a:spcPct val="90000"/>
              </a:lnSpc>
            </a:pPr>
            <a:r>
              <a:rPr lang="en-US" dirty="0" smtClean="0">
                <a:solidFill>
                  <a:srgbClr val="151C77"/>
                </a:solidFill>
              </a:rPr>
              <a:t>Permitted uses and disclosures </a:t>
            </a:r>
            <a:r>
              <a:rPr lang="en-US" i="1" dirty="0" smtClean="0">
                <a:solidFill>
                  <a:srgbClr val="151C77"/>
                </a:solidFill>
              </a:rPr>
              <a:t>not requiring </a:t>
            </a:r>
            <a:r>
              <a:rPr lang="en-US" dirty="0" smtClean="0">
                <a:solidFill>
                  <a:srgbClr val="151C77"/>
                </a:solidFill>
              </a:rPr>
              <a:t>authorization or opportunity to agree or object: </a:t>
            </a:r>
          </a:p>
          <a:p>
            <a:pPr lvl="1">
              <a:lnSpc>
                <a:spcPct val="90000"/>
              </a:lnSpc>
            </a:pPr>
            <a:r>
              <a:rPr lang="en-US" dirty="0" smtClean="0">
                <a:solidFill>
                  <a:srgbClr val="FF0000"/>
                </a:solidFill>
              </a:rPr>
              <a:t>Required by law or government regulation</a:t>
            </a:r>
          </a:p>
          <a:p>
            <a:pPr lvl="1">
              <a:lnSpc>
                <a:spcPct val="90000"/>
              </a:lnSpc>
            </a:pPr>
            <a:r>
              <a:rPr lang="en-US" dirty="0" smtClean="0">
                <a:solidFill>
                  <a:srgbClr val="003399"/>
                </a:solidFill>
              </a:rPr>
              <a:t>For public health activities</a:t>
            </a:r>
          </a:p>
          <a:p>
            <a:pPr lvl="1">
              <a:lnSpc>
                <a:spcPct val="90000"/>
              </a:lnSpc>
            </a:pPr>
            <a:r>
              <a:rPr lang="en-US" dirty="0" smtClean="0">
                <a:solidFill>
                  <a:srgbClr val="003399"/>
                </a:solidFill>
              </a:rPr>
              <a:t>About victims of abuse, neglect or domestic violence</a:t>
            </a:r>
          </a:p>
          <a:p>
            <a:pPr lvl="1">
              <a:lnSpc>
                <a:spcPct val="90000"/>
              </a:lnSpc>
            </a:pPr>
            <a:r>
              <a:rPr lang="en-US" dirty="0" smtClean="0">
                <a:solidFill>
                  <a:srgbClr val="003399"/>
                </a:solidFill>
              </a:rPr>
              <a:t>For health oversight activities</a:t>
            </a:r>
          </a:p>
          <a:p>
            <a:pPr lvl="1">
              <a:lnSpc>
                <a:spcPct val="90000"/>
              </a:lnSpc>
            </a:pPr>
            <a:r>
              <a:rPr lang="en-US" dirty="0" smtClean="0">
                <a:solidFill>
                  <a:srgbClr val="FF0000"/>
                </a:solidFill>
              </a:rPr>
              <a:t>For judicial and administrative proceedings</a:t>
            </a:r>
          </a:p>
          <a:p>
            <a:pPr lvl="1">
              <a:lnSpc>
                <a:spcPct val="90000"/>
              </a:lnSpc>
            </a:pPr>
            <a:r>
              <a:rPr lang="en-US" dirty="0" smtClean="0">
                <a:solidFill>
                  <a:srgbClr val="FF0000"/>
                </a:solidFill>
              </a:rPr>
              <a:t>For law enforcement purposes</a:t>
            </a:r>
          </a:p>
        </p:txBody>
      </p:sp>
      <p:sp>
        <p:nvSpPr>
          <p:cNvPr id="13317" name="TextBox 4"/>
          <p:cNvSpPr txBox="1">
            <a:spLocks noChangeArrowheads="1"/>
          </p:cNvSpPr>
          <p:nvPr/>
        </p:nvSpPr>
        <p:spPr bwMode="auto">
          <a:xfrm>
            <a:off x="9144000" y="3752850"/>
            <a:ext cx="184150" cy="307975"/>
          </a:xfrm>
          <a:prstGeom prst="rect">
            <a:avLst/>
          </a:prstGeom>
          <a:noFill/>
          <a:ln w="9525">
            <a:noFill/>
            <a:miter lim="800000"/>
            <a:headEnd/>
            <a:tailEnd/>
          </a:ln>
        </p:spPr>
        <p:txBody>
          <a:bodyPr wrap="none">
            <a:spAutoFit/>
          </a:bodyPr>
          <a:lstStyle/>
          <a:p>
            <a:endParaRPr lang="en-US" dirty="0"/>
          </a:p>
        </p:txBody>
      </p:sp>
    </p:spTree>
    <p:extLst>
      <p:ext uri="{BB962C8B-B14F-4D97-AF65-F5344CB8AC3E}">
        <p14:creationId xmlns:p14="http://schemas.microsoft.com/office/powerpoint/2010/main" val="2535520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B407838F-BC5E-4FB2-8F68-82CB918B2DF2}" type="slidenum">
              <a:rPr lang="en-US" smtClean="0"/>
              <a:pPr/>
              <a:t>18</a:t>
            </a:fld>
            <a:endParaRPr lang="en-US" dirty="0" smtClean="0">
              <a:solidFill>
                <a:schemeClr val="bg2"/>
              </a:solidFill>
            </a:endParaRPr>
          </a:p>
        </p:txBody>
      </p:sp>
      <p:sp>
        <p:nvSpPr>
          <p:cNvPr id="14339" name="Rectangle 2"/>
          <p:cNvSpPr>
            <a:spLocks noGrp="1" noChangeArrowheads="1"/>
          </p:cNvSpPr>
          <p:nvPr>
            <p:ph type="title"/>
          </p:nvPr>
        </p:nvSpPr>
        <p:spPr>
          <a:xfrm>
            <a:off x="1405196" y="0"/>
            <a:ext cx="7373679" cy="1143000"/>
          </a:xfrm>
        </p:spPr>
        <p:txBody>
          <a:bodyPr/>
          <a:lstStyle/>
          <a:p>
            <a:pPr algn="ctr"/>
            <a:r>
              <a:rPr lang="en-US" dirty="0" smtClean="0"/>
              <a:t>Specific Exemptions:</a:t>
            </a:r>
            <a:br>
              <a:rPr lang="en-US" dirty="0" smtClean="0"/>
            </a:br>
            <a:r>
              <a:rPr lang="en-US" sz="2400" dirty="0" smtClean="0"/>
              <a:t>No authorization/no opportunity to agree/object</a:t>
            </a:r>
          </a:p>
        </p:txBody>
      </p:sp>
      <p:sp>
        <p:nvSpPr>
          <p:cNvPr id="14340" name="Rectangle 3"/>
          <p:cNvSpPr>
            <a:spLocks noGrp="1" noChangeArrowheads="1"/>
          </p:cNvSpPr>
          <p:nvPr>
            <p:ph type="body" idx="1"/>
          </p:nvPr>
        </p:nvSpPr>
        <p:spPr>
          <a:xfrm>
            <a:off x="647700" y="1808842"/>
            <a:ext cx="8131175" cy="4324350"/>
          </a:xfrm>
        </p:spPr>
        <p:txBody>
          <a:bodyPr/>
          <a:lstStyle/>
          <a:p>
            <a:pPr lvl="1"/>
            <a:r>
              <a:rPr lang="en-US" dirty="0" smtClean="0">
                <a:solidFill>
                  <a:srgbClr val="003399"/>
                </a:solidFill>
              </a:rPr>
              <a:t>About decedents (limited)</a:t>
            </a:r>
          </a:p>
          <a:p>
            <a:pPr lvl="1"/>
            <a:r>
              <a:rPr lang="en-US" dirty="0" smtClean="0">
                <a:solidFill>
                  <a:srgbClr val="003399"/>
                </a:solidFill>
              </a:rPr>
              <a:t>For cadaveric organ, eye or tissue donation</a:t>
            </a:r>
          </a:p>
          <a:p>
            <a:pPr lvl="1"/>
            <a:r>
              <a:rPr lang="en-US" dirty="0" smtClean="0">
                <a:solidFill>
                  <a:srgbClr val="003399"/>
                </a:solidFill>
              </a:rPr>
              <a:t>For research involving minimal risk</a:t>
            </a:r>
          </a:p>
          <a:p>
            <a:pPr lvl="1"/>
            <a:r>
              <a:rPr lang="en-US" dirty="0" smtClean="0">
                <a:solidFill>
                  <a:srgbClr val="003399"/>
                </a:solidFill>
              </a:rPr>
              <a:t>To avert a serious and imminent threat to health or safety</a:t>
            </a:r>
          </a:p>
          <a:p>
            <a:pPr lvl="1"/>
            <a:r>
              <a:rPr lang="en-US" dirty="0" smtClean="0">
                <a:solidFill>
                  <a:srgbClr val="FF0000"/>
                </a:solidFill>
              </a:rPr>
              <a:t>For specialized government functions</a:t>
            </a:r>
          </a:p>
          <a:p>
            <a:pPr lvl="1"/>
            <a:r>
              <a:rPr lang="en-US" dirty="0" smtClean="0">
                <a:solidFill>
                  <a:srgbClr val="003399"/>
                </a:solidFill>
              </a:rPr>
              <a:t>For workers’ compensation</a:t>
            </a:r>
          </a:p>
        </p:txBody>
      </p:sp>
    </p:spTree>
    <p:extLst>
      <p:ext uri="{BB962C8B-B14F-4D97-AF65-F5344CB8AC3E}">
        <p14:creationId xmlns:p14="http://schemas.microsoft.com/office/powerpoint/2010/main" val="4150195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p:spPr>
        <p:txBody>
          <a:bodyPr/>
          <a:lstStyle/>
          <a:p>
            <a:fld id="{D2DBF285-0C03-4EDA-9C5D-5052798926C9}" type="slidenum">
              <a:rPr lang="en-US" smtClean="0"/>
              <a:pPr/>
              <a:t>19</a:t>
            </a:fld>
            <a:endParaRPr lang="en-US" dirty="0" smtClean="0">
              <a:solidFill>
                <a:schemeClr val="bg2"/>
              </a:solidFill>
            </a:endParaRPr>
          </a:p>
        </p:txBody>
      </p:sp>
      <p:sp>
        <p:nvSpPr>
          <p:cNvPr id="15363" name="Rectangle 2"/>
          <p:cNvSpPr>
            <a:spLocks noGrp="1" noChangeArrowheads="1"/>
          </p:cNvSpPr>
          <p:nvPr>
            <p:ph type="title"/>
          </p:nvPr>
        </p:nvSpPr>
        <p:spPr>
          <a:xfrm>
            <a:off x="1447800" y="52388"/>
            <a:ext cx="6381750" cy="1143000"/>
          </a:xfrm>
        </p:spPr>
        <p:txBody>
          <a:bodyPr/>
          <a:lstStyle/>
          <a:p>
            <a:pPr algn="ctr"/>
            <a:r>
              <a:rPr lang="en-US" dirty="0" smtClean="0"/>
              <a:t>Specific Exemptions:</a:t>
            </a:r>
            <a:br>
              <a:rPr lang="en-US" dirty="0" smtClean="0"/>
            </a:br>
            <a:r>
              <a:rPr lang="en-US" sz="2400" dirty="0" smtClean="0"/>
              <a:t>“Required by Law”</a:t>
            </a:r>
          </a:p>
        </p:txBody>
      </p:sp>
      <p:sp>
        <p:nvSpPr>
          <p:cNvPr id="15364" name="Rectangle 3"/>
          <p:cNvSpPr>
            <a:spLocks noGrp="1" noChangeArrowheads="1"/>
          </p:cNvSpPr>
          <p:nvPr>
            <p:ph type="body" idx="1"/>
          </p:nvPr>
        </p:nvSpPr>
        <p:spPr>
          <a:xfrm>
            <a:off x="451757" y="1591129"/>
            <a:ext cx="8131175" cy="4324350"/>
          </a:xfrm>
        </p:spPr>
        <p:txBody>
          <a:bodyPr/>
          <a:lstStyle/>
          <a:p>
            <a:pPr lvl="1"/>
            <a:r>
              <a:rPr lang="en-US" dirty="0" smtClean="0">
                <a:solidFill>
                  <a:srgbClr val="151C77"/>
                </a:solidFill>
              </a:rPr>
              <a:t>Includes any mandate contained in a DoD regulation that requires a covered entity to make a use or disclosure and is enforceable in a court of law</a:t>
            </a:r>
          </a:p>
          <a:p>
            <a:pPr lvl="2"/>
            <a:r>
              <a:rPr lang="en-US" dirty="0" smtClean="0">
                <a:solidFill>
                  <a:srgbClr val="151C77"/>
                </a:solidFill>
              </a:rPr>
              <a:t>“DoD regulation” includes any DoD directive, instruction or publication OR any Military Department regulation or similar issuance</a:t>
            </a:r>
          </a:p>
          <a:p>
            <a:pPr lvl="2"/>
            <a:r>
              <a:rPr lang="en-US" dirty="0" smtClean="0">
                <a:solidFill>
                  <a:srgbClr val="151C77"/>
                </a:solidFill>
              </a:rPr>
              <a:t>The regulation must specifically require the use or disclosure of medical information</a:t>
            </a:r>
          </a:p>
          <a:p>
            <a:pPr lvl="2"/>
            <a:r>
              <a:rPr lang="en-US" dirty="0" smtClean="0">
                <a:solidFill>
                  <a:srgbClr val="151C77"/>
                </a:solidFill>
              </a:rPr>
              <a:t>Examples?</a:t>
            </a:r>
          </a:p>
        </p:txBody>
      </p:sp>
    </p:spTree>
    <p:extLst>
      <p:ext uri="{BB962C8B-B14F-4D97-AF65-F5344CB8AC3E}">
        <p14:creationId xmlns:p14="http://schemas.microsoft.com/office/powerpoint/2010/main" val="3291681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Slide Number Placeholder 3"/>
          <p:cNvSpPr>
            <a:spLocks noGrp="1"/>
          </p:cNvSpPr>
          <p:nvPr>
            <p:ph type="sldNum" sz="quarter" idx="11"/>
          </p:nvPr>
        </p:nvSpPr>
        <p:spPr/>
        <p:txBody>
          <a:bodyPr/>
          <a:lstStyle/>
          <a:p>
            <a:pPr>
              <a:defRPr/>
            </a:pPr>
            <a:fld id="{DC1C6A29-7C67-459B-BECF-82F8920F8F5D}" type="slidenum">
              <a:rPr lang="en-US" smtClean="0"/>
              <a:pPr>
                <a:defRPr/>
              </a:pPr>
              <a:t>2</a:t>
            </a:fld>
            <a:endParaRPr lang="en-US" dirty="0">
              <a:solidFill>
                <a:schemeClr val="bg2"/>
              </a:solidFill>
            </a:endParaRPr>
          </a:p>
        </p:txBody>
      </p:sp>
      <p:graphicFrame>
        <p:nvGraphicFramePr>
          <p:cNvPr id="1026" name="Object 2"/>
          <p:cNvGraphicFramePr>
            <a:graphicFrameLocks noGrp="1" noChangeAspect="1"/>
          </p:cNvGraphicFramePr>
          <p:nvPr>
            <p:ph idx="1"/>
            <p:extLst>
              <p:ext uri="{D42A27DB-BD31-4B8C-83A1-F6EECF244321}">
                <p14:modId xmlns:p14="http://schemas.microsoft.com/office/powerpoint/2010/main" val="2114171349"/>
              </p:ext>
            </p:extLst>
          </p:nvPr>
        </p:nvGraphicFramePr>
        <p:xfrm>
          <a:off x="2575737" y="1396400"/>
          <a:ext cx="3665537" cy="4924038"/>
        </p:xfrm>
        <a:graphic>
          <a:graphicData uri="http://schemas.openxmlformats.org/presentationml/2006/ole">
            <mc:AlternateContent xmlns:mc="http://schemas.openxmlformats.org/markup-compatibility/2006">
              <mc:Choice xmlns:v="urn:schemas-microsoft-com:vml" Requires="v">
                <p:oleObj spid="_x0000_s1030" name="Photo Editor Photo" r:id="rId4" imgW="2857899" imgH="3839111" progId="">
                  <p:embed/>
                </p:oleObj>
              </mc:Choice>
              <mc:Fallback>
                <p:oleObj name="Photo Editor Photo" r:id="rId4" imgW="2857899" imgH="3839111"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5737" y="1396400"/>
                        <a:ext cx="3665537" cy="492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82812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p:spPr>
        <p:txBody>
          <a:bodyPr/>
          <a:lstStyle/>
          <a:p>
            <a:fld id="{626D3DE7-208D-4303-AE24-7BB737FF3EB9}" type="slidenum">
              <a:rPr lang="en-US" smtClean="0"/>
              <a:pPr/>
              <a:t>20</a:t>
            </a:fld>
            <a:endParaRPr lang="en-US" dirty="0" smtClean="0">
              <a:solidFill>
                <a:schemeClr val="bg2"/>
              </a:solidFill>
            </a:endParaRPr>
          </a:p>
        </p:txBody>
      </p:sp>
      <p:sp>
        <p:nvSpPr>
          <p:cNvPr id="16387" name="Rectangle 2"/>
          <p:cNvSpPr>
            <a:spLocks noGrp="1" noChangeArrowheads="1"/>
          </p:cNvSpPr>
          <p:nvPr>
            <p:ph type="title"/>
          </p:nvPr>
        </p:nvSpPr>
        <p:spPr>
          <a:xfrm>
            <a:off x="1447800" y="0"/>
            <a:ext cx="6997700" cy="1143000"/>
          </a:xfrm>
        </p:spPr>
        <p:txBody>
          <a:bodyPr/>
          <a:lstStyle/>
          <a:p>
            <a:pPr algn="ctr"/>
            <a:r>
              <a:rPr lang="en-US" dirty="0" smtClean="0"/>
              <a:t>Specific Exemptions:</a:t>
            </a:r>
            <a:br>
              <a:rPr lang="en-US" dirty="0" smtClean="0"/>
            </a:br>
            <a:r>
              <a:rPr lang="en-US" sz="2400" dirty="0" smtClean="0"/>
              <a:t>“For Judicial and Administrative Proceedings”</a:t>
            </a:r>
            <a:endParaRPr lang="en-US" dirty="0" smtClean="0"/>
          </a:p>
        </p:txBody>
      </p:sp>
      <p:sp>
        <p:nvSpPr>
          <p:cNvPr id="16388" name="Rectangle 3"/>
          <p:cNvSpPr>
            <a:spLocks noGrp="1" noChangeArrowheads="1"/>
          </p:cNvSpPr>
          <p:nvPr>
            <p:ph type="body" idx="1"/>
          </p:nvPr>
        </p:nvSpPr>
        <p:spPr>
          <a:xfrm>
            <a:off x="552450" y="1536700"/>
            <a:ext cx="8378825" cy="4324350"/>
          </a:xfrm>
        </p:spPr>
        <p:txBody>
          <a:bodyPr/>
          <a:lstStyle/>
          <a:p>
            <a:pPr lvl="1"/>
            <a:r>
              <a:rPr lang="en-US" dirty="0" smtClean="0">
                <a:solidFill>
                  <a:srgbClr val="151C77"/>
                </a:solidFill>
              </a:rPr>
              <a:t>In response to an order of a court or administrative tribunal</a:t>
            </a:r>
          </a:p>
          <a:p>
            <a:pPr lvl="1"/>
            <a:r>
              <a:rPr lang="en-US" dirty="0" smtClean="0">
                <a:solidFill>
                  <a:srgbClr val="151C77"/>
                </a:solidFill>
              </a:rPr>
              <a:t>In response to a subpoena, discovery request, or other lawful process not accompanied by court order if</a:t>
            </a:r>
          </a:p>
          <a:p>
            <a:pPr lvl="2"/>
            <a:r>
              <a:rPr lang="en-US" dirty="0" smtClean="0">
                <a:solidFill>
                  <a:srgbClr val="151C77"/>
                </a:solidFill>
              </a:rPr>
              <a:t>Satisfactory assurance individual has been given notice of the request; OR</a:t>
            </a:r>
          </a:p>
          <a:p>
            <a:pPr lvl="2"/>
            <a:r>
              <a:rPr lang="en-US" dirty="0" smtClean="0">
                <a:solidFill>
                  <a:srgbClr val="151C77"/>
                </a:solidFill>
              </a:rPr>
              <a:t>Satisfactory assurance from requestor that reasonable efforts have been made to seek a qualified protective order</a:t>
            </a:r>
          </a:p>
          <a:p>
            <a:pPr lvl="2">
              <a:buFont typeface="Wingdings" pitchFamily="2" charset="2"/>
              <a:buNone/>
            </a:pPr>
            <a:endParaRPr lang="en-US" dirty="0" smtClean="0">
              <a:solidFill>
                <a:srgbClr val="151C77"/>
              </a:solidFill>
            </a:endParaRPr>
          </a:p>
          <a:p>
            <a:pPr lvl="1"/>
            <a:r>
              <a:rPr lang="en-US" dirty="0" smtClean="0">
                <a:solidFill>
                  <a:srgbClr val="151C77"/>
                </a:solidFill>
              </a:rPr>
              <a:t>Still must comply with the Privacy Act and AFI 51-301</a:t>
            </a:r>
          </a:p>
          <a:p>
            <a:pPr lvl="1">
              <a:buFont typeface="Wingdings" pitchFamily="2" charset="2"/>
              <a:buNone/>
            </a:pPr>
            <a:endParaRPr lang="en-US" dirty="0" smtClean="0">
              <a:solidFill>
                <a:srgbClr val="151C77"/>
              </a:solidFill>
            </a:endParaRPr>
          </a:p>
          <a:p>
            <a:pPr lvl="1">
              <a:buFont typeface="Wingdings" pitchFamily="2" charset="2"/>
              <a:buNone/>
            </a:pPr>
            <a:endParaRPr lang="en-US" dirty="0" smtClean="0"/>
          </a:p>
        </p:txBody>
      </p:sp>
    </p:spTree>
    <p:extLst>
      <p:ext uri="{BB962C8B-B14F-4D97-AF65-F5344CB8AC3E}">
        <p14:creationId xmlns:p14="http://schemas.microsoft.com/office/powerpoint/2010/main" val="2863139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p:spPr>
        <p:txBody>
          <a:bodyPr/>
          <a:lstStyle/>
          <a:p>
            <a:fld id="{9739E6E4-1F16-4B9C-AFDC-98D9612D26FB}" type="slidenum">
              <a:rPr lang="en-US" smtClean="0"/>
              <a:pPr/>
              <a:t>21</a:t>
            </a:fld>
            <a:endParaRPr lang="en-US" dirty="0" smtClean="0">
              <a:solidFill>
                <a:schemeClr val="bg2"/>
              </a:solidFill>
            </a:endParaRPr>
          </a:p>
        </p:txBody>
      </p:sp>
      <p:sp>
        <p:nvSpPr>
          <p:cNvPr id="17411" name="Rectangle 2"/>
          <p:cNvSpPr>
            <a:spLocks noGrp="1" noChangeArrowheads="1"/>
          </p:cNvSpPr>
          <p:nvPr>
            <p:ph type="title"/>
          </p:nvPr>
        </p:nvSpPr>
        <p:spPr>
          <a:xfrm>
            <a:off x="1295400" y="52388"/>
            <a:ext cx="6534150" cy="1143000"/>
          </a:xfrm>
        </p:spPr>
        <p:txBody>
          <a:bodyPr/>
          <a:lstStyle/>
          <a:p>
            <a:pPr algn="ctr"/>
            <a:r>
              <a:rPr lang="en-US" dirty="0" smtClean="0"/>
              <a:t>Specific Exemptions:</a:t>
            </a:r>
            <a:br>
              <a:rPr lang="en-US" dirty="0" smtClean="0"/>
            </a:br>
            <a:r>
              <a:rPr lang="en-US" sz="2400" dirty="0" smtClean="0"/>
              <a:t>“For Law Enforcement Purposes”</a:t>
            </a:r>
            <a:endParaRPr lang="en-US" dirty="0" smtClean="0"/>
          </a:p>
        </p:txBody>
      </p:sp>
      <p:sp>
        <p:nvSpPr>
          <p:cNvPr id="17412" name="Rectangle 3"/>
          <p:cNvSpPr>
            <a:spLocks noGrp="1" noChangeArrowheads="1"/>
          </p:cNvSpPr>
          <p:nvPr>
            <p:ph type="body" idx="1"/>
          </p:nvPr>
        </p:nvSpPr>
        <p:spPr/>
        <p:txBody>
          <a:bodyPr/>
          <a:lstStyle/>
          <a:p>
            <a:r>
              <a:rPr lang="en-US" dirty="0" smtClean="0">
                <a:solidFill>
                  <a:srgbClr val="151C77"/>
                </a:solidFill>
              </a:rPr>
              <a:t>“For law enforcement purposes”</a:t>
            </a:r>
          </a:p>
          <a:p>
            <a:pPr lvl="1"/>
            <a:r>
              <a:rPr lang="en-US" dirty="0" smtClean="0">
                <a:solidFill>
                  <a:srgbClr val="FF0000"/>
                </a:solidFill>
              </a:rPr>
              <a:t>Pursuant to process and as otherwise required by law</a:t>
            </a:r>
          </a:p>
          <a:p>
            <a:pPr lvl="1"/>
            <a:r>
              <a:rPr lang="en-US" dirty="0" smtClean="0">
                <a:solidFill>
                  <a:srgbClr val="151C77"/>
                </a:solidFill>
              </a:rPr>
              <a:t>For identification and location of suspect, witness or missing person</a:t>
            </a:r>
          </a:p>
          <a:p>
            <a:pPr lvl="1"/>
            <a:r>
              <a:rPr lang="en-US" dirty="0" smtClean="0">
                <a:solidFill>
                  <a:srgbClr val="151C77"/>
                </a:solidFill>
              </a:rPr>
              <a:t>About victims or suspected victims of crime***</a:t>
            </a:r>
          </a:p>
          <a:p>
            <a:pPr lvl="1"/>
            <a:r>
              <a:rPr lang="en-US" dirty="0" smtClean="0">
                <a:solidFill>
                  <a:srgbClr val="151C77"/>
                </a:solidFill>
              </a:rPr>
              <a:t>To alert about death if suspicion of crime</a:t>
            </a:r>
          </a:p>
          <a:p>
            <a:pPr lvl="1"/>
            <a:r>
              <a:rPr lang="en-US" dirty="0" smtClean="0">
                <a:solidFill>
                  <a:srgbClr val="151C77"/>
                </a:solidFill>
              </a:rPr>
              <a:t>If evidence of criminal conduct on covered entity’s premises</a:t>
            </a:r>
          </a:p>
          <a:p>
            <a:pPr lvl="1"/>
            <a:r>
              <a:rPr lang="en-US" dirty="0" smtClean="0">
                <a:solidFill>
                  <a:srgbClr val="151C77"/>
                </a:solidFill>
              </a:rPr>
              <a:t>If needed to alert about a crime</a:t>
            </a:r>
          </a:p>
        </p:txBody>
      </p:sp>
    </p:spTree>
    <p:extLst>
      <p:ext uri="{BB962C8B-B14F-4D97-AF65-F5344CB8AC3E}">
        <p14:creationId xmlns:p14="http://schemas.microsoft.com/office/powerpoint/2010/main" val="36969318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p:spPr>
        <p:txBody>
          <a:bodyPr/>
          <a:lstStyle/>
          <a:p>
            <a:fld id="{D797A40C-E817-46B5-AE64-E43CC36397E7}" type="slidenum">
              <a:rPr lang="en-US" smtClean="0"/>
              <a:pPr/>
              <a:t>22</a:t>
            </a:fld>
            <a:endParaRPr lang="en-US" dirty="0" smtClean="0">
              <a:solidFill>
                <a:schemeClr val="bg2"/>
              </a:solidFill>
            </a:endParaRPr>
          </a:p>
        </p:txBody>
      </p:sp>
      <p:sp>
        <p:nvSpPr>
          <p:cNvPr id="18435" name="Rectangle 2"/>
          <p:cNvSpPr>
            <a:spLocks noGrp="1" noChangeArrowheads="1"/>
          </p:cNvSpPr>
          <p:nvPr>
            <p:ph type="title"/>
          </p:nvPr>
        </p:nvSpPr>
        <p:spPr>
          <a:xfrm>
            <a:off x="1601972" y="94918"/>
            <a:ext cx="6610350" cy="1143000"/>
          </a:xfrm>
        </p:spPr>
        <p:txBody>
          <a:bodyPr/>
          <a:lstStyle/>
          <a:p>
            <a:pPr algn="ctr"/>
            <a:r>
              <a:rPr lang="en-US" dirty="0" smtClean="0"/>
              <a:t>Specific Exemptions:</a:t>
            </a:r>
            <a:br>
              <a:rPr lang="en-US" dirty="0" smtClean="0"/>
            </a:br>
            <a:r>
              <a:rPr lang="en-US" sz="2400" dirty="0" smtClean="0"/>
              <a:t>“For Specialized Government Functions”</a:t>
            </a:r>
            <a:endParaRPr lang="en-US" dirty="0" smtClean="0"/>
          </a:p>
        </p:txBody>
      </p:sp>
      <p:sp>
        <p:nvSpPr>
          <p:cNvPr id="18436" name="Rectangle 3"/>
          <p:cNvSpPr>
            <a:spLocks noGrp="1" noChangeArrowheads="1"/>
          </p:cNvSpPr>
          <p:nvPr>
            <p:ph type="body" idx="1"/>
          </p:nvPr>
        </p:nvSpPr>
        <p:spPr>
          <a:xfrm>
            <a:off x="451757" y="1591128"/>
            <a:ext cx="8131175" cy="3797300"/>
          </a:xfrm>
        </p:spPr>
        <p:txBody>
          <a:bodyPr/>
          <a:lstStyle/>
          <a:p>
            <a:pPr lvl="1"/>
            <a:r>
              <a:rPr lang="en-US" dirty="0" smtClean="0">
                <a:solidFill>
                  <a:srgbClr val="151C77"/>
                </a:solidFill>
              </a:rPr>
              <a:t>Armed Forces Personnel</a:t>
            </a:r>
          </a:p>
          <a:p>
            <a:pPr lvl="2"/>
            <a:r>
              <a:rPr lang="en-US" dirty="0" smtClean="0">
                <a:solidFill>
                  <a:srgbClr val="151C77"/>
                </a:solidFill>
              </a:rPr>
              <a:t>A covered entity may use/disclose PHI </a:t>
            </a:r>
            <a:r>
              <a:rPr lang="en-US" dirty="0" smtClean="0">
                <a:solidFill>
                  <a:srgbClr val="C00000"/>
                </a:solidFill>
              </a:rPr>
              <a:t>of Armed Forces personnel</a:t>
            </a:r>
            <a:r>
              <a:rPr lang="en-US" dirty="0" smtClean="0">
                <a:solidFill>
                  <a:srgbClr val="151C77"/>
                </a:solidFill>
              </a:rPr>
              <a:t> </a:t>
            </a:r>
            <a:r>
              <a:rPr lang="en-US" dirty="0" smtClean="0">
                <a:solidFill>
                  <a:srgbClr val="C00000"/>
                </a:solidFill>
              </a:rPr>
              <a:t>for activities deemed necessary by the appropriate military command authorities to assure proper execution of the military mission</a:t>
            </a:r>
          </a:p>
          <a:p>
            <a:pPr lvl="3"/>
            <a:r>
              <a:rPr lang="en-US" sz="1600" dirty="0" smtClean="0">
                <a:solidFill>
                  <a:srgbClr val="151C77"/>
                </a:solidFill>
              </a:rPr>
              <a:t>Includes Commanders and persons designated by Commander</a:t>
            </a:r>
            <a:endParaRPr lang="en-US" dirty="0" smtClean="0">
              <a:solidFill>
                <a:srgbClr val="151C77"/>
              </a:solidFill>
            </a:endParaRPr>
          </a:p>
          <a:p>
            <a:pPr lvl="2"/>
            <a:r>
              <a:rPr lang="en-US" dirty="0" smtClean="0">
                <a:solidFill>
                  <a:srgbClr val="151C77"/>
                </a:solidFill>
              </a:rPr>
              <a:t>Purposes:  to determine fitness for duty, fitness to perform a particular assignment, to carry out Joint Medical Surveillance activities, to report on casualties, to carry out any activity necessary to the proper execution of the mission of the Armed Forces</a:t>
            </a:r>
          </a:p>
          <a:p>
            <a:r>
              <a:rPr lang="en-US" sz="2000" dirty="0" smtClean="0">
                <a:solidFill>
                  <a:srgbClr val="C00000"/>
                </a:solidFill>
              </a:rPr>
              <a:t>This exception DOES NOT authorize use or disclosure of PHI of reservists or dependents for activities related to their civilian employment.</a:t>
            </a:r>
          </a:p>
        </p:txBody>
      </p:sp>
    </p:spTree>
    <p:extLst>
      <p:ext uri="{BB962C8B-B14F-4D97-AF65-F5344CB8AC3E}">
        <p14:creationId xmlns:p14="http://schemas.microsoft.com/office/powerpoint/2010/main" val="917229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B5E0395D-2657-4DB6-8CDF-12BD258534D4}" type="slidenum">
              <a:rPr lang="en-US" smtClean="0"/>
              <a:pPr/>
              <a:t>23</a:t>
            </a:fld>
            <a:endParaRPr lang="en-US" dirty="0" smtClean="0">
              <a:solidFill>
                <a:schemeClr val="bg2"/>
              </a:solidFill>
            </a:endParaRPr>
          </a:p>
        </p:txBody>
      </p:sp>
      <p:sp>
        <p:nvSpPr>
          <p:cNvPr id="19459" name="Rectangle 2"/>
          <p:cNvSpPr>
            <a:spLocks noGrp="1" noChangeArrowheads="1"/>
          </p:cNvSpPr>
          <p:nvPr>
            <p:ph type="title"/>
          </p:nvPr>
        </p:nvSpPr>
        <p:spPr>
          <a:xfrm>
            <a:off x="1846521" y="61913"/>
            <a:ext cx="6610350" cy="1143000"/>
          </a:xfrm>
        </p:spPr>
        <p:txBody>
          <a:bodyPr/>
          <a:lstStyle/>
          <a:p>
            <a:pPr algn="ctr"/>
            <a:r>
              <a:rPr lang="en-US" dirty="0" smtClean="0"/>
              <a:t>Specific Exemptions:</a:t>
            </a:r>
            <a:br>
              <a:rPr lang="en-US" dirty="0" smtClean="0"/>
            </a:br>
            <a:r>
              <a:rPr lang="en-US" sz="2400" dirty="0" smtClean="0"/>
              <a:t>“For Specialized Government Functions”</a:t>
            </a:r>
          </a:p>
        </p:txBody>
      </p:sp>
      <p:sp>
        <p:nvSpPr>
          <p:cNvPr id="19460" name="Rectangle 3"/>
          <p:cNvSpPr>
            <a:spLocks noGrp="1" noChangeArrowheads="1"/>
          </p:cNvSpPr>
          <p:nvPr>
            <p:ph type="body" idx="1"/>
          </p:nvPr>
        </p:nvSpPr>
        <p:spPr>
          <a:xfrm>
            <a:off x="476250" y="1536700"/>
            <a:ext cx="8455025" cy="4324350"/>
          </a:xfrm>
        </p:spPr>
        <p:txBody>
          <a:bodyPr/>
          <a:lstStyle/>
          <a:p>
            <a:r>
              <a:rPr lang="en-US" dirty="0" smtClean="0">
                <a:solidFill>
                  <a:srgbClr val="151C77"/>
                </a:solidFill>
              </a:rPr>
              <a:t>Other “specialized government functions”:</a:t>
            </a:r>
          </a:p>
          <a:p>
            <a:pPr lvl="1"/>
            <a:r>
              <a:rPr lang="en-US" dirty="0" smtClean="0">
                <a:solidFill>
                  <a:srgbClr val="151C77"/>
                </a:solidFill>
              </a:rPr>
              <a:t>Separation or discharge from military service (to VA) </a:t>
            </a:r>
          </a:p>
          <a:p>
            <a:pPr lvl="1"/>
            <a:r>
              <a:rPr lang="en-US" dirty="0" smtClean="0">
                <a:solidFill>
                  <a:srgbClr val="151C77"/>
                </a:solidFill>
              </a:rPr>
              <a:t>PHI of foreign military personnel to appropriate foreign military authorities</a:t>
            </a:r>
          </a:p>
          <a:p>
            <a:pPr lvl="1"/>
            <a:r>
              <a:rPr lang="en-US" dirty="0" smtClean="0">
                <a:solidFill>
                  <a:srgbClr val="151C77"/>
                </a:solidFill>
              </a:rPr>
              <a:t>For intelligence, counter-intelligence and national security activities authorized by the National Security Act to appropriate Federal officials</a:t>
            </a:r>
          </a:p>
          <a:p>
            <a:pPr lvl="1"/>
            <a:r>
              <a:rPr lang="en-US" dirty="0" smtClean="0">
                <a:solidFill>
                  <a:srgbClr val="151C77"/>
                </a:solidFill>
              </a:rPr>
              <a:t>For the provision of protective service to the President to appropriate Federal officials</a:t>
            </a:r>
          </a:p>
          <a:p>
            <a:pPr lvl="1"/>
            <a:r>
              <a:rPr lang="en-US" dirty="0" smtClean="0">
                <a:solidFill>
                  <a:srgbClr val="151C77"/>
                </a:solidFill>
              </a:rPr>
              <a:t>For health and safety to a correctional institution having lawful custody of an individual</a:t>
            </a:r>
          </a:p>
          <a:p>
            <a:pPr lvl="1"/>
            <a:r>
              <a:rPr lang="en-US" dirty="0" smtClean="0">
                <a:solidFill>
                  <a:srgbClr val="151C77"/>
                </a:solidFill>
              </a:rPr>
              <a:t>For administration of public benefits</a:t>
            </a:r>
          </a:p>
          <a:p>
            <a:pPr lvl="1"/>
            <a:endParaRPr lang="en-US" dirty="0" smtClean="0">
              <a:solidFill>
                <a:srgbClr val="151C77"/>
              </a:solidFill>
            </a:endParaRPr>
          </a:p>
        </p:txBody>
      </p:sp>
    </p:spTree>
    <p:extLst>
      <p:ext uri="{BB962C8B-B14F-4D97-AF65-F5344CB8AC3E}">
        <p14:creationId xmlns:p14="http://schemas.microsoft.com/office/powerpoint/2010/main" val="3298425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p:spPr>
        <p:txBody>
          <a:bodyPr/>
          <a:lstStyle/>
          <a:p>
            <a:fld id="{8B4AD0AD-3ED5-4DDC-A9FE-79A0EAF3B83B}" type="slidenum">
              <a:rPr lang="en-US" smtClean="0"/>
              <a:pPr/>
              <a:t>24</a:t>
            </a:fld>
            <a:endParaRPr lang="en-US" dirty="0" smtClean="0">
              <a:solidFill>
                <a:schemeClr val="bg2"/>
              </a:solidFill>
            </a:endParaRPr>
          </a:p>
        </p:txBody>
      </p:sp>
      <p:sp>
        <p:nvSpPr>
          <p:cNvPr id="20483" name="Rectangle 2"/>
          <p:cNvSpPr>
            <a:spLocks noGrp="1" noChangeArrowheads="1"/>
          </p:cNvSpPr>
          <p:nvPr>
            <p:ph type="title"/>
          </p:nvPr>
        </p:nvSpPr>
        <p:spPr>
          <a:xfrm>
            <a:off x="1524000" y="52388"/>
            <a:ext cx="6305550" cy="1143000"/>
          </a:xfrm>
        </p:spPr>
        <p:txBody>
          <a:bodyPr/>
          <a:lstStyle/>
          <a:p>
            <a:pPr algn="ctr"/>
            <a:r>
              <a:rPr lang="en-US" dirty="0" smtClean="0"/>
              <a:t>Other Key Rules:</a:t>
            </a:r>
            <a:br>
              <a:rPr lang="en-US" dirty="0" smtClean="0"/>
            </a:br>
            <a:r>
              <a:rPr lang="en-US" dirty="0" smtClean="0"/>
              <a:t>Minimum Necessary</a:t>
            </a:r>
            <a:endParaRPr lang="en-US" sz="2400" dirty="0" smtClean="0"/>
          </a:p>
        </p:txBody>
      </p:sp>
      <p:sp>
        <p:nvSpPr>
          <p:cNvPr id="20484" name="Rectangle 3"/>
          <p:cNvSpPr>
            <a:spLocks noGrp="1" noChangeArrowheads="1"/>
          </p:cNvSpPr>
          <p:nvPr>
            <p:ph type="body" idx="1"/>
          </p:nvPr>
        </p:nvSpPr>
        <p:spPr>
          <a:xfrm>
            <a:off x="361950" y="1270000"/>
            <a:ext cx="8782050" cy="4324350"/>
          </a:xfrm>
        </p:spPr>
        <p:txBody>
          <a:bodyPr/>
          <a:lstStyle/>
          <a:p>
            <a:r>
              <a:rPr lang="en-US" dirty="0" smtClean="0">
                <a:solidFill>
                  <a:srgbClr val="151C77"/>
                </a:solidFill>
              </a:rPr>
              <a:t>Minimum Necessary Rule </a:t>
            </a:r>
          </a:p>
          <a:p>
            <a:pPr lvl="1"/>
            <a:r>
              <a:rPr lang="en-US" dirty="0" smtClean="0">
                <a:solidFill>
                  <a:srgbClr val="151C77"/>
                </a:solidFill>
              </a:rPr>
              <a:t>When using or disclosing PHI in any form the CE must make reasonable efforts to limit the use or disclosure to the minimum necessary to accomplish the intended purpose.</a:t>
            </a:r>
          </a:p>
          <a:p>
            <a:r>
              <a:rPr lang="en-US" dirty="0" smtClean="0">
                <a:solidFill>
                  <a:srgbClr val="151C77"/>
                </a:solidFill>
              </a:rPr>
              <a:t>Exceptions:</a:t>
            </a:r>
            <a:endParaRPr lang="en-US" dirty="0">
              <a:solidFill>
                <a:srgbClr val="151C77"/>
              </a:solidFill>
            </a:endParaRPr>
          </a:p>
          <a:p>
            <a:pPr lvl="1"/>
            <a:r>
              <a:rPr lang="en-US" dirty="0">
                <a:solidFill>
                  <a:srgbClr val="151C77"/>
                </a:solidFill>
              </a:rPr>
              <a:t>To the individual</a:t>
            </a:r>
          </a:p>
          <a:p>
            <a:pPr lvl="1"/>
            <a:r>
              <a:rPr lang="en-US" dirty="0">
                <a:solidFill>
                  <a:srgbClr val="151C77"/>
                </a:solidFill>
              </a:rPr>
              <a:t>Pursuant to an authorization</a:t>
            </a:r>
          </a:p>
          <a:p>
            <a:pPr lvl="1"/>
            <a:r>
              <a:rPr lang="en-US" dirty="0">
                <a:solidFill>
                  <a:srgbClr val="151C77"/>
                </a:solidFill>
              </a:rPr>
              <a:t>For treatment</a:t>
            </a:r>
          </a:p>
          <a:p>
            <a:pPr lvl="1"/>
            <a:r>
              <a:rPr lang="en-US" dirty="0">
                <a:solidFill>
                  <a:srgbClr val="151C77"/>
                </a:solidFill>
              </a:rPr>
              <a:t>Required by </a:t>
            </a:r>
            <a:r>
              <a:rPr lang="en-US" dirty="0" smtClean="0">
                <a:solidFill>
                  <a:srgbClr val="151C77"/>
                </a:solidFill>
              </a:rPr>
              <a:t>law</a:t>
            </a:r>
            <a:endParaRPr lang="en-US" dirty="0">
              <a:solidFill>
                <a:srgbClr val="151C77"/>
              </a:solidFill>
            </a:endParaRPr>
          </a:p>
        </p:txBody>
      </p:sp>
    </p:spTree>
    <p:extLst>
      <p:ext uri="{BB962C8B-B14F-4D97-AF65-F5344CB8AC3E}">
        <p14:creationId xmlns:p14="http://schemas.microsoft.com/office/powerpoint/2010/main" val="3016327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p:spPr>
        <p:txBody>
          <a:bodyPr/>
          <a:lstStyle/>
          <a:p>
            <a:fld id="{F69EDCC6-BC02-4367-A9A0-E96045B29F6A}" type="slidenum">
              <a:rPr lang="en-US" smtClean="0"/>
              <a:pPr/>
              <a:t>25</a:t>
            </a:fld>
            <a:endParaRPr lang="en-US" dirty="0" smtClean="0">
              <a:solidFill>
                <a:schemeClr val="bg2"/>
              </a:solidFill>
            </a:endParaRPr>
          </a:p>
        </p:txBody>
      </p:sp>
      <p:sp>
        <p:nvSpPr>
          <p:cNvPr id="21507" name="Rectangle 2"/>
          <p:cNvSpPr>
            <a:spLocks noGrp="1" noChangeArrowheads="1"/>
          </p:cNvSpPr>
          <p:nvPr>
            <p:ph type="title"/>
          </p:nvPr>
        </p:nvSpPr>
        <p:spPr>
          <a:xfrm>
            <a:off x="1772093" y="0"/>
            <a:ext cx="6610350" cy="1143000"/>
          </a:xfrm>
        </p:spPr>
        <p:txBody>
          <a:bodyPr/>
          <a:lstStyle/>
          <a:p>
            <a:pPr algn="ctr"/>
            <a:r>
              <a:rPr lang="en-US" dirty="0" smtClean="0"/>
              <a:t>Other Key Rules:</a:t>
            </a:r>
            <a:br>
              <a:rPr lang="en-US" dirty="0" smtClean="0"/>
            </a:br>
            <a:r>
              <a:rPr lang="en-US" dirty="0" smtClean="0"/>
              <a:t>Incidental Uses/Disclosures</a:t>
            </a:r>
          </a:p>
        </p:txBody>
      </p:sp>
      <p:sp>
        <p:nvSpPr>
          <p:cNvPr id="21508" name="Rectangle 3"/>
          <p:cNvSpPr>
            <a:spLocks noGrp="1" noChangeArrowheads="1"/>
          </p:cNvSpPr>
          <p:nvPr>
            <p:ph type="body" idx="1"/>
          </p:nvPr>
        </p:nvSpPr>
        <p:spPr>
          <a:xfrm>
            <a:off x="419100" y="1525815"/>
            <a:ext cx="8131175" cy="4324350"/>
          </a:xfrm>
        </p:spPr>
        <p:txBody>
          <a:bodyPr/>
          <a:lstStyle/>
          <a:p>
            <a:r>
              <a:rPr lang="en-US" dirty="0" smtClean="0">
                <a:solidFill>
                  <a:srgbClr val="151C77"/>
                </a:solidFill>
              </a:rPr>
              <a:t>Incidental uses and disclosures – okay to disclose as incident to an otherwise permitted use or disclosure</a:t>
            </a:r>
          </a:p>
          <a:p>
            <a:pPr marL="0" indent="0">
              <a:buNone/>
            </a:pPr>
            <a:endParaRPr lang="en-US" dirty="0" smtClean="0">
              <a:solidFill>
                <a:srgbClr val="151C77"/>
              </a:solidFill>
            </a:endParaRPr>
          </a:p>
          <a:p>
            <a:r>
              <a:rPr lang="en-US" dirty="0" smtClean="0">
                <a:solidFill>
                  <a:srgbClr val="151C77"/>
                </a:solidFill>
              </a:rPr>
              <a:t>Only applies when the CE has complied with the Minimum Necessary Rule and has appropriate safeguards in place</a:t>
            </a:r>
          </a:p>
        </p:txBody>
      </p:sp>
    </p:spTree>
    <p:extLst>
      <p:ext uri="{BB962C8B-B14F-4D97-AF65-F5344CB8AC3E}">
        <p14:creationId xmlns:p14="http://schemas.microsoft.com/office/powerpoint/2010/main" val="2215112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6050" y="0"/>
            <a:ext cx="7143750" cy="1143000"/>
          </a:xfrm>
        </p:spPr>
        <p:txBody>
          <a:bodyPr/>
          <a:lstStyle/>
          <a:p>
            <a:r>
              <a:rPr lang="en-US" dirty="0" smtClean="0"/>
              <a:t>Incidental Use/Disclosure???</a:t>
            </a:r>
            <a:endParaRPr lang="en-US" dirty="0"/>
          </a:p>
        </p:txBody>
      </p:sp>
      <p:sp>
        <p:nvSpPr>
          <p:cNvPr id="4" name="Slide Number Placeholder 3"/>
          <p:cNvSpPr>
            <a:spLocks noGrp="1"/>
          </p:cNvSpPr>
          <p:nvPr>
            <p:ph type="sldNum" sz="quarter" idx="11"/>
          </p:nvPr>
        </p:nvSpPr>
        <p:spPr/>
        <p:txBody>
          <a:bodyPr/>
          <a:lstStyle/>
          <a:p>
            <a:pPr>
              <a:defRPr/>
            </a:pPr>
            <a:fld id="{DC1C6A29-7C67-459B-BECF-82F8920F8F5D}" type="slidenum">
              <a:rPr lang="en-US" smtClean="0"/>
              <a:pPr>
                <a:defRPr/>
              </a:pPr>
              <a:t>26</a:t>
            </a:fld>
            <a:endParaRPr lang="en-US" dirty="0">
              <a:solidFill>
                <a:schemeClr val="bg2"/>
              </a:solidFill>
            </a:endParaRPr>
          </a:p>
        </p:txBody>
      </p:sp>
      <p:pic>
        <p:nvPicPr>
          <p:cNvPr id="3074" name="Picture 2" descr="H:\BrodrickCIV\HIPAA\hipaaviolation.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49437" y="2263775"/>
            <a:ext cx="6032500" cy="287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344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4294967295"/>
          </p:nvPr>
        </p:nvSpPr>
        <p:spPr>
          <a:xfrm>
            <a:off x="6553200" y="6245225"/>
            <a:ext cx="2133600" cy="476250"/>
          </a:xfrm>
          <a:prstGeom prst="rect">
            <a:avLst/>
          </a:prstGeom>
          <a:noFill/>
        </p:spPr>
        <p:txBody>
          <a:bodyPr/>
          <a:lstStyle/>
          <a:p>
            <a:fld id="{B3568E95-5447-4112-BD9B-86B351D43D58}" type="slidenum">
              <a:rPr lang="en-US" smtClean="0"/>
              <a:pPr/>
              <a:t>27</a:t>
            </a:fld>
            <a:endParaRPr lang="en-US" dirty="0" smtClean="0"/>
          </a:p>
        </p:txBody>
      </p:sp>
      <p:sp>
        <p:nvSpPr>
          <p:cNvPr id="39939" name="Rectangle 1026"/>
          <p:cNvSpPr>
            <a:spLocks noGrp="1" noChangeArrowheads="1"/>
          </p:cNvSpPr>
          <p:nvPr>
            <p:ph type="title"/>
          </p:nvPr>
        </p:nvSpPr>
        <p:spPr>
          <a:xfrm>
            <a:off x="1814623" y="139781"/>
            <a:ext cx="6610350" cy="1143000"/>
          </a:xfrm>
          <a:noFill/>
        </p:spPr>
        <p:txBody>
          <a:bodyPr/>
          <a:lstStyle/>
          <a:p>
            <a:pPr algn="ctr">
              <a:buClr>
                <a:schemeClr val="tx1"/>
              </a:buClr>
            </a:pPr>
            <a:r>
              <a:rPr lang="en-US" dirty="0" smtClean="0"/>
              <a:t>Other Key Rules:</a:t>
            </a:r>
            <a:br>
              <a:rPr lang="en-US" dirty="0" smtClean="0"/>
            </a:br>
            <a:r>
              <a:rPr lang="en-US" dirty="0" smtClean="0"/>
              <a:t>Accounting for Disclosures</a:t>
            </a:r>
          </a:p>
        </p:txBody>
      </p:sp>
      <p:sp>
        <p:nvSpPr>
          <p:cNvPr id="39940" name="Rectangle 1027"/>
          <p:cNvSpPr>
            <a:spLocks noGrp="1" noChangeArrowheads="1"/>
          </p:cNvSpPr>
          <p:nvPr>
            <p:ph type="body" idx="1"/>
          </p:nvPr>
        </p:nvSpPr>
        <p:spPr>
          <a:xfrm>
            <a:off x="511628" y="1556658"/>
            <a:ext cx="8033658" cy="4446588"/>
          </a:xfrm>
        </p:spPr>
        <p:txBody>
          <a:bodyPr/>
          <a:lstStyle/>
          <a:p>
            <a:pPr eaLnBrk="1" hangingPunct="1">
              <a:lnSpc>
                <a:spcPct val="80000"/>
              </a:lnSpc>
              <a:buClr>
                <a:schemeClr val="tx1"/>
              </a:buClr>
            </a:pPr>
            <a:r>
              <a:rPr lang="en-US" sz="2400" b="1" dirty="0" smtClean="0">
                <a:solidFill>
                  <a:srgbClr val="151C77"/>
                </a:solidFill>
              </a:rPr>
              <a:t>Exceptions:</a:t>
            </a:r>
          </a:p>
          <a:p>
            <a:pPr lvl="1" eaLnBrk="1" hangingPunct="1">
              <a:lnSpc>
                <a:spcPct val="80000"/>
              </a:lnSpc>
            </a:pPr>
            <a:r>
              <a:rPr lang="en-US" sz="2000" dirty="0" smtClean="0">
                <a:solidFill>
                  <a:srgbClr val="151C77"/>
                </a:solidFill>
              </a:rPr>
              <a:t>For national security or intelligence purposes (very narrow)</a:t>
            </a:r>
          </a:p>
          <a:p>
            <a:pPr lvl="1" eaLnBrk="1" hangingPunct="1">
              <a:lnSpc>
                <a:spcPct val="80000"/>
              </a:lnSpc>
            </a:pPr>
            <a:r>
              <a:rPr lang="en-US" sz="2000" dirty="0" smtClean="0">
                <a:solidFill>
                  <a:srgbClr val="151C77"/>
                </a:solidFill>
              </a:rPr>
              <a:t>To correctional institutions or law enforcement officials having lawful custody</a:t>
            </a:r>
          </a:p>
          <a:p>
            <a:pPr eaLnBrk="1" hangingPunct="1">
              <a:lnSpc>
                <a:spcPct val="80000"/>
              </a:lnSpc>
              <a:buClr>
                <a:schemeClr val="tx1"/>
              </a:buClr>
            </a:pPr>
            <a:r>
              <a:rPr lang="en-US" sz="2400" b="1" dirty="0" smtClean="0">
                <a:solidFill>
                  <a:srgbClr val="151C77"/>
                </a:solidFill>
              </a:rPr>
              <a:t>Suspension: The CE </a:t>
            </a:r>
            <a:r>
              <a:rPr lang="en-US" sz="2400" b="1" u="sng" dirty="0" smtClean="0">
                <a:solidFill>
                  <a:srgbClr val="151C77"/>
                </a:solidFill>
              </a:rPr>
              <a:t>shall</a:t>
            </a:r>
            <a:r>
              <a:rPr lang="en-US" sz="2400" b="1" dirty="0" smtClean="0">
                <a:solidFill>
                  <a:srgbClr val="151C77"/>
                </a:solidFill>
              </a:rPr>
              <a:t> temporarily suspend accountings for law enforcement purposes if receive a written statement that the accounting would be “reasonably likely” to impede agency’s activities—must provide a time limit</a:t>
            </a:r>
          </a:p>
          <a:p>
            <a:pPr lvl="1" eaLnBrk="1" hangingPunct="1">
              <a:lnSpc>
                <a:spcPct val="80000"/>
              </a:lnSpc>
            </a:pPr>
            <a:r>
              <a:rPr lang="en-US" sz="2000" dirty="0" smtClean="0">
                <a:solidFill>
                  <a:srgbClr val="151C77"/>
                </a:solidFill>
              </a:rPr>
              <a:t>If verbal request, may only temporarily suspend for 30 days unless written request received</a:t>
            </a:r>
          </a:p>
        </p:txBody>
      </p:sp>
    </p:spTree>
    <p:extLst>
      <p:ext uri="{BB962C8B-B14F-4D97-AF65-F5344CB8AC3E}">
        <p14:creationId xmlns:p14="http://schemas.microsoft.com/office/powerpoint/2010/main" val="159393289"/>
      </p:ext>
    </p:extLst>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4294967295"/>
          </p:nvPr>
        </p:nvSpPr>
        <p:spPr>
          <a:xfrm>
            <a:off x="6553200" y="6245225"/>
            <a:ext cx="2133600" cy="476250"/>
          </a:xfrm>
          <a:prstGeom prst="rect">
            <a:avLst/>
          </a:prstGeom>
          <a:noFill/>
        </p:spPr>
        <p:txBody>
          <a:bodyPr/>
          <a:lstStyle/>
          <a:p>
            <a:fld id="{EDA86C54-D557-4531-8861-D9583C7ADB77}" type="slidenum">
              <a:rPr lang="en-US" smtClean="0"/>
              <a:pPr/>
              <a:t>28</a:t>
            </a:fld>
            <a:endParaRPr lang="en-US" dirty="0" smtClean="0"/>
          </a:p>
        </p:txBody>
      </p:sp>
      <p:sp>
        <p:nvSpPr>
          <p:cNvPr id="40963" name="Rectangle 2"/>
          <p:cNvSpPr>
            <a:spLocks noGrp="1" noChangeArrowheads="1"/>
          </p:cNvSpPr>
          <p:nvPr>
            <p:ph type="title"/>
          </p:nvPr>
        </p:nvSpPr>
        <p:spPr>
          <a:xfrm>
            <a:off x="1858926" y="52388"/>
            <a:ext cx="6534150" cy="1143000"/>
          </a:xfrm>
          <a:noFill/>
        </p:spPr>
        <p:txBody>
          <a:bodyPr/>
          <a:lstStyle/>
          <a:p>
            <a:pPr algn="ctr">
              <a:buClr>
                <a:schemeClr val="tx1"/>
              </a:buClr>
            </a:pPr>
            <a:r>
              <a:rPr lang="en-US" dirty="0" smtClean="0"/>
              <a:t>Accounting for Disclosures:</a:t>
            </a:r>
            <a:br>
              <a:rPr lang="en-US" dirty="0" smtClean="0"/>
            </a:br>
            <a:r>
              <a:rPr lang="en-US" dirty="0" smtClean="0"/>
              <a:t>Content of Accounting</a:t>
            </a:r>
          </a:p>
        </p:txBody>
      </p:sp>
      <p:sp>
        <p:nvSpPr>
          <p:cNvPr id="40964" name="Rectangle 3"/>
          <p:cNvSpPr>
            <a:spLocks noGrp="1" noChangeArrowheads="1"/>
          </p:cNvSpPr>
          <p:nvPr>
            <p:ph type="body" idx="1"/>
          </p:nvPr>
        </p:nvSpPr>
        <p:spPr>
          <a:xfrm>
            <a:off x="381000" y="2057400"/>
            <a:ext cx="7772400" cy="3325813"/>
          </a:xfrm>
        </p:spPr>
        <p:txBody>
          <a:bodyPr/>
          <a:lstStyle/>
          <a:p>
            <a:pPr eaLnBrk="1" hangingPunct="1">
              <a:buClr>
                <a:schemeClr val="tx1"/>
              </a:buClr>
            </a:pPr>
            <a:r>
              <a:rPr lang="en-US" sz="2400" b="1" dirty="0" smtClean="0">
                <a:solidFill>
                  <a:srgbClr val="151C77"/>
                </a:solidFill>
              </a:rPr>
              <a:t>Date of disclosure</a:t>
            </a:r>
          </a:p>
          <a:p>
            <a:pPr eaLnBrk="1" hangingPunct="1">
              <a:buClr>
                <a:schemeClr val="tx1"/>
              </a:buClr>
            </a:pPr>
            <a:r>
              <a:rPr lang="en-US" sz="2400" b="1" dirty="0" smtClean="0">
                <a:solidFill>
                  <a:srgbClr val="151C77"/>
                </a:solidFill>
              </a:rPr>
              <a:t>Name of entity/person receiving PHI and address (if known)</a:t>
            </a:r>
          </a:p>
          <a:p>
            <a:pPr eaLnBrk="1" hangingPunct="1">
              <a:buClr>
                <a:schemeClr val="tx1"/>
              </a:buClr>
            </a:pPr>
            <a:r>
              <a:rPr lang="en-US" sz="2400" b="1" dirty="0" smtClean="0">
                <a:solidFill>
                  <a:srgbClr val="151C77"/>
                </a:solidFill>
              </a:rPr>
              <a:t>Brief description of PHI disclosed</a:t>
            </a:r>
          </a:p>
          <a:p>
            <a:pPr eaLnBrk="1" hangingPunct="1">
              <a:buClr>
                <a:schemeClr val="tx1"/>
              </a:buClr>
            </a:pPr>
            <a:r>
              <a:rPr lang="en-US" sz="2400" b="1" dirty="0" smtClean="0">
                <a:solidFill>
                  <a:srgbClr val="151C77"/>
                </a:solidFill>
              </a:rPr>
              <a:t>Brief, reasonably descriptive statement of the disclosure’s purpose </a:t>
            </a:r>
          </a:p>
        </p:txBody>
      </p:sp>
    </p:spTree>
    <p:extLst>
      <p:ext uri="{BB962C8B-B14F-4D97-AF65-F5344CB8AC3E}">
        <p14:creationId xmlns:p14="http://schemas.microsoft.com/office/powerpoint/2010/main" val="4009133497"/>
      </p:ext>
    </p:extLst>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4294967295"/>
          </p:nvPr>
        </p:nvSpPr>
        <p:spPr>
          <a:xfrm>
            <a:off x="6553200" y="6245225"/>
            <a:ext cx="2133600" cy="476250"/>
          </a:xfrm>
          <a:prstGeom prst="rect">
            <a:avLst/>
          </a:prstGeom>
          <a:noFill/>
        </p:spPr>
        <p:txBody>
          <a:bodyPr/>
          <a:lstStyle/>
          <a:p>
            <a:fld id="{F571B129-CDB9-4BD3-8553-76BE54D1AFA8}" type="slidenum">
              <a:rPr lang="en-US" smtClean="0"/>
              <a:pPr/>
              <a:t>29</a:t>
            </a:fld>
            <a:endParaRPr lang="en-US" dirty="0" smtClean="0"/>
          </a:p>
        </p:txBody>
      </p:sp>
      <p:sp>
        <p:nvSpPr>
          <p:cNvPr id="45059" name="Rectangle 2"/>
          <p:cNvSpPr>
            <a:spLocks noGrp="1" noChangeArrowheads="1"/>
          </p:cNvSpPr>
          <p:nvPr>
            <p:ph type="title"/>
          </p:nvPr>
        </p:nvSpPr>
        <p:spPr>
          <a:xfrm>
            <a:off x="1295400" y="22860"/>
            <a:ext cx="6629400" cy="1143000"/>
          </a:xfrm>
        </p:spPr>
        <p:txBody>
          <a:bodyPr/>
          <a:lstStyle/>
          <a:p>
            <a:pPr algn="ctr"/>
            <a:r>
              <a:rPr lang="en-US" dirty="0" smtClean="0"/>
              <a:t/>
            </a:r>
            <a:br>
              <a:rPr lang="en-US" dirty="0" smtClean="0"/>
            </a:br>
            <a:r>
              <a:rPr lang="en-US" dirty="0" smtClean="0"/>
              <a:t>Authorization</a:t>
            </a:r>
            <a:br>
              <a:rPr lang="en-US" dirty="0" smtClean="0"/>
            </a:br>
            <a:endParaRPr lang="en-US" dirty="0" smtClean="0"/>
          </a:p>
        </p:txBody>
      </p:sp>
      <p:sp>
        <p:nvSpPr>
          <p:cNvPr id="45060" name="Rectangle 3"/>
          <p:cNvSpPr>
            <a:spLocks noGrp="1" noChangeArrowheads="1"/>
          </p:cNvSpPr>
          <p:nvPr>
            <p:ph type="body" idx="1"/>
          </p:nvPr>
        </p:nvSpPr>
        <p:spPr>
          <a:xfrm>
            <a:off x="381000" y="1524000"/>
            <a:ext cx="8374063" cy="5029200"/>
          </a:xfrm>
        </p:spPr>
        <p:txBody>
          <a:bodyPr/>
          <a:lstStyle/>
          <a:p>
            <a:pPr eaLnBrk="1" hangingPunct="1">
              <a:buFont typeface="Arial" panose="020B0604020202020204" pitchFamily="34" charset="0"/>
              <a:buChar char="•"/>
            </a:pPr>
            <a:r>
              <a:rPr lang="en-US" b="1" dirty="0" smtClean="0">
                <a:solidFill>
                  <a:srgbClr val="151C77"/>
                </a:solidFill>
              </a:rPr>
              <a:t>Mandatory elements:</a:t>
            </a:r>
          </a:p>
          <a:p>
            <a:pPr lvl="1" eaLnBrk="1" hangingPunct="1"/>
            <a:r>
              <a:rPr lang="en-US" sz="2000" dirty="0" smtClean="0">
                <a:solidFill>
                  <a:srgbClr val="151C77"/>
                </a:solidFill>
              </a:rPr>
              <a:t>Description of information to be used/disclosed</a:t>
            </a:r>
          </a:p>
          <a:p>
            <a:pPr lvl="1" eaLnBrk="1" hangingPunct="1"/>
            <a:r>
              <a:rPr lang="en-US" sz="2000" dirty="0" smtClean="0">
                <a:solidFill>
                  <a:srgbClr val="151C77"/>
                </a:solidFill>
              </a:rPr>
              <a:t>Name/ID of person authorized to make use/disclosure</a:t>
            </a:r>
          </a:p>
          <a:p>
            <a:pPr lvl="1" eaLnBrk="1" hangingPunct="1"/>
            <a:r>
              <a:rPr lang="en-US" sz="2000" dirty="0" smtClean="0">
                <a:solidFill>
                  <a:srgbClr val="151C77"/>
                </a:solidFill>
              </a:rPr>
              <a:t>Name/ID of person authorized to receive PHI</a:t>
            </a:r>
          </a:p>
          <a:p>
            <a:pPr lvl="1" eaLnBrk="1" hangingPunct="1"/>
            <a:r>
              <a:rPr lang="en-US" sz="2000" dirty="0" smtClean="0">
                <a:solidFill>
                  <a:srgbClr val="151C77"/>
                </a:solidFill>
              </a:rPr>
              <a:t>Description of purpose of request</a:t>
            </a:r>
          </a:p>
          <a:p>
            <a:pPr lvl="1" eaLnBrk="1" hangingPunct="1"/>
            <a:r>
              <a:rPr lang="en-US" sz="2000" dirty="0" smtClean="0">
                <a:solidFill>
                  <a:srgbClr val="151C77"/>
                </a:solidFill>
              </a:rPr>
              <a:t>Expiration date/event</a:t>
            </a:r>
          </a:p>
          <a:p>
            <a:pPr lvl="1" eaLnBrk="1" hangingPunct="1"/>
            <a:r>
              <a:rPr lang="en-US" sz="2000" dirty="0" smtClean="0">
                <a:solidFill>
                  <a:srgbClr val="151C77"/>
                </a:solidFill>
              </a:rPr>
              <a:t>Signature and da</a:t>
            </a:r>
            <a:r>
              <a:rPr lang="en-US" sz="2000" b="1" dirty="0" smtClean="0">
                <a:solidFill>
                  <a:srgbClr val="151C77"/>
                </a:solidFill>
              </a:rPr>
              <a:t>te</a:t>
            </a:r>
          </a:p>
          <a:p>
            <a:pPr eaLnBrk="1" hangingPunct="1">
              <a:buNone/>
            </a:pPr>
            <a:endParaRPr lang="en-US" sz="2400" b="1" dirty="0" smtClean="0">
              <a:solidFill>
                <a:srgbClr val="151C77"/>
              </a:solidFill>
            </a:endParaRPr>
          </a:p>
          <a:p>
            <a:pPr eaLnBrk="1" hangingPunct="1"/>
            <a:r>
              <a:rPr lang="en-US" sz="2400" b="1" dirty="0" smtClean="0">
                <a:solidFill>
                  <a:srgbClr val="151C77"/>
                </a:solidFill>
              </a:rPr>
              <a:t>Use DD Form 2870 – HIPAA compliant</a:t>
            </a:r>
          </a:p>
          <a:p>
            <a:pPr lvl="1" eaLnBrk="1" hangingPunct="1"/>
            <a:r>
              <a:rPr lang="en-US" sz="2000" dirty="0" smtClean="0">
                <a:solidFill>
                  <a:srgbClr val="151C77"/>
                </a:solidFill>
              </a:rPr>
              <a:t>Other versions must be reviewed from scratch</a:t>
            </a:r>
          </a:p>
        </p:txBody>
      </p:sp>
      <p:sp>
        <p:nvSpPr>
          <p:cNvPr id="45061" name="Text Box 4"/>
          <p:cNvSpPr txBox="1">
            <a:spLocks noChangeArrowheads="1"/>
          </p:cNvSpPr>
          <p:nvPr/>
        </p:nvSpPr>
        <p:spPr bwMode="auto">
          <a:xfrm flipV="1">
            <a:off x="914400" y="5943600"/>
            <a:ext cx="6705600" cy="457200"/>
          </a:xfrm>
          <a:prstGeom prst="rect">
            <a:avLst/>
          </a:prstGeom>
          <a:noFill/>
          <a:ln w="9525">
            <a:noFill/>
            <a:miter lim="800000"/>
            <a:headEnd/>
            <a:tailEnd/>
          </a:ln>
        </p:spPr>
        <p:txBody>
          <a:bodyPr rot="10800000">
            <a:spAutoFit/>
          </a:bodyPr>
          <a:lstStyle/>
          <a:p>
            <a:pPr>
              <a:spcBef>
                <a:spcPct val="50000"/>
              </a:spcBef>
            </a:pPr>
            <a:endParaRPr lang="en-US" sz="2400" b="1" dirty="0">
              <a:solidFill>
                <a:schemeClr val="accent2"/>
              </a:solidFill>
            </a:endParaRPr>
          </a:p>
        </p:txBody>
      </p:sp>
    </p:spTree>
    <p:extLst>
      <p:ext uri="{BB962C8B-B14F-4D97-AF65-F5344CB8AC3E}">
        <p14:creationId xmlns:p14="http://schemas.microsoft.com/office/powerpoint/2010/main" val="3911720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4294967295"/>
          </p:nvPr>
        </p:nvSpPr>
        <p:spPr>
          <a:xfrm>
            <a:off x="6553200" y="6245225"/>
            <a:ext cx="2133600" cy="476250"/>
          </a:xfrm>
          <a:prstGeom prst="rect">
            <a:avLst/>
          </a:prstGeom>
          <a:noFill/>
        </p:spPr>
        <p:txBody>
          <a:bodyPr/>
          <a:lstStyle/>
          <a:p>
            <a:fld id="{95CA61CF-478E-4D0C-93EC-F9BA28864BF2}" type="slidenum">
              <a:rPr lang="en-US" smtClean="0"/>
              <a:pPr/>
              <a:t>3</a:t>
            </a:fld>
            <a:endParaRPr lang="en-US" dirty="0" smtClean="0"/>
          </a:p>
        </p:txBody>
      </p:sp>
      <p:sp>
        <p:nvSpPr>
          <p:cNvPr id="4099" name="Rectangle 4"/>
          <p:cNvSpPr>
            <a:spLocks noGrp="1" noChangeArrowheads="1"/>
          </p:cNvSpPr>
          <p:nvPr>
            <p:ph type="title"/>
          </p:nvPr>
        </p:nvSpPr>
        <p:spPr>
          <a:xfrm>
            <a:off x="1295400" y="52388"/>
            <a:ext cx="6534150" cy="1143000"/>
          </a:xfrm>
        </p:spPr>
        <p:txBody>
          <a:bodyPr/>
          <a:lstStyle/>
          <a:p>
            <a:pPr algn="ctr"/>
            <a:r>
              <a:rPr lang="en-US" dirty="0" smtClean="0">
                <a:solidFill>
                  <a:srgbClr val="002060"/>
                </a:solidFill>
              </a:rPr>
              <a:t>Objectives</a:t>
            </a:r>
          </a:p>
        </p:txBody>
      </p:sp>
      <p:sp>
        <p:nvSpPr>
          <p:cNvPr id="4100" name="Rectangle 5"/>
          <p:cNvSpPr>
            <a:spLocks noGrp="1" noChangeArrowheads="1"/>
          </p:cNvSpPr>
          <p:nvPr>
            <p:ph type="body" idx="1"/>
          </p:nvPr>
        </p:nvSpPr>
        <p:spPr>
          <a:xfrm>
            <a:off x="371475" y="1447800"/>
            <a:ext cx="7772400" cy="4267200"/>
          </a:xfrm>
        </p:spPr>
        <p:txBody>
          <a:bodyPr/>
          <a:lstStyle/>
          <a:p>
            <a:pPr eaLnBrk="1" hangingPunct="1">
              <a:lnSpc>
                <a:spcPct val="90000"/>
              </a:lnSpc>
              <a:buFontTx/>
              <a:buNone/>
            </a:pPr>
            <a:r>
              <a:rPr lang="en-US" sz="2400" b="1" dirty="0" smtClean="0">
                <a:solidFill>
                  <a:srgbClr val="002060"/>
                </a:solidFill>
              </a:rPr>
              <a:t>Purpose:</a:t>
            </a:r>
          </a:p>
          <a:p>
            <a:pPr eaLnBrk="1" hangingPunct="1">
              <a:lnSpc>
                <a:spcPct val="90000"/>
              </a:lnSpc>
            </a:pPr>
            <a:r>
              <a:rPr lang="en-US" sz="2000" dirty="0" smtClean="0">
                <a:solidFill>
                  <a:srgbClr val="002060"/>
                </a:solidFill>
              </a:rPr>
              <a:t>General overview of HIPAA Privacy/Security Rules and implementing directives</a:t>
            </a:r>
          </a:p>
          <a:p>
            <a:pPr eaLnBrk="1" hangingPunct="1">
              <a:lnSpc>
                <a:spcPct val="90000"/>
              </a:lnSpc>
            </a:pPr>
            <a:r>
              <a:rPr lang="en-US" sz="2000" dirty="0" smtClean="0">
                <a:solidFill>
                  <a:srgbClr val="002060"/>
                </a:solidFill>
              </a:rPr>
              <a:t>Basis for spotting issues </a:t>
            </a:r>
          </a:p>
          <a:p>
            <a:pPr eaLnBrk="1" hangingPunct="1">
              <a:lnSpc>
                <a:spcPct val="90000"/>
              </a:lnSpc>
            </a:pPr>
            <a:r>
              <a:rPr lang="en-US" dirty="0" smtClean="0">
                <a:solidFill>
                  <a:srgbClr val="002060"/>
                </a:solidFill>
              </a:rPr>
              <a:t>Tools </a:t>
            </a:r>
            <a:r>
              <a:rPr lang="en-US" sz="2000" dirty="0" smtClean="0">
                <a:solidFill>
                  <a:srgbClr val="002060"/>
                </a:solidFill>
              </a:rPr>
              <a:t>to analyze issues</a:t>
            </a:r>
            <a:r>
              <a:rPr lang="en-US" sz="2400" dirty="0" smtClean="0">
                <a:solidFill>
                  <a:srgbClr val="002060"/>
                </a:solidFill>
              </a:rPr>
              <a:t/>
            </a:r>
            <a:br>
              <a:rPr lang="en-US" sz="2400" dirty="0" smtClean="0">
                <a:solidFill>
                  <a:srgbClr val="002060"/>
                </a:solidFill>
              </a:rPr>
            </a:br>
            <a:endParaRPr lang="en-US" sz="2400" dirty="0" smtClean="0">
              <a:solidFill>
                <a:srgbClr val="002060"/>
              </a:solidFill>
            </a:endParaRPr>
          </a:p>
          <a:p>
            <a:pPr eaLnBrk="1" hangingPunct="1">
              <a:lnSpc>
                <a:spcPct val="90000"/>
              </a:lnSpc>
              <a:buFontTx/>
              <a:buNone/>
            </a:pPr>
            <a:r>
              <a:rPr lang="en-US" sz="2400" b="1" dirty="0" smtClean="0">
                <a:solidFill>
                  <a:srgbClr val="002060"/>
                </a:solidFill>
              </a:rPr>
              <a:t>Caveats:</a:t>
            </a:r>
          </a:p>
          <a:p>
            <a:pPr eaLnBrk="1" hangingPunct="1">
              <a:lnSpc>
                <a:spcPct val="90000"/>
              </a:lnSpc>
            </a:pPr>
            <a:r>
              <a:rPr lang="en-US" sz="2000" dirty="0" smtClean="0">
                <a:solidFill>
                  <a:srgbClr val="002060"/>
                </a:solidFill>
              </a:rPr>
              <a:t>Not a substitute for HIPAA research and analysis</a:t>
            </a:r>
          </a:p>
          <a:p>
            <a:pPr eaLnBrk="1" hangingPunct="1">
              <a:lnSpc>
                <a:spcPct val="90000"/>
              </a:lnSpc>
            </a:pPr>
            <a:r>
              <a:rPr lang="en-US" sz="2000" dirty="0" smtClean="0">
                <a:solidFill>
                  <a:srgbClr val="002060"/>
                </a:solidFill>
              </a:rPr>
              <a:t>Issues are often fact-specific</a:t>
            </a:r>
          </a:p>
          <a:p>
            <a:pPr eaLnBrk="1" hangingPunct="1">
              <a:lnSpc>
                <a:spcPct val="90000"/>
              </a:lnSpc>
            </a:pPr>
            <a:r>
              <a:rPr lang="en-US" sz="2000" dirty="0" smtClean="0">
                <a:solidFill>
                  <a:srgbClr val="002060"/>
                </a:solidFill>
              </a:rPr>
              <a:t>Checklists can be dangerous</a:t>
            </a:r>
            <a:endParaRPr lang="en-US" sz="1400" dirty="0" smtClean="0">
              <a:solidFill>
                <a:srgbClr val="002060"/>
              </a:solidFill>
            </a:endParaRPr>
          </a:p>
        </p:txBody>
      </p:sp>
    </p:spTree>
    <p:extLst>
      <p:ext uri="{BB962C8B-B14F-4D97-AF65-F5344CB8AC3E}">
        <p14:creationId xmlns:p14="http://schemas.microsoft.com/office/powerpoint/2010/main" val="2200745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4294967295"/>
          </p:nvPr>
        </p:nvSpPr>
        <p:spPr>
          <a:xfrm>
            <a:off x="6553200" y="6245225"/>
            <a:ext cx="2133600" cy="476250"/>
          </a:xfrm>
          <a:prstGeom prst="rect">
            <a:avLst/>
          </a:prstGeom>
          <a:noFill/>
        </p:spPr>
        <p:txBody>
          <a:bodyPr/>
          <a:lstStyle/>
          <a:p>
            <a:fld id="{586CC7FA-651B-47CB-9134-C5432E9811AE}" type="slidenum">
              <a:rPr lang="en-US" smtClean="0"/>
              <a:pPr/>
              <a:t>30</a:t>
            </a:fld>
            <a:endParaRPr lang="en-US" dirty="0" smtClean="0"/>
          </a:p>
        </p:txBody>
      </p:sp>
      <p:sp>
        <p:nvSpPr>
          <p:cNvPr id="44035" name="Rectangle 2"/>
          <p:cNvSpPr>
            <a:spLocks noGrp="1" noChangeArrowheads="1"/>
          </p:cNvSpPr>
          <p:nvPr>
            <p:ph type="title"/>
          </p:nvPr>
        </p:nvSpPr>
        <p:spPr>
          <a:xfrm>
            <a:off x="1805762" y="131135"/>
            <a:ext cx="6608989" cy="1143000"/>
          </a:xfrm>
        </p:spPr>
        <p:txBody>
          <a:bodyPr/>
          <a:lstStyle/>
          <a:p>
            <a:pPr algn="ctr"/>
            <a:r>
              <a:rPr lang="en-US" dirty="0" smtClean="0"/>
              <a:t>Personal Representatives</a:t>
            </a:r>
          </a:p>
        </p:txBody>
      </p:sp>
      <p:sp>
        <p:nvSpPr>
          <p:cNvPr id="44036" name="Rectangle 3"/>
          <p:cNvSpPr>
            <a:spLocks noGrp="1" noChangeArrowheads="1"/>
          </p:cNvSpPr>
          <p:nvPr>
            <p:ph type="body" idx="1"/>
          </p:nvPr>
        </p:nvSpPr>
        <p:spPr>
          <a:xfrm>
            <a:off x="446314" y="1469571"/>
            <a:ext cx="7772400" cy="4114800"/>
          </a:xfrm>
        </p:spPr>
        <p:txBody>
          <a:bodyPr/>
          <a:lstStyle/>
          <a:p>
            <a:pPr eaLnBrk="1" hangingPunct="1">
              <a:lnSpc>
                <a:spcPct val="80000"/>
              </a:lnSpc>
            </a:pPr>
            <a:r>
              <a:rPr lang="en-US" sz="2400" b="1" dirty="0" smtClean="0">
                <a:solidFill>
                  <a:srgbClr val="151C77"/>
                </a:solidFill>
              </a:rPr>
              <a:t>If under applicable law a person has authority to act on behalf of an adult or emancipated minor in making decisions related to healthcare…</a:t>
            </a:r>
          </a:p>
          <a:p>
            <a:pPr eaLnBrk="1" hangingPunct="1">
              <a:lnSpc>
                <a:spcPct val="80000"/>
              </a:lnSpc>
            </a:pPr>
            <a:r>
              <a:rPr lang="en-US" sz="2400" b="1" dirty="0" smtClean="0">
                <a:solidFill>
                  <a:srgbClr val="151C77"/>
                </a:solidFill>
              </a:rPr>
              <a:t>If under applicable law a parent, guardian, etc. has authority to act on behalf of an unemancipated minor in making decisions related to healthcare…</a:t>
            </a:r>
          </a:p>
          <a:p>
            <a:pPr lvl="1" eaLnBrk="1" hangingPunct="1">
              <a:lnSpc>
                <a:spcPct val="80000"/>
              </a:lnSpc>
            </a:pPr>
            <a:r>
              <a:rPr lang="en-US" sz="2200" i="1" dirty="0" smtClean="0">
                <a:solidFill>
                  <a:srgbClr val="151C77"/>
                </a:solidFill>
              </a:rPr>
              <a:t>But not if the minor can consent</a:t>
            </a:r>
            <a:endParaRPr lang="en-US" sz="2200" b="1" i="1" dirty="0" smtClean="0">
              <a:solidFill>
                <a:srgbClr val="151C77"/>
              </a:solidFill>
            </a:endParaRPr>
          </a:p>
          <a:p>
            <a:pPr eaLnBrk="1" hangingPunct="1">
              <a:lnSpc>
                <a:spcPct val="80000"/>
              </a:lnSpc>
            </a:pPr>
            <a:r>
              <a:rPr lang="en-US" sz="2400" b="1" dirty="0" smtClean="0">
                <a:solidFill>
                  <a:srgbClr val="151C77"/>
                </a:solidFill>
              </a:rPr>
              <a:t>May elect not to treat as personal representative in abuse, neglect or domestic violence</a:t>
            </a:r>
          </a:p>
          <a:p>
            <a:pPr marL="0" indent="0" eaLnBrk="1" hangingPunct="1">
              <a:lnSpc>
                <a:spcPct val="80000"/>
              </a:lnSpc>
              <a:buNone/>
            </a:pPr>
            <a:r>
              <a:rPr lang="en-US" sz="2400" b="1" dirty="0" smtClean="0">
                <a:solidFill>
                  <a:srgbClr val="151C77"/>
                </a:solidFill>
              </a:rPr>
              <a:t> </a:t>
            </a:r>
          </a:p>
          <a:p>
            <a:pPr eaLnBrk="1" hangingPunct="1">
              <a:lnSpc>
                <a:spcPct val="80000"/>
              </a:lnSpc>
            </a:pPr>
            <a:r>
              <a:rPr lang="en-US" sz="2400" b="1" dirty="0" smtClean="0">
                <a:solidFill>
                  <a:srgbClr val="151C77"/>
                </a:solidFill>
              </a:rPr>
              <a:t>SVC status – advocate, personal rep?</a:t>
            </a:r>
          </a:p>
        </p:txBody>
      </p:sp>
    </p:spTree>
    <p:extLst>
      <p:ext uri="{BB962C8B-B14F-4D97-AF65-F5344CB8AC3E}">
        <p14:creationId xmlns:p14="http://schemas.microsoft.com/office/powerpoint/2010/main" val="8459793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4294967295"/>
          </p:nvPr>
        </p:nvSpPr>
        <p:spPr>
          <a:xfrm>
            <a:off x="6553200" y="6245225"/>
            <a:ext cx="2133600" cy="476250"/>
          </a:xfrm>
          <a:prstGeom prst="rect">
            <a:avLst/>
          </a:prstGeom>
          <a:noFill/>
        </p:spPr>
        <p:txBody>
          <a:bodyPr/>
          <a:lstStyle/>
          <a:p>
            <a:fld id="{9B7A4F10-5E60-4B36-8CCE-82C5B996952B}" type="slidenum">
              <a:rPr lang="en-US" smtClean="0"/>
              <a:pPr/>
              <a:t>31</a:t>
            </a:fld>
            <a:endParaRPr lang="en-US" dirty="0" smtClean="0"/>
          </a:p>
        </p:txBody>
      </p:sp>
      <p:sp>
        <p:nvSpPr>
          <p:cNvPr id="48131" name="Rectangle 2"/>
          <p:cNvSpPr>
            <a:spLocks noGrp="1" noChangeArrowheads="1"/>
          </p:cNvSpPr>
          <p:nvPr>
            <p:ph type="title"/>
          </p:nvPr>
        </p:nvSpPr>
        <p:spPr>
          <a:xfrm>
            <a:off x="1600200" y="52388"/>
            <a:ext cx="6229350" cy="1143000"/>
          </a:xfrm>
        </p:spPr>
        <p:txBody>
          <a:bodyPr/>
          <a:lstStyle/>
          <a:p>
            <a:pPr algn="ctr"/>
            <a:r>
              <a:rPr lang="en-US" dirty="0" smtClean="0"/>
              <a:t>Other Key Rules:</a:t>
            </a:r>
            <a:br>
              <a:rPr lang="en-US" dirty="0" smtClean="0"/>
            </a:br>
            <a:r>
              <a:rPr lang="en-US" dirty="0" smtClean="0"/>
              <a:t>HIPAA Security</a:t>
            </a:r>
          </a:p>
        </p:txBody>
      </p:sp>
      <p:sp>
        <p:nvSpPr>
          <p:cNvPr id="48132" name="Rectangle 3"/>
          <p:cNvSpPr>
            <a:spLocks noGrp="1" noChangeArrowheads="1"/>
          </p:cNvSpPr>
          <p:nvPr>
            <p:ph type="body" idx="1"/>
          </p:nvPr>
        </p:nvSpPr>
        <p:spPr>
          <a:xfrm>
            <a:off x="533400" y="1295400"/>
            <a:ext cx="7772400" cy="5029200"/>
          </a:xfrm>
        </p:spPr>
        <p:txBody>
          <a:bodyPr/>
          <a:lstStyle/>
          <a:p>
            <a:pPr eaLnBrk="1" hangingPunct="1">
              <a:lnSpc>
                <a:spcPct val="80000"/>
              </a:lnSpc>
            </a:pPr>
            <a:r>
              <a:rPr lang="en-US" sz="2000" b="1" dirty="0" smtClean="0">
                <a:solidFill>
                  <a:srgbClr val="151C77"/>
                </a:solidFill>
              </a:rPr>
              <a:t>National security standards to protect PHI held or transferred in electronic form</a:t>
            </a:r>
          </a:p>
          <a:p>
            <a:pPr lvl="1" eaLnBrk="1" hangingPunct="1">
              <a:lnSpc>
                <a:spcPct val="80000"/>
              </a:lnSpc>
            </a:pPr>
            <a:r>
              <a:rPr lang="en-US" b="1" dirty="0" smtClean="0">
                <a:solidFill>
                  <a:srgbClr val="151C77"/>
                </a:solidFill>
              </a:rPr>
              <a:t>Ensure confidentiality, integrity and availability of ePHI;</a:t>
            </a:r>
          </a:p>
          <a:p>
            <a:pPr lvl="1" eaLnBrk="1" hangingPunct="1">
              <a:lnSpc>
                <a:spcPct val="80000"/>
              </a:lnSpc>
            </a:pPr>
            <a:r>
              <a:rPr lang="en-US" dirty="0" smtClean="0">
                <a:solidFill>
                  <a:srgbClr val="151C77"/>
                </a:solidFill>
              </a:rPr>
              <a:t>Identify and protect against reasonably anticipated threats;</a:t>
            </a:r>
          </a:p>
          <a:p>
            <a:pPr lvl="1" eaLnBrk="1" hangingPunct="1">
              <a:lnSpc>
                <a:spcPct val="80000"/>
              </a:lnSpc>
            </a:pPr>
            <a:r>
              <a:rPr lang="en-US" b="1" dirty="0" smtClean="0">
                <a:solidFill>
                  <a:srgbClr val="151C77"/>
                </a:solidFill>
              </a:rPr>
              <a:t>Protect against reasonably anticipated impermissible uses or disclosures; and</a:t>
            </a:r>
          </a:p>
          <a:p>
            <a:pPr lvl="1" eaLnBrk="1" hangingPunct="1">
              <a:lnSpc>
                <a:spcPct val="80000"/>
              </a:lnSpc>
            </a:pPr>
            <a:r>
              <a:rPr lang="en-US" dirty="0" smtClean="0">
                <a:solidFill>
                  <a:srgbClr val="151C77"/>
                </a:solidFill>
              </a:rPr>
              <a:t>Ensure compliance by workforce.</a:t>
            </a:r>
            <a:endParaRPr lang="en-US" dirty="0">
              <a:solidFill>
                <a:srgbClr val="151C77"/>
              </a:solidFill>
            </a:endParaRPr>
          </a:p>
          <a:p>
            <a:pPr marL="406400" lvl="1" indent="0" eaLnBrk="1" hangingPunct="1">
              <a:lnSpc>
                <a:spcPct val="80000"/>
              </a:lnSpc>
              <a:buNone/>
            </a:pPr>
            <a:r>
              <a:rPr lang="en-US" dirty="0" smtClean="0">
                <a:solidFill>
                  <a:srgbClr val="151C77"/>
                </a:solidFill>
              </a:rPr>
              <a:t>(A</a:t>
            </a:r>
            <a:r>
              <a:rPr lang="en-US" b="1" dirty="0" smtClean="0">
                <a:solidFill>
                  <a:srgbClr val="151C77"/>
                </a:solidFill>
              </a:rPr>
              <a:t>pplies to business associates)</a:t>
            </a:r>
          </a:p>
          <a:p>
            <a:pPr eaLnBrk="1" hangingPunct="1">
              <a:lnSpc>
                <a:spcPct val="80000"/>
              </a:lnSpc>
            </a:pPr>
            <a:r>
              <a:rPr lang="en-US" sz="2000" b="1" dirty="0" smtClean="0">
                <a:solidFill>
                  <a:srgbClr val="151C77"/>
                </a:solidFill>
              </a:rPr>
              <a:t>No specific security measures dictated; consider:</a:t>
            </a:r>
          </a:p>
          <a:p>
            <a:pPr lvl="1" eaLnBrk="1" hangingPunct="1">
              <a:lnSpc>
                <a:spcPct val="80000"/>
              </a:lnSpc>
            </a:pPr>
            <a:r>
              <a:rPr lang="en-US" dirty="0" smtClean="0">
                <a:solidFill>
                  <a:srgbClr val="151C77"/>
                </a:solidFill>
              </a:rPr>
              <a:t>Size, complexity and capabilities;</a:t>
            </a:r>
          </a:p>
          <a:p>
            <a:pPr lvl="1" eaLnBrk="1" hangingPunct="1">
              <a:lnSpc>
                <a:spcPct val="80000"/>
              </a:lnSpc>
            </a:pPr>
            <a:r>
              <a:rPr lang="en-US" b="1" dirty="0" smtClean="0">
                <a:solidFill>
                  <a:srgbClr val="151C77"/>
                </a:solidFill>
              </a:rPr>
              <a:t>Technical, hardware and software infrastructure;</a:t>
            </a:r>
          </a:p>
          <a:p>
            <a:pPr lvl="1" eaLnBrk="1" hangingPunct="1">
              <a:lnSpc>
                <a:spcPct val="80000"/>
              </a:lnSpc>
            </a:pPr>
            <a:r>
              <a:rPr lang="en-US" dirty="0" smtClean="0">
                <a:solidFill>
                  <a:srgbClr val="151C77"/>
                </a:solidFill>
              </a:rPr>
              <a:t>Costs of security measures; and</a:t>
            </a:r>
          </a:p>
          <a:p>
            <a:pPr lvl="1" eaLnBrk="1" hangingPunct="1">
              <a:lnSpc>
                <a:spcPct val="80000"/>
              </a:lnSpc>
            </a:pPr>
            <a:r>
              <a:rPr lang="en-US" b="1" dirty="0" smtClean="0">
                <a:solidFill>
                  <a:srgbClr val="151C77"/>
                </a:solidFill>
              </a:rPr>
              <a:t>Likelihood and possible impact of potential risks to ePHI.</a:t>
            </a:r>
            <a:endParaRPr lang="en-US" dirty="0" smtClean="0">
              <a:solidFill>
                <a:srgbClr val="151C77"/>
              </a:solidFill>
            </a:endParaRPr>
          </a:p>
          <a:p>
            <a:pPr marL="406400" lvl="1" indent="0" eaLnBrk="1" hangingPunct="1">
              <a:lnSpc>
                <a:spcPct val="80000"/>
              </a:lnSpc>
              <a:buNone/>
            </a:pPr>
            <a:endParaRPr lang="en-US" dirty="0" smtClean="0">
              <a:solidFill>
                <a:srgbClr val="151C77"/>
              </a:solidFill>
            </a:endParaRPr>
          </a:p>
          <a:p>
            <a:pPr marL="406400" lvl="1" indent="0" eaLnBrk="1" hangingPunct="1">
              <a:lnSpc>
                <a:spcPct val="80000"/>
              </a:lnSpc>
              <a:buNone/>
            </a:pPr>
            <a:r>
              <a:rPr lang="en-US" dirty="0" smtClean="0">
                <a:solidFill>
                  <a:srgbClr val="151C77"/>
                </a:solidFill>
              </a:rPr>
              <a:t>DoDI </a:t>
            </a:r>
            <a:r>
              <a:rPr lang="en-US" dirty="0">
                <a:solidFill>
                  <a:srgbClr val="151C77"/>
                </a:solidFill>
              </a:rPr>
              <a:t>8580.02, </a:t>
            </a:r>
            <a:r>
              <a:rPr lang="en-US" i="1" dirty="0">
                <a:solidFill>
                  <a:srgbClr val="151C77"/>
                </a:solidFill>
              </a:rPr>
              <a:t>Security of Individually Identifiable Health Information in DoD Health Care Programs</a:t>
            </a:r>
            <a:r>
              <a:rPr lang="en-US" dirty="0">
                <a:solidFill>
                  <a:srgbClr val="151C77"/>
                </a:solidFill>
              </a:rPr>
              <a:t> (12 Aug 15)</a:t>
            </a:r>
          </a:p>
          <a:p>
            <a:pPr marL="406400" lvl="1" indent="0" eaLnBrk="1" hangingPunct="1">
              <a:lnSpc>
                <a:spcPct val="80000"/>
              </a:lnSpc>
              <a:buNone/>
            </a:pPr>
            <a:endParaRPr lang="en-US" b="1" dirty="0" smtClean="0">
              <a:solidFill>
                <a:srgbClr val="151C77"/>
              </a:solidFill>
            </a:endParaRPr>
          </a:p>
        </p:txBody>
      </p:sp>
    </p:spTree>
    <p:extLst>
      <p:ext uri="{BB962C8B-B14F-4D97-AF65-F5344CB8AC3E}">
        <p14:creationId xmlns:p14="http://schemas.microsoft.com/office/powerpoint/2010/main" val="147163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2388"/>
            <a:ext cx="6457950" cy="1143000"/>
          </a:xfrm>
        </p:spPr>
        <p:txBody>
          <a:bodyPr/>
          <a:lstStyle/>
          <a:p>
            <a:pPr algn="ctr"/>
            <a:r>
              <a:rPr lang="en-US" dirty="0" smtClean="0"/>
              <a:t>Other Key Rules:</a:t>
            </a:r>
            <a:br>
              <a:rPr lang="en-US" dirty="0" smtClean="0"/>
            </a:br>
            <a:r>
              <a:rPr lang="en-US" dirty="0" smtClean="0"/>
              <a:t>Breach Reporting</a:t>
            </a:r>
            <a:endParaRPr lang="en-US" dirty="0"/>
          </a:p>
        </p:txBody>
      </p:sp>
      <p:sp>
        <p:nvSpPr>
          <p:cNvPr id="3" name="Content Placeholder 2"/>
          <p:cNvSpPr>
            <a:spLocks noGrp="1"/>
          </p:cNvSpPr>
          <p:nvPr>
            <p:ph idx="1"/>
          </p:nvPr>
        </p:nvSpPr>
        <p:spPr>
          <a:xfrm>
            <a:off x="388937" y="1219200"/>
            <a:ext cx="8526463" cy="5410200"/>
          </a:xfrm>
        </p:spPr>
        <p:txBody>
          <a:bodyPr/>
          <a:lstStyle/>
          <a:p>
            <a:r>
              <a:rPr lang="en-US" dirty="0" smtClean="0">
                <a:solidFill>
                  <a:srgbClr val="151C77"/>
                </a:solidFill>
              </a:rPr>
              <a:t>HIPAA BREACH – Impermissible use or disclosure that compromises the security or privacy of PHI.  </a:t>
            </a:r>
          </a:p>
          <a:p>
            <a:pPr lvl="1"/>
            <a:r>
              <a:rPr lang="en-US" b="0" dirty="0" smtClean="0">
                <a:solidFill>
                  <a:srgbClr val="151C77"/>
                </a:solidFill>
              </a:rPr>
              <a:t>EXCEPTIONS:  (1) Unintentional acquisition, access or use of PHI by a workforce member or BA; or (2) inadvertent disclosure of PHI by a personal authorized to access PHI at a CE or BA to another person authorized to access PHI at the CA or VA.</a:t>
            </a:r>
          </a:p>
          <a:p>
            <a:r>
              <a:rPr lang="en-US" dirty="0" smtClean="0">
                <a:solidFill>
                  <a:srgbClr val="151C77"/>
                </a:solidFill>
              </a:rPr>
              <a:t>NOT A BREACH – Low probability the PHI has been compromised based on risk assessment:</a:t>
            </a:r>
          </a:p>
          <a:p>
            <a:pPr lvl="1"/>
            <a:r>
              <a:rPr lang="en-US" b="0" dirty="0" smtClean="0">
                <a:solidFill>
                  <a:srgbClr val="151C77"/>
                </a:solidFill>
              </a:rPr>
              <a:t>Nature and extent of PHI including identifiers and likelihood of re-identification; </a:t>
            </a:r>
          </a:p>
          <a:p>
            <a:pPr lvl="1"/>
            <a:r>
              <a:rPr lang="en-US" b="0" dirty="0" smtClean="0">
                <a:solidFill>
                  <a:srgbClr val="151C77"/>
                </a:solidFill>
              </a:rPr>
              <a:t>Unauthorized person who used the PHI or to whom it was disclosed;</a:t>
            </a:r>
          </a:p>
          <a:p>
            <a:pPr lvl="1"/>
            <a:r>
              <a:rPr lang="en-US" b="0" dirty="0" smtClean="0">
                <a:solidFill>
                  <a:srgbClr val="151C77"/>
                </a:solidFill>
              </a:rPr>
              <a:t>Whether the PHI was actually acquired or viewed; and</a:t>
            </a:r>
          </a:p>
          <a:p>
            <a:pPr lvl="1"/>
            <a:r>
              <a:rPr lang="en-US" b="0" dirty="0" smtClean="0">
                <a:solidFill>
                  <a:srgbClr val="151C77"/>
                </a:solidFill>
              </a:rPr>
              <a:t>Extent to which risks mitigated.</a:t>
            </a:r>
          </a:p>
        </p:txBody>
      </p:sp>
      <p:sp>
        <p:nvSpPr>
          <p:cNvPr id="4" name="Slide Number Placeholder 3"/>
          <p:cNvSpPr>
            <a:spLocks noGrp="1"/>
          </p:cNvSpPr>
          <p:nvPr>
            <p:ph type="sldNum" sz="quarter" idx="4294967295"/>
          </p:nvPr>
        </p:nvSpPr>
        <p:spPr>
          <a:xfrm>
            <a:off x="6553200" y="6245225"/>
            <a:ext cx="2133600" cy="476250"/>
          </a:xfrm>
          <a:prstGeom prst="rect">
            <a:avLst/>
          </a:prstGeom>
        </p:spPr>
        <p:txBody>
          <a:bodyPr/>
          <a:lstStyle/>
          <a:p>
            <a:pPr>
              <a:defRPr/>
            </a:pPr>
            <a:fld id="{25F3FE25-E285-4FC3-9C57-2D960BF773FA}" type="slidenum">
              <a:rPr lang="en-US" smtClean="0"/>
              <a:pPr>
                <a:defRPr/>
              </a:pPr>
              <a:t>32</a:t>
            </a:fld>
            <a:endParaRPr lang="en-US" dirty="0"/>
          </a:p>
        </p:txBody>
      </p:sp>
    </p:spTree>
    <p:extLst>
      <p:ext uri="{BB962C8B-B14F-4D97-AF65-F5344CB8AC3E}">
        <p14:creationId xmlns:p14="http://schemas.microsoft.com/office/powerpoint/2010/main" val="1199196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2388"/>
            <a:ext cx="6457950" cy="1143000"/>
          </a:xfrm>
        </p:spPr>
        <p:txBody>
          <a:bodyPr/>
          <a:lstStyle/>
          <a:p>
            <a:pPr algn="ctr"/>
            <a:r>
              <a:rPr lang="en-US" dirty="0" smtClean="0"/>
              <a:t>Other Key Rules:</a:t>
            </a:r>
            <a:br>
              <a:rPr lang="en-US" dirty="0" smtClean="0"/>
            </a:br>
            <a:r>
              <a:rPr lang="en-US" dirty="0" smtClean="0"/>
              <a:t>Breach Reporting</a:t>
            </a:r>
            <a:endParaRPr lang="en-US" dirty="0"/>
          </a:p>
        </p:txBody>
      </p:sp>
      <p:sp>
        <p:nvSpPr>
          <p:cNvPr id="3" name="Content Placeholder 2"/>
          <p:cNvSpPr>
            <a:spLocks noGrp="1"/>
          </p:cNvSpPr>
          <p:nvPr>
            <p:ph idx="1"/>
          </p:nvPr>
        </p:nvSpPr>
        <p:spPr>
          <a:xfrm>
            <a:off x="397215" y="1981200"/>
            <a:ext cx="8406719" cy="5410200"/>
          </a:xfrm>
        </p:spPr>
        <p:txBody>
          <a:bodyPr/>
          <a:lstStyle/>
          <a:p>
            <a:r>
              <a:rPr lang="en-US" dirty="0" smtClean="0">
                <a:solidFill>
                  <a:srgbClr val="151C77"/>
                </a:solidFill>
              </a:rPr>
              <a:t>PRIVACY ACT BREACH – A loss of control, compromise, unauthorized disclosure, unauthorized acquisition, unauthorized access, or any similar term referring to situations where persons other than authorized users and for an other than authorized purpose have access or potential access to PII, whether physical or electronic.</a:t>
            </a:r>
          </a:p>
        </p:txBody>
      </p:sp>
      <p:sp>
        <p:nvSpPr>
          <p:cNvPr id="4" name="Slide Number Placeholder 3"/>
          <p:cNvSpPr>
            <a:spLocks noGrp="1"/>
          </p:cNvSpPr>
          <p:nvPr>
            <p:ph type="sldNum" sz="quarter" idx="4294967295"/>
          </p:nvPr>
        </p:nvSpPr>
        <p:spPr>
          <a:xfrm>
            <a:off x="6553200" y="6245225"/>
            <a:ext cx="2133600" cy="476250"/>
          </a:xfrm>
          <a:prstGeom prst="rect">
            <a:avLst/>
          </a:prstGeom>
        </p:spPr>
        <p:txBody>
          <a:bodyPr/>
          <a:lstStyle/>
          <a:p>
            <a:pPr>
              <a:defRPr/>
            </a:pPr>
            <a:fld id="{25F3FE25-E285-4FC3-9C57-2D960BF773FA}" type="slidenum">
              <a:rPr lang="en-US" smtClean="0"/>
              <a:pPr>
                <a:defRPr/>
              </a:pPr>
              <a:t>33</a:t>
            </a:fld>
            <a:endParaRPr lang="en-US" dirty="0"/>
          </a:p>
        </p:txBody>
      </p:sp>
    </p:spTree>
    <p:extLst>
      <p:ext uri="{BB962C8B-B14F-4D97-AF65-F5344CB8AC3E}">
        <p14:creationId xmlns:p14="http://schemas.microsoft.com/office/powerpoint/2010/main" val="3610318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2388"/>
            <a:ext cx="6457950" cy="1143000"/>
          </a:xfrm>
        </p:spPr>
        <p:txBody>
          <a:bodyPr/>
          <a:lstStyle/>
          <a:p>
            <a:pPr algn="ctr"/>
            <a:r>
              <a:rPr lang="en-US" dirty="0" smtClean="0"/>
              <a:t>Other Key Rules:</a:t>
            </a:r>
            <a:br>
              <a:rPr lang="en-US" dirty="0" smtClean="0"/>
            </a:br>
            <a:r>
              <a:rPr lang="en-US" dirty="0" smtClean="0"/>
              <a:t>Breach Notification</a:t>
            </a:r>
            <a:endParaRPr lang="en-US" dirty="0"/>
          </a:p>
        </p:txBody>
      </p:sp>
      <p:sp>
        <p:nvSpPr>
          <p:cNvPr id="3" name="Content Placeholder 2"/>
          <p:cNvSpPr>
            <a:spLocks noGrp="1"/>
          </p:cNvSpPr>
          <p:nvPr>
            <p:ph idx="1"/>
          </p:nvPr>
        </p:nvSpPr>
        <p:spPr>
          <a:xfrm>
            <a:off x="388937" y="1219200"/>
            <a:ext cx="8406719" cy="5410200"/>
          </a:xfrm>
        </p:spPr>
        <p:txBody>
          <a:bodyPr/>
          <a:lstStyle/>
          <a:p>
            <a:endParaRPr lang="en-US" dirty="0">
              <a:solidFill>
                <a:srgbClr val="151C77"/>
              </a:solidFill>
            </a:endParaRPr>
          </a:p>
          <a:p>
            <a:r>
              <a:rPr lang="en-US" dirty="0" smtClean="0">
                <a:solidFill>
                  <a:srgbClr val="151C77"/>
                </a:solidFill>
              </a:rPr>
              <a:t>PII Breach requires risk assessment:</a:t>
            </a:r>
          </a:p>
          <a:p>
            <a:pPr lvl="1"/>
            <a:r>
              <a:rPr lang="en-US" dirty="0" smtClean="0">
                <a:solidFill>
                  <a:srgbClr val="151C77"/>
                </a:solidFill>
              </a:rPr>
              <a:t>Nature and date elements breached;</a:t>
            </a:r>
          </a:p>
          <a:p>
            <a:pPr lvl="1"/>
            <a:r>
              <a:rPr lang="en-US" dirty="0" smtClean="0">
                <a:solidFill>
                  <a:srgbClr val="151C77"/>
                </a:solidFill>
              </a:rPr>
              <a:t>Likelihood information is accessible and useable;</a:t>
            </a:r>
          </a:p>
          <a:p>
            <a:pPr lvl="1"/>
            <a:r>
              <a:rPr lang="en-US" dirty="0" smtClean="0">
                <a:solidFill>
                  <a:srgbClr val="151C77"/>
                </a:solidFill>
              </a:rPr>
              <a:t>Likelihood breach may lead to harm, embarrassment, inconvenience or unfairness;</a:t>
            </a:r>
          </a:p>
          <a:p>
            <a:pPr lvl="1"/>
            <a:r>
              <a:rPr lang="en-US" dirty="0" smtClean="0">
                <a:solidFill>
                  <a:srgbClr val="151C77"/>
                </a:solidFill>
              </a:rPr>
              <a:t>Ability to mitigate risk of harm, embarrassment, inconvenience or unfairness.</a:t>
            </a:r>
          </a:p>
        </p:txBody>
      </p:sp>
      <p:sp>
        <p:nvSpPr>
          <p:cNvPr id="4" name="Slide Number Placeholder 3"/>
          <p:cNvSpPr>
            <a:spLocks noGrp="1"/>
          </p:cNvSpPr>
          <p:nvPr>
            <p:ph type="sldNum" sz="quarter" idx="4294967295"/>
          </p:nvPr>
        </p:nvSpPr>
        <p:spPr>
          <a:xfrm>
            <a:off x="6553200" y="6245225"/>
            <a:ext cx="2133600" cy="476250"/>
          </a:xfrm>
          <a:prstGeom prst="rect">
            <a:avLst/>
          </a:prstGeom>
        </p:spPr>
        <p:txBody>
          <a:bodyPr/>
          <a:lstStyle/>
          <a:p>
            <a:pPr>
              <a:defRPr/>
            </a:pPr>
            <a:fld id="{25F3FE25-E285-4FC3-9C57-2D960BF773FA}" type="slidenum">
              <a:rPr lang="en-US" smtClean="0"/>
              <a:pPr>
                <a:defRPr/>
              </a:pPr>
              <a:t>34</a:t>
            </a:fld>
            <a:endParaRPr lang="en-US" dirty="0"/>
          </a:p>
        </p:txBody>
      </p:sp>
    </p:spTree>
    <p:extLst>
      <p:ext uri="{BB962C8B-B14F-4D97-AF65-F5344CB8AC3E}">
        <p14:creationId xmlns:p14="http://schemas.microsoft.com/office/powerpoint/2010/main" val="1072178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2388"/>
            <a:ext cx="6457950" cy="1143000"/>
          </a:xfrm>
        </p:spPr>
        <p:txBody>
          <a:bodyPr/>
          <a:lstStyle/>
          <a:p>
            <a:pPr algn="ctr"/>
            <a:r>
              <a:rPr lang="en-US" dirty="0" smtClean="0"/>
              <a:t>Other Key Rules:</a:t>
            </a:r>
            <a:br>
              <a:rPr lang="en-US" dirty="0" smtClean="0"/>
            </a:br>
            <a:r>
              <a:rPr lang="en-US" dirty="0" smtClean="0"/>
              <a:t>Breach Notification</a:t>
            </a:r>
            <a:endParaRPr lang="en-US" dirty="0"/>
          </a:p>
        </p:txBody>
      </p:sp>
      <p:sp>
        <p:nvSpPr>
          <p:cNvPr id="3" name="Content Placeholder 2"/>
          <p:cNvSpPr>
            <a:spLocks noGrp="1"/>
          </p:cNvSpPr>
          <p:nvPr>
            <p:ph idx="1"/>
          </p:nvPr>
        </p:nvSpPr>
        <p:spPr>
          <a:xfrm>
            <a:off x="388937" y="1219200"/>
            <a:ext cx="8406719" cy="5410200"/>
          </a:xfrm>
        </p:spPr>
        <p:txBody>
          <a:bodyPr/>
          <a:lstStyle/>
          <a:p>
            <a:endParaRPr lang="en-US" dirty="0" smtClean="0">
              <a:solidFill>
                <a:srgbClr val="151C77"/>
              </a:solidFill>
            </a:endParaRPr>
          </a:p>
          <a:p>
            <a:r>
              <a:rPr lang="en-US" dirty="0" smtClean="0">
                <a:solidFill>
                  <a:srgbClr val="151C77"/>
                </a:solidFill>
              </a:rPr>
              <a:t>Required for breach of </a:t>
            </a:r>
            <a:r>
              <a:rPr lang="en-US" u="sng" dirty="0" smtClean="0">
                <a:solidFill>
                  <a:srgbClr val="151C77"/>
                </a:solidFill>
              </a:rPr>
              <a:t>unsecured</a:t>
            </a:r>
            <a:r>
              <a:rPr lang="en-US" dirty="0" smtClean="0">
                <a:solidFill>
                  <a:srgbClr val="151C77"/>
                </a:solidFill>
              </a:rPr>
              <a:t> PHI.</a:t>
            </a:r>
          </a:p>
          <a:p>
            <a:r>
              <a:rPr lang="en-US" dirty="0">
                <a:solidFill>
                  <a:srgbClr val="151C77"/>
                </a:solidFill>
              </a:rPr>
              <a:t>Individual Notice</a:t>
            </a:r>
          </a:p>
          <a:p>
            <a:pPr lvl="1"/>
            <a:r>
              <a:rPr lang="en-US" dirty="0">
                <a:solidFill>
                  <a:srgbClr val="151C77"/>
                </a:solidFill>
              </a:rPr>
              <a:t>Written notice</a:t>
            </a:r>
          </a:p>
          <a:p>
            <a:pPr lvl="1"/>
            <a:r>
              <a:rPr lang="en-US" dirty="0">
                <a:solidFill>
                  <a:srgbClr val="151C77"/>
                </a:solidFill>
              </a:rPr>
              <a:t>Substitute </a:t>
            </a:r>
            <a:r>
              <a:rPr lang="en-US" dirty="0" smtClean="0">
                <a:solidFill>
                  <a:srgbClr val="151C77"/>
                </a:solidFill>
              </a:rPr>
              <a:t>notice </a:t>
            </a:r>
          </a:p>
          <a:p>
            <a:pPr lvl="2"/>
            <a:r>
              <a:rPr lang="en-US" dirty="0" smtClean="0">
                <a:solidFill>
                  <a:srgbClr val="151C77"/>
                </a:solidFill>
              </a:rPr>
              <a:t>Out of date info for 10 or more individuals</a:t>
            </a:r>
          </a:p>
          <a:p>
            <a:pPr lvl="2"/>
            <a:r>
              <a:rPr lang="en-US" dirty="0" smtClean="0">
                <a:solidFill>
                  <a:srgbClr val="151C77"/>
                </a:solidFill>
              </a:rPr>
              <a:t>Post on CE home page or major media</a:t>
            </a:r>
          </a:p>
          <a:p>
            <a:r>
              <a:rPr lang="en-US" dirty="0" smtClean="0">
                <a:solidFill>
                  <a:srgbClr val="151C77"/>
                </a:solidFill>
              </a:rPr>
              <a:t>Media Notice</a:t>
            </a:r>
          </a:p>
          <a:p>
            <a:pPr lvl="1"/>
            <a:r>
              <a:rPr lang="en-US" dirty="0" smtClean="0">
                <a:solidFill>
                  <a:srgbClr val="151C77"/>
                </a:solidFill>
              </a:rPr>
              <a:t>Breach impacts more than 500 residents of a State or jurisdiction</a:t>
            </a:r>
          </a:p>
          <a:p>
            <a:pPr marL="406400" lvl="1" indent="0">
              <a:buNone/>
            </a:pPr>
            <a:endParaRPr lang="en-US" dirty="0" smtClean="0">
              <a:solidFill>
                <a:srgbClr val="151C77"/>
              </a:solidFill>
            </a:endParaRPr>
          </a:p>
        </p:txBody>
      </p:sp>
      <p:sp>
        <p:nvSpPr>
          <p:cNvPr id="4" name="Slide Number Placeholder 3"/>
          <p:cNvSpPr>
            <a:spLocks noGrp="1"/>
          </p:cNvSpPr>
          <p:nvPr>
            <p:ph type="sldNum" sz="quarter" idx="4294967295"/>
          </p:nvPr>
        </p:nvSpPr>
        <p:spPr>
          <a:xfrm>
            <a:off x="6553200" y="6245225"/>
            <a:ext cx="2133600" cy="476250"/>
          </a:xfrm>
          <a:prstGeom prst="rect">
            <a:avLst/>
          </a:prstGeom>
        </p:spPr>
        <p:txBody>
          <a:bodyPr/>
          <a:lstStyle/>
          <a:p>
            <a:pPr>
              <a:defRPr/>
            </a:pPr>
            <a:fld id="{25F3FE25-E285-4FC3-9C57-2D960BF773FA}" type="slidenum">
              <a:rPr lang="en-US" smtClean="0"/>
              <a:pPr>
                <a:defRPr/>
              </a:pPr>
              <a:t>35</a:t>
            </a:fld>
            <a:endParaRPr lang="en-US" dirty="0"/>
          </a:p>
        </p:txBody>
      </p:sp>
    </p:spTree>
    <p:extLst>
      <p:ext uri="{BB962C8B-B14F-4D97-AF65-F5344CB8AC3E}">
        <p14:creationId xmlns:p14="http://schemas.microsoft.com/office/powerpoint/2010/main" val="3363307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371600" y="52388"/>
            <a:ext cx="6457950" cy="1143000"/>
          </a:xfrm>
        </p:spPr>
        <p:txBody>
          <a:bodyPr/>
          <a:lstStyle/>
          <a:p>
            <a:pPr algn="ctr"/>
            <a:r>
              <a:rPr lang="en-US" dirty="0" smtClean="0"/>
              <a:t>HIPAA</a:t>
            </a:r>
            <a:br>
              <a:rPr lang="en-US" dirty="0" smtClean="0"/>
            </a:br>
            <a:r>
              <a:rPr lang="en-US" dirty="0" smtClean="0"/>
              <a:t>Enforcement</a:t>
            </a:r>
          </a:p>
        </p:txBody>
      </p:sp>
      <p:sp>
        <p:nvSpPr>
          <p:cNvPr id="28675" name="Content Placeholder 2"/>
          <p:cNvSpPr>
            <a:spLocks noGrp="1"/>
          </p:cNvSpPr>
          <p:nvPr>
            <p:ph idx="1"/>
          </p:nvPr>
        </p:nvSpPr>
        <p:spPr/>
        <p:txBody>
          <a:bodyPr/>
          <a:lstStyle/>
          <a:p>
            <a:r>
              <a:rPr lang="en-US" dirty="0" smtClean="0">
                <a:solidFill>
                  <a:srgbClr val="0C2D83"/>
                </a:solidFill>
              </a:rPr>
              <a:t>HHS, Office for Civil Rights</a:t>
            </a:r>
          </a:p>
          <a:p>
            <a:pPr lvl="1"/>
            <a:r>
              <a:rPr lang="en-US" dirty="0" smtClean="0">
                <a:solidFill>
                  <a:srgbClr val="0C2D83"/>
                </a:solidFill>
              </a:rPr>
              <a:t>Investigation</a:t>
            </a:r>
          </a:p>
          <a:p>
            <a:pPr lvl="1"/>
            <a:r>
              <a:rPr lang="en-US" dirty="0" smtClean="0">
                <a:solidFill>
                  <a:srgbClr val="0C2D83"/>
                </a:solidFill>
              </a:rPr>
              <a:t>Enforcement</a:t>
            </a:r>
          </a:p>
          <a:p>
            <a:pPr lvl="2"/>
            <a:r>
              <a:rPr lang="en-US" dirty="0" smtClean="0">
                <a:solidFill>
                  <a:srgbClr val="0C2D83"/>
                </a:solidFill>
              </a:rPr>
              <a:t>No private right of action</a:t>
            </a:r>
          </a:p>
          <a:p>
            <a:pPr lvl="2"/>
            <a:r>
              <a:rPr lang="en-US" dirty="0" smtClean="0">
                <a:solidFill>
                  <a:srgbClr val="0C2D83"/>
                </a:solidFill>
              </a:rPr>
              <a:t>Civil money penalties</a:t>
            </a:r>
          </a:p>
          <a:p>
            <a:pPr lvl="2"/>
            <a:r>
              <a:rPr lang="en-US" dirty="0" smtClean="0">
                <a:solidFill>
                  <a:srgbClr val="0C2D83"/>
                </a:solidFill>
              </a:rPr>
              <a:t>Criminal action</a:t>
            </a:r>
          </a:p>
          <a:p>
            <a:r>
              <a:rPr lang="en-US" dirty="0" smtClean="0">
                <a:solidFill>
                  <a:srgbClr val="0C2D83"/>
                </a:solidFill>
              </a:rPr>
              <a:t>State Attorneys General</a:t>
            </a:r>
          </a:p>
          <a:p>
            <a:pPr lvl="1"/>
            <a:r>
              <a:rPr lang="en-US" dirty="0" smtClean="0">
                <a:solidFill>
                  <a:srgbClr val="0C2D83"/>
                </a:solidFill>
              </a:rPr>
              <a:t>Civil Action on behalf of state residents</a:t>
            </a:r>
          </a:p>
        </p:txBody>
      </p:sp>
      <p:sp>
        <p:nvSpPr>
          <p:cNvPr id="28676" name="Slide Number Placeholder 3"/>
          <p:cNvSpPr>
            <a:spLocks noGrp="1"/>
          </p:cNvSpPr>
          <p:nvPr>
            <p:ph type="sldNum" sz="quarter" idx="11"/>
          </p:nvPr>
        </p:nvSpPr>
        <p:spPr>
          <a:noFill/>
        </p:spPr>
        <p:txBody>
          <a:bodyPr/>
          <a:lstStyle/>
          <a:p>
            <a:fld id="{20017954-71C2-44AA-9ED0-CB7A961138A3}" type="slidenum">
              <a:rPr lang="en-US" smtClean="0"/>
              <a:pPr/>
              <a:t>36</a:t>
            </a:fld>
            <a:endParaRPr lang="en-US" dirty="0" smtClean="0">
              <a:solidFill>
                <a:schemeClr val="bg2"/>
              </a:solidFill>
            </a:endParaRPr>
          </a:p>
        </p:txBody>
      </p:sp>
    </p:spTree>
    <p:extLst>
      <p:ext uri="{BB962C8B-B14F-4D97-AF65-F5344CB8AC3E}">
        <p14:creationId xmlns:p14="http://schemas.microsoft.com/office/powerpoint/2010/main" val="3603309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371600" y="0"/>
            <a:ext cx="6553200" cy="1143000"/>
          </a:xfrm>
        </p:spPr>
        <p:txBody>
          <a:bodyPr/>
          <a:lstStyle/>
          <a:p>
            <a:pPr algn="ctr"/>
            <a:r>
              <a:rPr lang="en-US" dirty="0" smtClean="0"/>
              <a:t>HIPAA Enforcement</a:t>
            </a:r>
            <a:br>
              <a:rPr lang="en-US" dirty="0" smtClean="0"/>
            </a:br>
            <a:r>
              <a:rPr lang="en-US" dirty="0" smtClean="0"/>
              <a:t>Highlights</a:t>
            </a:r>
          </a:p>
        </p:txBody>
      </p:sp>
      <p:sp>
        <p:nvSpPr>
          <p:cNvPr id="29700" name="Slide Number Placeholder 3"/>
          <p:cNvSpPr>
            <a:spLocks noGrp="1"/>
          </p:cNvSpPr>
          <p:nvPr>
            <p:ph type="sldNum" sz="quarter" idx="11"/>
          </p:nvPr>
        </p:nvSpPr>
        <p:spPr>
          <a:noFill/>
        </p:spPr>
        <p:txBody>
          <a:bodyPr/>
          <a:lstStyle/>
          <a:p>
            <a:fld id="{4DA1411B-C1DF-4732-AD76-DC0E94F3479C}" type="slidenum">
              <a:rPr lang="en-US" smtClean="0"/>
              <a:pPr/>
              <a:t>37</a:t>
            </a:fld>
            <a:endParaRPr lang="en-US" dirty="0" smtClean="0">
              <a:solidFill>
                <a:schemeClr val="bg2"/>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67516841"/>
              </p:ext>
            </p:extLst>
          </p:nvPr>
        </p:nvGraphicFramePr>
        <p:xfrm>
          <a:off x="161924" y="1295400"/>
          <a:ext cx="8833220" cy="4942840"/>
        </p:xfrm>
        <a:graphic>
          <a:graphicData uri="http://schemas.openxmlformats.org/drawingml/2006/table">
            <a:tbl>
              <a:tblPr firstRow="1" bandRow="1">
                <a:tableStyleId>{5C22544A-7EE6-4342-B048-85BDC9FD1C3A}</a:tableStyleId>
              </a:tblPr>
              <a:tblGrid>
                <a:gridCol w="881967"/>
                <a:gridCol w="1635514"/>
                <a:gridCol w="1594883"/>
                <a:gridCol w="1637414"/>
                <a:gridCol w="1648047"/>
                <a:gridCol w="1435395"/>
              </a:tblGrid>
              <a:tr h="370840">
                <a:tc>
                  <a:txBody>
                    <a:bodyPr/>
                    <a:lstStyle/>
                    <a:p>
                      <a:r>
                        <a:rPr lang="en-US" dirty="0" smtClean="0"/>
                        <a:t>YEAR</a:t>
                      </a:r>
                      <a:endParaRPr lang="en-US" dirty="0"/>
                    </a:p>
                  </a:txBody>
                  <a:tcPr/>
                </a:tc>
                <a:tc>
                  <a:txBody>
                    <a:bodyPr/>
                    <a:lstStyle/>
                    <a:p>
                      <a:r>
                        <a:rPr lang="en-US" dirty="0" smtClean="0"/>
                        <a:t>Issue</a:t>
                      </a:r>
                      <a:r>
                        <a:rPr lang="en-US" baseline="0" dirty="0" smtClean="0"/>
                        <a:t> 1</a:t>
                      </a:r>
                      <a:endParaRPr lang="en-US" dirty="0"/>
                    </a:p>
                  </a:txBody>
                  <a:tcPr/>
                </a:tc>
                <a:tc>
                  <a:txBody>
                    <a:bodyPr/>
                    <a:lstStyle/>
                    <a:p>
                      <a:r>
                        <a:rPr lang="en-US" dirty="0" smtClean="0"/>
                        <a:t>Issue</a:t>
                      </a:r>
                      <a:r>
                        <a:rPr lang="en-US" baseline="0" dirty="0" smtClean="0"/>
                        <a:t> 2</a:t>
                      </a:r>
                      <a:endParaRPr lang="en-US" dirty="0"/>
                    </a:p>
                  </a:txBody>
                  <a:tcPr/>
                </a:tc>
                <a:tc>
                  <a:txBody>
                    <a:bodyPr/>
                    <a:lstStyle/>
                    <a:p>
                      <a:r>
                        <a:rPr lang="en-US" dirty="0" smtClean="0"/>
                        <a:t>Issue 3</a:t>
                      </a:r>
                      <a:endParaRPr lang="en-US" dirty="0"/>
                    </a:p>
                  </a:txBody>
                  <a:tcPr/>
                </a:tc>
                <a:tc>
                  <a:txBody>
                    <a:bodyPr/>
                    <a:lstStyle/>
                    <a:p>
                      <a:r>
                        <a:rPr lang="en-US" dirty="0" smtClean="0"/>
                        <a:t>Issue 4</a:t>
                      </a:r>
                      <a:endParaRPr lang="en-US" dirty="0"/>
                    </a:p>
                  </a:txBody>
                  <a:tcPr/>
                </a:tc>
                <a:tc>
                  <a:txBody>
                    <a:bodyPr/>
                    <a:lstStyle/>
                    <a:p>
                      <a:r>
                        <a:rPr lang="en-US" dirty="0" smtClean="0"/>
                        <a:t>Issue 5</a:t>
                      </a:r>
                      <a:endParaRPr lang="en-US" dirty="0"/>
                    </a:p>
                  </a:txBody>
                  <a:tcPr/>
                </a:tc>
              </a:tr>
              <a:tr h="370840">
                <a:tc>
                  <a:txBody>
                    <a:bodyPr/>
                    <a:lstStyle/>
                    <a:p>
                      <a:r>
                        <a:rPr lang="en-US" dirty="0" smtClean="0"/>
                        <a:t>2016</a:t>
                      </a:r>
                      <a:endParaRPr lang="en-US" dirty="0"/>
                    </a:p>
                  </a:txBody>
                  <a:tcPr/>
                </a:tc>
                <a:tc>
                  <a:txBody>
                    <a:bodyPr/>
                    <a:lstStyle/>
                    <a:p>
                      <a:r>
                        <a:rPr lang="en-US" dirty="0" smtClean="0"/>
                        <a:t>Access</a:t>
                      </a:r>
                      <a:endParaRPr lang="en-US" dirty="0"/>
                    </a:p>
                  </a:txBody>
                  <a:tcPr/>
                </a:tc>
                <a:tc>
                  <a:txBody>
                    <a:bodyPr/>
                    <a:lstStyle/>
                    <a:p>
                      <a:r>
                        <a:rPr lang="en-US" dirty="0" smtClean="0"/>
                        <a:t>Impermissible</a:t>
                      </a:r>
                      <a:r>
                        <a:rPr lang="en-US" baseline="0" dirty="0" smtClean="0"/>
                        <a:t> uses &amp; disclosures</a:t>
                      </a:r>
                      <a:endParaRPr lang="en-US" dirty="0"/>
                    </a:p>
                  </a:txBody>
                  <a:tcPr/>
                </a:tc>
                <a:tc>
                  <a:txBody>
                    <a:bodyPr/>
                    <a:lstStyle/>
                    <a:p>
                      <a:r>
                        <a:rPr lang="en-US" dirty="0" smtClean="0"/>
                        <a:t>Safeguards</a:t>
                      </a:r>
                      <a:endParaRPr lang="en-US" dirty="0"/>
                    </a:p>
                  </a:txBody>
                  <a:tcPr/>
                </a:tc>
                <a:tc>
                  <a:txBody>
                    <a:bodyPr/>
                    <a:lstStyle/>
                    <a:p>
                      <a:r>
                        <a:rPr lang="en-US" dirty="0" smtClean="0"/>
                        <a:t>Administrative Safeguards</a:t>
                      </a:r>
                      <a:endParaRPr lang="en-US" dirty="0"/>
                    </a:p>
                  </a:txBody>
                  <a:tcPr/>
                </a:tc>
                <a:tc>
                  <a:txBody>
                    <a:bodyPr/>
                    <a:lstStyle/>
                    <a:p>
                      <a:r>
                        <a:rPr lang="en-US" dirty="0" smtClean="0"/>
                        <a:t>Technical Safeguards</a:t>
                      </a:r>
                      <a:endParaRPr lang="en-US" dirty="0"/>
                    </a:p>
                  </a:txBody>
                  <a:tcPr/>
                </a:tc>
              </a:tr>
              <a:tr h="370840">
                <a:tc>
                  <a:txBody>
                    <a:bodyPr/>
                    <a:lstStyle/>
                    <a:p>
                      <a:r>
                        <a:rPr lang="en-US" dirty="0" smtClean="0"/>
                        <a:t>2015</a:t>
                      </a:r>
                      <a:endParaRPr lang="en-US" dirty="0"/>
                    </a:p>
                  </a:txBody>
                  <a:tcPr/>
                </a:tc>
                <a:tc>
                  <a:txBody>
                    <a:bodyPr/>
                    <a:lstStyle/>
                    <a:p>
                      <a:r>
                        <a:rPr lang="en-US" dirty="0" smtClean="0"/>
                        <a:t>Impermissible uses</a:t>
                      </a:r>
                      <a:r>
                        <a:rPr lang="en-US" baseline="0" dirty="0" smtClean="0"/>
                        <a:t> &amp; disclosures</a:t>
                      </a:r>
                      <a:endParaRPr lang="en-US" dirty="0"/>
                    </a:p>
                  </a:txBody>
                  <a:tcPr/>
                </a:tc>
                <a:tc>
                  <a:txBody>
                    <a:bodyPr/>
                    <a:lstStyle/>
                    <a:p>
                      <a:r>
                        <a:rPr lang="en-US" dirty="0" smtClean="0"/>
                        <a:t>Safeguards</a:t>
                      </a:r>
                      <a:endParaRPr lang="en-US" dirty="0"/>
                    </a:p>
                  </a:txBody>
                  <a:tcPr/>
                </a:tc>
                <a:tc>
                  <a:txBody>
                    <a:bodyPr/>
                    <a:lstStyle/>
                    <a:p>
                      <a:r>
                        <a:rPr lang="en-US" dirty="0" smtClean="0"/>
                        <a:t>Administrative</a:t>
                      </a:r>
                      <a:r>
                        <a:rPr lang="en-US" baseline="0" dirty="0" smtClean="0"/>
                        <a:t> Safeguards</a:t>
                      </a:r>
                      <a:endParaRPr lang="en-US" dirty="0"/>
                    </a:p>
                  </a:txBody>
                  <a:tcPr/>
                </a:tc>
                <a:tc>
                  <a:txBody>
                    <a:bodyPr/>
                    <a:lstStyle/>
                    <a:p>
                      <a:r>
                        <a:rPr lang="en-US" dirty="0" smtClean="0"/>
                        <a:t>Access</a:t>
                      </a:r>
                      <a:endParaRPr lang="en-US" dirty="0"/>
                    </a:p>
                  </a:txBody>
                  <a:tcPr/>
                </a:tc>
                <a:tc>
                  <a:txBody>
                    <a:bodyPr/>
                    <a:lstStyle/>
                    <a:p>
                      <a:r>
                        <a:rPr lang="en-US" dirty="0" smtClean="0"/>
                        <a:t>Technical Safeguards</a:t>
                      </a:r>
                      <a:endParaRPr lang="en-US" dirty="0"/>
                    </a:p>
                  </a:txBody>
                  <a:tcPr/>
                </a:tc>
              </a:tr>
              <a:tr h="370840">
                <a:tc>
                  <a:txBody>
                    <a:bodyPr/>
                    <a:lstStyle/>
                    <a:p>
                      <a:r>
                        <a:rPr lang="en-US" dirty="0" smtClean="0"/>
                        <a:t>2014</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Impermissible uses</a:t>
                      </a:r>
                      <a:r>
                        <a:rPr lang="en-US" baseline="0" dirty="0" smtClean="0"/>
                        <a:t> &amp; disclosures</a:t>
                      </a:r>
                      <a:endParaRPr lang="en-US" dirty="0"/>
                    </a:p>
                  </a:txBody>
                  <a:tcPr/>
                </a:tc>
                <a:tc>
                  <a:txBody>
                    <a:bodyPr/>
                    <a:lstStyle/>
                    <a:p>
                      <a:r>
                        <a:rPr lang="en-US" dirty="0" smtClean="0"/>
                        <a:t>Safeguards</a:t>
                      </a:r>
                      <a:endParaRPr lang="en-US" dirty="0"/>
                    </a:p>
                  </a:txBody>
                  <a:tcPr/>
                </a:tc>
                <a:tc>
                  <a:txBody>
                    <a:bodyPr/>
                    <a:lstStyle/>
                    <a:p>
                      <a:r>
                        <a:rPr lang="en-US" dirty="0" smtClean="0"/>
                        <a:t>Administrative Safeguards</a:t>
                      </a:r>
                      <a:endParaRPr lang="en-US" dirty="0"/>
                    </a:p>
                  </a:txBody>
                  <a:tcPr/>
                </a:tc>
                <a:tc>
                  <a:txBody>
                    <a:bodyPr/>
                    <a:lstStyle/>
                    <a:p>
                      <a:r>
                        <a:rPr lang="en-US" dirty="0" smtClean="0"/>
                        <a:t>Access</a:t>
                      </a:r>
                      <a:endParaRPr lang="en-US" dirty="0"/>
                    </a:p>
                  </a:txBody>
                  <a:tcPr/>
                </a:tc>
                <a:tc>
                  <a:txBody>
                    <a:bodyPr/>
                    <a:lstStyle/>
                    <a:p>
                      <a:r>
                        <a:rPr lang="en-US" dirty="0" smtClean="0"/>
                        <a:t>Technical Safeguards</a:t>
                      </a:r>
                      <a:endParaRPr lang="en-US" dirty="0"/>
                    </a:p>
                  </a:txBody>
                  <a:tcPr/>
                </a:tc>
              </a:tr>
              <a:tr h="370840">
                <a:tc>
                  <a:txBody>
                    <a:bodyPr/>
                    <a:lstStyle/>
                    <a:p>
                      <a:r>
                        <a:rPr lang="en-US" dirty="0" smtClean="0"/>
                        <a:t>2013</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Impermissible uses</a:t>
                      </a:r>
                      <a:r>
                        <a:rPr lang="en-US" baseline="0" dirty="0" smtClean="0"/>
                        <a:t> &amp; disclosures</a:t>
                      </a:r>
                      <a:endParaRPr lang="en-US" dirty="0" smtClean="0"/>
                    </a:p>
                  </a:txBody>
                  <a:tcPr/>
                </a:tc>
                <a:tc>
                  <a:txBody>
                    <a:bodyPr/>
                    <a:lstStyle/>
                    <a:p>
                      <a:r>
                        <a:rPr lang="en-US" dirty="0" smtClean="0"/>
                        <a:t>Safeguards</a:t>
                      </a:r>
                      <a:endParaRPr lang="en-US" dirty="0"/>
                    </a:p>
                  </a:txBody>
                  <a:tcPr/>
                </a:tc>
                <a:tc>
                  <a:txBody>
                    <a:bodyPr/>
                    <a:lstStyle/>
                    <a:p>
                      <a:r>
                        <a:rPr lang="en-US" dirty="0" smtClean="0"/>
                        <a:t>Access</a:t>
                      </a:r>
                      <a:endParaRPr lang="en-US" dirty="0"/>
                    </a:p>
                  </a:txBody>
                  <a:tcPr/>
                </a:tc>
                <a:tc>
                  <a:txBody>
                    <a:bodyPr/>
                    <a:lstStyle/>
                    <a:p>
                      <a:r>
                        <a:rPr lang="en-US" dirty="0" smtClean="0"/>
                        <a:t>Administrative Safeguards</a:t>
                      </a:r>
                      <a:endParaRPr lang="en-US" dirty="0"/>
                    </a:p>
                  </a:txBody>
                  <a:tcPr/>
                </a:tc>
                <a:tc>
                  <a:txBody>
                    <a:bodyPr/>
                    <a:lstStyle/>
                    <a:p>
                      <a:r>
                        <a:rPr lang="en-US" dirty="0" smtClean="0"/>
                        <a:t>Minimum Necessary</a:t>
                      </a:r>
                      <a:endParaRPr lang="en-US" dirty="0"/>
                    </a:p>
                  </a:txBody>
                  <a:tcPr/>
                </a:tc>
              </a:tr>
              <a:tr h="370840">
                <a:tc>
                  <a:txBody>
                    <a:bodyPr/>
                    <a:lstStyle/>
                    <a:p>
                      <a:r>
                        <a:rPr lang="en-US" dirty="0" smtClean="0"/>
                        <a:t>2012</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Impermissible uses</a:t>
                      </a:r>
                      <a:r>
                        <a:rPr lang="en-US" baseline="0" dirty="0" smtClean="0"/>
                        <a:t> &amp; disclosures</a:t>
                      </a:r>
                      <a:endParaRPr lang="en-US" dirty="0"/>
                    </a:p>
                  </a:txBody>
                  <a:tcPr/>
                </a:tc>
                <a:tc>
                  <a:txBody>
                    <a:bodyPr/>
                    <a:lstStyle/>
                    <a:p>
                      <a:r>
                        <a:rPr lang="en-US" dirty="0" smtClean="0"/>
                        <a:t>Safeguards</a:t>
                      </a:r>
                      <a:endParaRPr lang="en-US" dirty="0"/>
                    </a:p>
                  </a:txBody>
                  <a:tcPr/>
                </a:tc>
                <a:tc>
                  <a:txBody>
                    <a:bodyPr/>
                    <a:lstStyle/>
                    <a:p>
                      <a:r>
                        <a:rPr lang="en-US" dirty="0" smtClean="0"/>
                        <a:t>Administrative Safeguards</a:t>
                      </a:r>
                      <a:endParaRPr lang="en-US" dirty="0"/>
                    </a:p>
                  </a:txBody>
                  <a:tcPr/>
                </a:tc>
                <a:tc>
                  <a:txBody>
                    <a:bodyPr/>
                    <a:lstStyle/>
                    <a:p>
                      <a:r>
                        <a:rPr lang="en-US" dirty="0" smtClean="0"/>
                        <a:t>Access</a:t>
                      </a:r>
                      <a:endParaRPr lang="en-US" dirty="0"/>
                    </a:p>
                  </a:txBody>
                  <a:tcPr/>
                </a:tc>
                <a:tc>
                  <a:txBody>
                    <a:bodyPr/>
                    <a:lstStyle/>
                    <a:p>
                      <a:r>
                        <a:rPr lang="en-US" dirty="0" smtClean="0"/>
                        <a:t>Minimum Necessary</a:t>
                      </a:r>
                      <a:endParaRPr lang="en-US" dirty="0"/>
                    </a:p>
                  </a:txBody>
                  <a:tcPr/>
                </a:tc>
              </a:tr>
            </a:tbl>
          </a:graphicData>
        </a:graphic>
      </p:graphicFrame>
    </p:spTree>
    <p:extLst>
      <p:ext uri="{BB962C8B-B14F-4D97-AF65-F5344CB8AC3E}">
        <p14:creationId xmlns:p14="http://schemas.microsoft.com/office/powerpoint/2010/main" val="30240775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371600" y="0"/>
            <a:ext cx="6553200" cy="1143000"/>
          </a:xfrm>
        </p:spPr>
        <p:txBody>
          <a:bodyPr/>
          <a:lstStyle/>
          <a:p>
            <a:pPr algn="ctr"/>
            <a:r>
              <a:rPr lang="en-US" dirty="0" smtClean="0"/>
              <a:t>HIPAA Enforcement</a:t>
            </a:r>
            <a:br>
              <a:rPr lang="en-US" dirty="0" smtClean="0"/>
            </a:br>
            <a:r>
              <a:rPr lang="en-US" dirty="0" smtClean="0"/>
              <a:t>Highlights</a:t>
            </a:r>
          </a:p>
        </p:txBody>
      </p:sp>
      <p:sp>
        <p:nvSpPr>
          <p:cNvPr id="29699" name="Content Placeholder 2"/>
          <p:cNvSpPr>
            <a:spLocks noGrp="1"/>
          </p:cNvSpPr>
          <p:nvPr>
            <p:ph idx="1"/>
          </p:nvPr>
        </p:nvSpPr>
        <p:spPr>
          <a:xfrm>
            <a:off x="391885" y="1558472"/>
            <a:ext cx="8523515" cy="4324350"/>
          </a:xfrm>
        </p:spPr>
        <p:txBody>
          <a:bodyPr/>
          <a:lstStyle/>
          <a:p>
            <a:r>
              <a:rPr lang="en-US" dirty="0" smtClean="0">
                <a:solidFill>
                  <a:srgbClr val="0C2D83"/>
                </a:solidFill>
              </a:rPr>
              <a:t>Memorial Healthcare (Resolution Agreement – Audit controls)</a:t>
            </a:r>
          </a:p>
          <a:p>
            <a:pPr lvl="1"/>
            <a:r>
              <a:rPr lang="en-US" dirty="0" smtClean="0">
                <a:solidFill>
                  <a:srgbClr val="0C2D83"/>
                </a:solidFill>
              </a:rPr>
              <a:t>$5.5 Million</a:t>
            </a:r>
          </a:p>
          <a:p>
            <a:r>
              <a:rPr lang="en-US" dirty="0" smtClean="0">
                <a:solidFill>
                  <a:srgbClr val="0C2D83"/>
                </a:solidFill>
              </a:rPr>
              <a:t>Children’s Medical Center of Dallas </a:t>
            </a:r>
            <a:r>
              <a:rPr lang="en-US" dirty="0">
                <a:solidFill>
                  <a:srgbClr val="0C2D83"/>
                </a:solidFill>
              </a:rPr>
              <a:t>(Civil Money Penalty)</a:t>
            </a:r>
          </a:p>
          <a:p>
            <a:pPr lvl="1"/>
            <a:r>
              <a:rPr lang="en-US" dirty="0" smtClean="0">
                <a:solidFill>
                  <a:srgbClr val="0C2D83"/>
                </a:solidFill>
              </a:rPr>
              <a:t>$3.2 Million</a:t>
            </a:r>
            <a:endParaRPr lang="en-US" dirty="0">
              <a:solidFill>
                <a:srgbClr val="0C2D83"/>
              </a:solidFill>
            </a:endParaRPr>
          </a:p>
          <a:p>
            <a:r>
              <a:rPr lang="en-US" dirty="0" smtClean="0">
                <a:solidFill>
                  <a:srgbClr val="0C2D83"/>
                </a:solidFill>
              </a:rPr>
              <a:t>Presence Health (Resolution Agreement – Untimely breach rpt)</a:t>
            </a:r>
            <a:endParaRPr lang="en-US" dirty="0">
              <a:solidFill>
                <a:srgbClr val="0C2D83"/>
              </a:solidFill>
            </a:endParaRPr>
          </a:p>
          <a:p>
            <a:pPr lvl="1"/>
            <a:r>
              <a:rPr lang="en-US" dirty="0" smtClean="0">
                <a:solidFill>
                  <a:srgbClr val="0C2D83"/>
                </a:solidFill>
              </a:rPr>
              <a:t>$475,000</a:t>
            </a:r>
          </a:p>
          <a:p>
            <a:r>
              <a:rPr lang="en-US" dirty="0" smtClean="0">
                <a:solidFill>
                  <a:srgbClr val="0C2D83"/>
                </a:solidFill>
              </a:rPr>
              <a:t>Univ of Mississippi (Resolution Agreement – Unsecured ePHI)</a:t>
            </a:r>
          </a:p>
          <a:p>
            <a:pPr lvl="1"/>
            <a:r>
              <a:rPr lang="en-US" dirty="0" smtClean="0">
                <a:solidFill>
                  <a:srgbClr val="0C2D83"/>
                </a:solidFill>
              </a:rPr>
              <a:t>$2.75 Million</a:t>
            </a:r>
          </a:p>
          <a:p>
            <a:r>
              <a:rPr lang="en-US" dirty="0" smtClean="0">
                <a:solidFill>
                  <a:srgbClr val="0C2D83"/>
                </a:solidFill>
              </a:rPr>
              <a:t>New York Presbyterian (Resolution Agreement – Media access)</a:t>
            </a:r>
          </a:p>
          <a:p>
            <a:pPr lvl="1"/>
            <a:r>
              <a:rPr lang="en-US" dirty="0" smtClean="0">
                <a:solidFill>
                  <a:srgbClr val="0C2D83"/>
                </a:solidFill>
              </a:rPr>
              <a:t>$2.2 Million</a:t>
            </a:r>
          </a:p>
        </p:txBody>
      </p:sp>
      <p:sp>
        <p:nvSpPr>
          <p:cNvPr id="29700" name="Slide Number Placeholder 3"/>
          <p:cNvSpPr>
            <a:spLocks noGrp="1"/>
          </p:cNvSpPr>
          <p:nvPr>
            <p:ph type="sldNum" sz="quarter" idx="11"/>
          </p:nvPr>
        </p:nvSpPr>
        <p:spPr>
          <a:noFill/>
        </p:spPr>
        <p:txBody>
          <a:bodyPr/>
          <a:lstStyle/>
          <a:p>
            <a:fld id="{4DA1411B-C1DF-4732-AD76-DC0E94F3479C}" type="slidenum">
              <a:rPr lang="en-US" smtClean="0"/>
              <a:pPr/>
              <a:t>38</a:t>
            </a:fld>
            <a:endParaRPr lang="en-US" dirty="0" smtClean="0">
              <a:solidFill>
                <a:schemeClr val="bg2"/>
              </a:solidFill>
            </a:endParaRPr>
          </a:p>
        </p:txBody>
      </p:sp>
    </p:spTree>
    <p:extLst>
      <p:ext uri="{BB962C8B-B14F-4D97-AF65-F5344CB8AC3E}">
        <p14:creationId xmlns:p14="http://schemas.microsoft.com/office/powerpoint/2010/main" val="2827301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4099" name="Content Placeholder 2"/>
          <p:cNvSpPr>
            <a:spLocks noGrp="1"/>
          </p:cNvSpPr>
          <p:nvPr>
            <p:ph idx="1"/>
          </p:nvPr>
        </p:nvSpPr>
        <p:spPr/>
        <p:txBody>
          <a:bodyPr/>
          <a:lstStyle/>
          <a:p>
            <a:r>
              <a:rPr lang="en-US" dirty="0" smtClean="0"/>
              <a:t>FRAMEWORK FOR ANALYSIS:</a:t>
            </a:r>
          </a:p>
          <a:p>
            <a:pPr lvl="1"/>
            <a:r>
              <a:rPr lang="en-US" dirty="0" smtClean="0"/>
              <a:t>Is the information </a:t>
            </a:r>
            <a:r>
              <a:rPr lang="en-US" dirty="0" smtClean="0">
                <a:solidFill>
                  <a:srgbClr val="0099FF"/>
                </a:solidFill>
              </a:rPr>
              <a:t>held by a covered entity?</a:t>
            </a:r>
          </a:p>
          <a:p>
            <a:pPr lvl="1"/>
            <a:r>
              <a:rPr lang="en-US" dirty="0" smtClean="0">
                <a:solidFill>
                  <a:srgbClr val="002060"/>
                </a:solidFill>
              </a:rPr>
              <a:t>Is the information </a:t>
            </a:r>
            <a:r>
              <a:rPr lang="en-US" dirty="0" smtClean="0">
                <a:solidFill>
                  <a:srgbClr val="0099FF"/>
                </a:solidFill>
              </a:rPr>
              <a:t>protected health information?</a:t>
            </a:r>
            <a:endParaRPr lang="en-US" dirty="0" smtClean="0">
              <a:solidFill>
                <a:srgbClr val="002060"/>
              </a:solidFill>
            </a:endParaRPr>
          </a:p>
          <a:p>
            <a:pPr lvl="1"/>
            <a:r>
              <a:rPr lang="en-US" dirty="0" smtClean="0">
                <a:solidFill>
                  <a:srgbClr val="002060"/>
                </a:solidFill>
              </a:rPr>
              <a:t>Is the information needed for </a:t>
            </a:r>
            <a:r>
              <a:rPr lang="en-US" dirty="0" smtClean="0">
                <a:solidFill>
                  <a:srgbClr val="0099FF"/>
                </a:solidFill>
              </a:rPr>
              <a:t>treatment, payment or healthcare operations?</a:t>
            </a:r>
          </a:p>
          <a:p>
            <a:pPr lvl="1"/>
            <a:r>
              <a:rPr lang="en-US" dirty="0" smtClean="0">
                <a:solidFill>
                  <a:srgbClr val="002060"/>
                </a:solidFill>
              </a:rPr>
              <a:t>Has the </a:t>
            </a:r>
            <a:r>
              <a:rPr lang="en-US" dirty="0" smtClean="0">
                <a:solidFill>
                  <a:srgbClr val="0099FF"/>
                </a:solidFill>
              </a:rPr>
              <a:t>patient authorized </a:t>
            </a:r>
            <a:r>
              <a:rPr lang="en-US" dirty="0" smtClean="0">
                <a:solidFill>
                  <a:srgbClr val="002060"/>
                </a:solidFill>
              </a:rPr>
              <a:t>the use/disclosure?</a:t>
            </a:r>
          </a:p>
          <a:p>
            <a:pPr lvl="1"/>
            <a:r>
              <a:rPr lang="en-US" dirty="0" smtClean="0">
                <a:solidFill>
                  <a:srgbClr val="002060"/>
                </a:solidFill>
              </a:rPr>
              <a:t>Has the patient been given the </a:t>
            </a:r>
            <a:r>
              <a:rPr lang="en-US" dirty="0" smtClean="0">
                <a:solidFill>
                  <a:srgbClr val="0099FF"/>
                </a:solidFill>
              </a:rPr>
              <a:t>opportunity to agree/object</a:t>
            </a:r>
            <a:r>
              <a:rPr lang="en-US" dirty="0" smtClean="0">
                <a:solidFill>
                  <a:srgbClr val="002060"/>
                </a:solidFill>
              </a:rPr>
              <a:t> (if applicable)?</a:t>
            </a:r>
          </a:p>
          <a:p>
            <a:pPr lvl="1"/>
            <a:r>
              <a:rPr lang="en-US" dirty="0" smtClean="0">
                <a:solidFill>
                  <a:srgbClr val="002060"/>
                </a:solidFill>
              </a:rPr>
              <a:t>Does </a:t>
            </a:r>
            <a:r>
              <a:rPr lang="en-US" dirty="0" smtClean="0">
                <a:solidFill>
                  <a:srgbClr val="0099FF"/>
                </a:solidFill>
              </a:rPr>
              <a:t>any other exemption apply?</a:t>
            </a:r>
          </a:p>
        </p:txBody>
      </p:sp>
      <p:sp>
        <p:nvSpPr>
          <p:cNvPr id="4100" name="Slide Number Placeholder 3"/>
          <p:cNvSpPr>
            <a:spLocks noGrp="1"/>
          </p:cNvSpPr>
          <p:nvPr>
            <p:ph type="sldNum" sz="quarter" idx="11"/>
          </p:nvPr>
        </p:nvSpPr>
        <p:spPr>
          <a:noFill/>
        </p:spPr>
        <p:txBody>
          <a:bodyPr/>
          <a:lstStyle/>
          <a:p>
            <a:fld id="{307E463F-AF00-4F9C-8253-5E8EF5673371}" type="slidenum">
              <a:rPr lang="en-US" smtClean="0"/>
              <a:pPr/>
              <a:t>39</a:t>
            </a:fld>
            <a:endParaRPr lang="en-US" dirty="0" smtClean="0">
              <a:solidFill>
                <a:schemeClr val="bg2"/>
              </a:solidFill>
            </a:endParaRPr>
          </a:p>
        </p:txBody>
      </p:sp>
    </p:spTree>
    <p:extLst>
      <p:ext uri="{BB962C8B-B14F-4D97-AF65-F5344CB8AC3E}">
        <p14:creationId xmlns:p14="http://schemas.microsoft.com/office/powerpoint/2010/main" val="1537544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295400" y="165100"/>
            <a:ext cx="6572250" cy="1143000"/>
          </a:xfrm>
        </p:spPr>
        <p:txBody>
          <a:bodyPr/>
          <a:lstStyle/>
          <a:p>
            <a:pPr algn="ctr"/>
            <a:r>
              <a:rPr lang="en-US" sz="3300" dirty="0" smtClean="0"/>
              <a:t>HIPAA Landscape </a:t>
            </a:r>
            <a:br>
              <a:rPr lang="en-US" sz="3300" dirty="0" smtClean="0"/>
            </a:br>
            <a:endParaRPr lang="en-US" sz="3300" dirty="0" smtClean="0"/>
          </a:p>
        </p:txBody>
      </p:sp>
      <p:sp>
        <p:nvSpPr>
          <p:cNvPr id="5123" name="Content Placeholder 2"/>
          <p:cNvSpPr>
            <a:spLocks noGrp="1"/>
          </p:cNvSpPr>
          <p:nvPr>
            <p:ph idx="1"/>
          </p:nvPr>
        </p:nvSpPr>
        <p:spPr>
          <a:xfrm>
            <a:off x="582386" y="1308100"/>
            <a:ext cx="8131175" cy="4324350"/>
          </a:xfrm>
        </p:spPr>
        <p:txBody>
          <a:bodyPr/>
          <a:lstStyle/>
          <a:p>
            <a:pPr>
              <a:lnSpc>
                <a:spcPct val="90000"/>
              </a:lnSpc>
              <a:spcBef>
                <a:spcPct val="0"/>
              </a:spcBef>
              <a:buClr>
                <a:schemeClr val="tx1"/>
              </a:buClr>
              <a:buNone/>
              <a:defRPr/>
            </a:pPr>
            <a:endParaRPr lang="en-US" dirty="0">
              <a:solidFill>
                <a:srgbClr val="002060"/>
              </a:solidFill>
            </a:endParaRPr>
          </a:p>
          <a:p>
            <a:pPr>
              <a:lnSpc>
                <a:spcPct val="90000"/>
              </a:lnSpc>
              <a:spcBef>
                <a:spcPct val="0"/>
              </a:spcBef>
              <a:buClr>
                <a:schemeClr val="tx1"/>
              </a:buClr>
              <a:buNone/>
              <a:defRPr/>
            </a:pPr>
            <a:r>
              <a:rPr lang="en-US" dirty="0">
                <a:solidFill>
                  <a:srgbClr val="002060"/>
                </a:solidFill>
              </a:rPr>
              <a:t>3 Goals:</a:t>
            </a:r>
          </a:p>
          <a:p>
            <a:pPr>
              <a:lnSpc>
                <a:spcPct val="90000"/>
              </a:lnSpc>
              <a:spcBef>
                <a:spcPct val="0"/>
              </a:spcBef>
              <a:buClr>
                <a:schemeClr val="tx1"/>
              </a:buClr>
              <a:buFont typeface="Arial" pitchFamily="34" charset="0"/>
              <a:buChar char="•"/>
              <a:defRPr/>
            </a:pPr>
            <a:r>
              <a:rPr lang="en-US" dirty="0">
                <a:solidFill>
                  <a:srgbClr val="002060"/>
                </a:solidFill>
              </a:rPr>
              <a:t>Improve portability &amp; continuity of health insurance coverage</a:t>
            </a:r>
          </a:p>
          <a:p>
            <a:pPr>
              <a:lnSpc>
                <a:spcPct val="90000"/>
              </a:lnSpc>
              <a:spcBef>
                <a:spcPct val="0"/>
              </a:spcBef>
              <a:buClr>
                <a:schemeClr val="tx1"/>
              </a:buClr>
              <a:buFont typeface="Arial" pitchFamily="34" charset="0"/>
              <a:buChar char="•"/>
              <a:defRPr/>
            </a:pPr>
            <a:r>
              <a:rPr lang="en-US" dirty="0">
                <a:solidFill>
                  <a:srgbClr val="002060"/>
                </a:solidFill>
              </a:rPr>
              <a:t>Improve access to coverage and long-term care</a:t>
            </a:r>
          </a:p>
          <a:p>
            <a:pPr>
              <a:lnSpc>
                <a:spcPct val="90000"/>
              </a:lnSpc>
              <a:spcBef>
                <a:spcPct val="0"/>
              </a:spcBef>
              <a:buClr>
                <a:schemeClr val="tx1"/>
              </a:buClr>
              <a:buFont typeface="Arial" pitchFamily="34" charset="0"/>
              <a:buChar char="•"/>
              <a:defRPr/>
            </a:pPr>
            <a:r>
              <a:rPr lang="en-US" dirty="0">
                <a:solidFill>
                  <a:srgbClr val="002060"/>
                </a:solidFill>
              </a:rPr>
              <a:t>Simplify the administration of health </a:t>
            </a:r>
            <a:r>
              <a:rPr lang="en-US" dirty="0" smtClean="0">
                <a:solidFill>
                  <a:srgbClr val="002060"/>
                </a:solidFill>
              </a:rPr>
              <a:t>care</a:t>
            </a:r>
          </a:p>
          <a:p>
            <a:pPr>
              <a:lnSpc>
                <a:spcPct val="90000"/>
              </a:lnSpc>
              <a:spcBef>
                <a:spcPct val="0"/>
              </a:spcBef>
              <a:buClr>
                <a:schemeClr val="tx1"/>
              </a:buClr>
              <a:buFont typeface="Arial" pitchFamily="34" charset="0"/>
              <a:buChar char="•"/>
              <a:defRPr/>
            </a:pPr>
            <a:endParaRPr lang="en-US" dirty="0">
              <a:solidFill>
                <a:srgbClr val="002060"/>
              </a:solidFill>
            </a:endParaRPr>
          </a:p>
          <a:p>
            <a:pPr algn="ctr">
              <a:lnSpc>
                <a:spcPct val="90000"/>
              </a:lnSpc>
              <a:spcBef>
                <a:spcPct val="0"/>
              </a:spcBef>
              <a:buClr>
                <a:schemeClr val="tx1"/>
              </a:buClr>
              <a:buNone/>
              <a:defRPr/>
            </a:pPr>
            <a:r>
              <a:rPr lang="en-US" sz="2000" dirty="0">
                <a:solidFill>
                  <a:schemeClr val="accent2"/>
                </a:solidFill>
                <a:effectLst>
                  <a:outerShdw blurRad="38100" dist="38100" dir="2700000" algn="tl">
                    <a:srgbClr val="C0C0C0"/>
                  </a:outerShdw>
                </a:effectLst>
              </a:rPr>
              <a:t>Privacy Compliance - 14 April 2003</a:t>
            </a:r>
          </a:p>
          <a:p>
            <a:pPr algn="ctr">
              <a:lnSpc>
                <a:spcPct val="90000"/>
              </a:lnSpc>
              <a:spcBef>
                <a:spcPct val="0"/>
              </a:spcBef>
              <a:buClr>
                <a:schemeClr val="tx1"/>
              </a:buClr>
              <a:buNone/>
              <a:defRPr/>
            </a:pPr>
            <a:r>
              <a:rPr lang="en-US" sz="2000" dirty="0" smtClean="0">
                <a:solidFill>
                  <a:schemeClr val="accent2"/>
                </a:solidFill>
                <a:effectLst>
                  <a:outerShdw blurRad="38100" dist="38100" dir="2700000" algn="tl">
                    <a:srgbClr val="C0C0C0"/>
                  </a:outerShdw>
                </a:effectLst>
              </a:rPr>
              <a:t>Transaction/Code Sets Compliance - 16 Oct 2003 </a:t>
            </a:r>
          </a:p>
          <a:p>
            <a:pPr algn="ctr">
              <a:lnSpc>
                <a:spcPct val="90000"/>
              </a:lnSpc>
              <a:spcBef>
                <a:spcPct val="0"/>
              </a:spcBef>
              <a:buClr>
                <a:schemeClr val="tx1"/>
              </a:buClr>
              <a:buNone/>
              <a:defRPr/>
            </a:pPr>
            <a:r>
              <a:rPr lang="en-US" sz="2000" dirty="0" smtClean="0">
                <a:solidFill>
                  <a:schemeClr val="accent2"/>
                </a:solidFill>
                <a:effectLst>
                  <a:outerShdw blurRad="38100" dist="38100" dir="2700000" algn="tl">
                    <a:srgbClr val="C0C0C0"/>
                  </a:outerShdw>
                </a:effectLst>
              </a:rPr>
              <a:t>Security </a:t>
            </a:r>
            <a:r>
              <a:rPr lang="en-US" sz="2000" dirty="0">
                <a:solidFill>
                  <a:schemeClr val="accent2"/>
                </a:solidFill>
                <a:effectLst>
                  <a:outerShdw blurRad="38100" dist="38100" dir="2700000" algn="tl">
                    <a:srgbClr val="C0C0C0"/>
                  </a:outerShdw>
                </a:effectLst>
              </a:rPr>
              <a:t>Compliance - 20 April 2005</a:t>
            </a:r>
          </a:p>
          <a:p>
            <a:pPr algn="ctr">
              <a:lnSpc>
                <a:spcPct val="90000"/>
              </a:lnSpc>
              <a:spcBef>
                <a:spcPct val="0"/>
              </a:spcBef>
              <a:buClr>
                <a:schemeClr val="tx1"/>
              </a:buClr>
              <a:buNone/>
              <a:defRPr/>
            </a:pPr>
            <a:r>
              <a:rPr lang="en-US" sz="2000" dirty="0">
                <a:solidFill>
                  <a:schemeClr val="accent2"/>
                </a:solidFill>
                <a:effectLst>
                  <a:outerShdw blurRad="38100" dist="38100" dir="2700000" algn="tl">
                    <a:srgbClr val="C0C0C0"/>
                  </a:outerShdw>
                </a:effectLst>
              </a:rPr>
              <a:t>NPI Compliance – 23 May 2007</a:t>
            </a:r>
          </a:p>
          <a:p>
            <a:pPr algn="ctr">
              <a:lnSpc>
                <a:spcPct val="90000"/>
              </a:lnSpc>
              <a:spcBef>
                <a:spcPct val="0"/>
              </a:spcBef>
              <a:buClr>
                <a:schemeClr val="tx1"/>
              </a:buClr>
              <a:buNone/>
              <a:defRPr/>
            </a:pPr>
            <a:r>
              <a:rPr lang="en-US" sz="2000" dirty="0">
                <a:solidFill>
                  <a:schemeClr val="accent2"/>
                </a:solidFill>
                <a:effectLst>
                  <a:outerShdw blurRad="38100" dist="38100" dir="2700000" algn="tl">
                    <a:srgbClr val="C0C0C0"/>
                  </a:outerShdw>
                </a:effectLst>
              </a:rPr>
              <a:t>HITECH – 23 Sep </a:t>
            </a:r>
            <a:r>
              <a:rPr lang="en-US" sz="2000" dirty="0" smtClean="0">
                <a:solidFill>
                  <a:schemeClr val="accent2"/>
                </a:solidFill>
                <a:effectLst>
                  <a:outerShdw blurRad="38100" dist="38100" dir="2700000" algn="tl">
                    <a:srgbClr val="C0C0C0"/>
                  </a:outerShdw>
                </a:effectLst>
              </a:rPr>
              <a:t>2013</a:t>
            </a:r>
          </a:p>
          <a:p>
            <a:pPr algn="ctr">
              <a:lnSpc>
                <a:spcPct val="90000"/>
              </a:lnSpc>
              <a:spcBef>
                <a:spcPct val="0"/>
              </a:spcBef>
              <a:buClr>
                <a:schemeClr val="tx1"/>
              </a:buClr>
              <a:buNone/>
              <a:defRPr/>
            </a:pPr>
            <a:endParaRPr lang="en-US" sz="2000" dirty="0">
              <a:solidFill>
                <a:schemeClr val="accent2"/>
              </a:solidFill>
              <a:effectLst>
                <a:outerShdw blurRad="38100" dist="38100" dir="2700000" algn="tl">
                  <a:srgbClr val="C0C0C0"/>
                </a:outerShdw>
              </a:effectLst>
            </a:endParaRPr>
          </a:p>
          <a:p>
            <a:pPr algn="ctr">
              <a:lnSpc>
                <a:spcPct val="90000"/>
              </a:lnSpc>
              <a:spcBef>
                <a:spcPct val="0"/>
              </a:spcBef>
              <a:buClr>
                <a:schemeClr val="tx1"/>
              </a:buClr>
              <a:buNone/>
              <a:defRPr/>
            </a:pPr>
            <a:endParaRPr lang="en-US" sz="2000" dirty="0">
              <a:solidFill>
                <a:schemeClr val="accent2"/>
              </a:solidFill>
              <a:effectLst>
                <a:outerShdw blurRad="38100" dist="38100" dir="2700000" algn="tl">
                  <a:srgbClr val="C0C0C0"/>
                </a:outerShdw>
              </a:effectLst>
            </a:endParaRPr>
          </a:p>
          <a:p>
            <a:pPr eaLnBrk="1" hangingPunct="1">
              <a:lnSpc>
                <a:spcPct val="90000"/>
              </a:lnSpc>
              <a:defRPr/>
            </a:pPr>
            <a:r>
              <a:rPr lang="en-US" dirty="0">
                <a:solidFill>
                  <a:srgbClr val="002060"/>
                </a:solidFill>
                <a:effectLst>
                  <a:outerShdw blurRad="38100" dist="38100" dir="2700000" algn="tl">
                    <a:srgbClr val="C0C0C0"/>
                  </a:outerShdw>
                </a:effectLst>
              </a:rPr>
              <a:t>Defense Health Agency (DHA) </a:t>
            </a:r>
            <a:r>
              <a:rPr lang="en-US" dirty="0" smtClean="0">
                <a:solidFill>
                  <a:srgbClr val="002060"/>
                </a:solidFill>
                <a:effectLst>
                  <a:outerShdw blurRad="38100" dist="38100" dir="2700000" algn="tl">
                    <a:srgbClr val="C0C0C0"/>
                  </a:outerShdw>
                </a:effectLst>
              </a:rPr>
              <a:t>has oversight with the MHS</a:t>
            </a:r>
            <a:r>
              <a:rPr lang="en-US" dirty="0" smtClean="0">
                <a:solidFill>
                  <a:srgbClr val="151C77"/>
                </a:solidFill>
              </a:rPr>
              <a:t>	</a:t>
            </a:r>
          </a:p>
        </p:txBody>
      </p:sp>
      <p:sp>
        <p:nvSpPr>
          <p:cNvPr id="5124" name="Slide Number Placeholder 3"/>
          <p:cNvSpPr>
            <a:spLocks noGrp="1"/>
          </p:cNvSpPr>
          <p:nvPr>
            <p:ph type="sldNum" sz="quarter" idx="11"/>
          </p:nvPr>
        </p:nvSpPr>
        <p:spPr>
          <a:noFill/>
        </p:spPr>
        <p:txBody>
          <a:bodyPr/>
          <a:lstStyle/>
          <a:p>
            <a:fld id="{3519BDAF-CF68-49B1-8874-1D92E9F12A0A}" type="slidenum">
              <a:rPr lang="en-US" smtClean="0"/>
              <a:pPr/>
              <a:t>4</a:t>
            </a:fld>
            <a:endParaRPr lang="en-US" dirty="0" smtClean="0">
              <a:solidFill>
                <a:schemeClr val="bg2"/>
              </a:solidFill>
            </a:endParaRPr>
          </a:p>
        </p:txBody>
      </p:sp>
    </p:spTree>
    <p:extLst>
      <p:ext uri="{BB962C8B-B14F-4D97-AF65-F5344CB8AC3E}">
        <p14:creationId xmlns:p14="http://schemas.microsoft.com/office/powerpoint/2010/main" val="851570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p:txBody>
          <a:bodyPr/>
          <a:lstStyle/>
          <a:p>
            <a:r>
              <a:rPr lang="en-US" dirty="0" smtClean="0"/>
              <a:t>ADDITIONAL CONSIDERATIONS:</a:t>
            </a:r>
          </a:p>
          <a:p>
            <a:pPr lvl="1"/>
            <a:r>
              <a:rPr lang="en-US" dirty="0" smtClean="0"/>
              <a:t>Does the </a:t>
            </a:r>
            <a:r>
              <a:rPr lang="en-US" dirty="0" smtClean="0">
                <a:solidFill>
                  <a:srgbClr val="0099FF"/>
                </a:solidFill>
              </a:rPr>
              <a:t>minimum necessary </a:t>
            </a:r>
            <a:r>
              <a:rPr lang="en-US" dirty="0" smtClean="0"/>
              <a:t>rule apply?</a:t>
            </a:r>
          </a:p>
          <a:p>
            <a:pPr lvl="1"/>
            <a:r>
              <a:rPr lang="en-US" dirty="0" smtClean="0"/>
              <a:t>Is the disclosure an </a:t>
            </a:r>
            <a:r>
              <a:rPr lang="en-US" dirty="0" smtClean="0">
                <a:solidFill>
                  <a:srgbClr val="0099FF"/>
                </a:solidFill>
              </a:rPr>
              <a:t>accountable disclosure</a:t>
            </a:r>
            <a:r>
              <a:rPr lang="en-US" dirty="0" smtClean="0"/>
              <a:t>?</a:t>
            </a:r>
          </a:p>
          <a:p>
            <a:pPr lvl="1"/>
            <a:r>
              <a:rPr lang="en-US" dirty="0" smtClean="0"/>
              <a:t>Is the receiving party one that is </a:t>
            </a:r>
            <a:r>
              <a:rPr lang="en-US" dirty="0" smtClean="0">
                <a:solidFill>
                  <a:srgbClr val="0099FF"/>
                </a:solidFill>
              </a:rPr>
              <a:t>required to comply with HIPAA</a:t>
            </a:r>
            <a:r>
              <a:rPr lang="en-US" dirty="0" smtClean="0"/>
              <a:t>?</a:t>
            </a:r>
          </a:p>
          <a:p>
            <a:pPr lvl="1"/>
            <a:r>
              <a:rPr lang="en-US" dirty="0" smtClean="0"/>
              <a:t>Does </a:t>
            </a:r>
            <a:r>
              <a:rPr lang="en-US" dirty="0" smtClean="0">
                <a:solidFill>
                  <a:srgbClr val="0099FF"/>
                </a:solidFill>
              </a:rPr>
              <a:t>any other law restrict </a:t>
            </a:r>
            <a:r>
              <a:rPr lang="en-US" dirty="0" smtClean="0"/>
              <a:t>this use/disclosure, or any further use/disclosure of the information?</a:t>
            </a:r>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40</a:t>
            </a:fld>
            <a:endParaRPr lang="en-US" dirty="0" smtClean="0">
              <a:solidFill>
                <a:schemeClr val="bg2"/>
              </a:solidFill>
            </a:endParaRPr>
          </a:p>
        </p:txBody>
      </p:sp>
    </p:spTree>
    <p:extLst>
      <p:ext uri="{BB962C8B-B14F-4D97-AF65-F5344CB8AC3E}">
        <p14:creationId xmlns:p14="http://schemas.microsoft.com/office/powerpoint/2010/main" val="3093841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p:txBody>
          <a:bodyPr/>
          <a:lstStyle/>
          <a:p>
            <a:r>
              <a:rPr lang="en-US" dirty="0"/>
              <a:t>Your MTF receives a request from the wing Inspector General’s office for assistance in responding to a Congressional filed by a patient.  The patient has complaints regarding medical care she received at the MTF and information from her medical record is required to respond to the complaint.</a:t>
            </a:r>
          </a:p>
          <a:p>
            <a:endParaRPr lang="en-US" dirty="0" smtClean="0"/>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41</a:t>
            </a:fld>
            <a:endParaRPr lang="en-US" dirty="0" smtClean="0">
              <a:solidFill>
                <a:schemeClr val="bg2"/>
              </a:solidFill>
            </a:endParaRPr>
          </a:p>
        </p:txBody>
      </p:sp>
    </p:spTree>
    <p:extLst>
      <p:ext uri="{BB962C8B-B14F-4D97-AF65-F5344CB8AC3E}">
        <p14:creationId xmlns:p14="http://schemas.microsoft.com/office/powerpoint/2010/main" val="3424449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p:txBody>
          <a:bodyPr/>
          <a:lstStyle/>
          <a:p>
            <a:r>
              <a:rPr lang="en-US" dirty="0"/>
              <a:t>An aircraft accident occurred yesterday, and the pilot died in the mishap.  The Safety Board conducting the safety investigation requests the pilot’s entire medical record</a:t>
            </a:r>
            <a:r>
              <a:rPr lang="en-US" dirty="0" smtClean="0"/>
              <a:t>.</a:t>
            </a:r>
          </a:p>
          <a:p>
            <a:pPr marL="0" indent="0">
              <a:buNone/>
            </a:pPr>
            <a:endParaRPr lang="en-US" dirty="0" smtClean="0"/>
          </a:p>
          <a:p>
            <a:pPr lvl="1"/>
            <a:r>
              <a:rPr lang="en-US" dirty="0" smtClean="0"/>
              <a:t>Can </a:t>
            </a:r>
            <a:r>
              <a:rPr lang="en-US" dirty="0"/>
              <a:t>the Safety Board turn the record over to the Accident Investigation Board?  The member’s commander?</a:t>
            </a:r>
          </a:p>
          <a:p>
            <a:endParaRPr lang="en-US" dirty="0" smtClean="0"/>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42</a:t>
            </a:fld>
            <a:endParaRPr lang="en-US" dirty="0" smtClean="0">
              <a:solidFill>
                <a:schemeClr val="bg2"/>
              </a:solidFill>
            </a:endParaRPr>
          </a:p>
        </p:txBody>
      </p:sp>
    </p:spTree>
    <p:extLst>
      <p:ext uri="{BB962C8B-B14F-4D97-AF65-F5344CB8AC3E}">
        <p14:creationId xmlns:p14="http://schemas.microsoft.com/office/powerpoint/2010/main" val="1402625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p:txBody>
          <a:bodyPr/>
          <a:lstStyle/>
          <a:p>
            <a:r>
              <a:rPr lang="en-US" dirty="0"/>
              <a:t>A patient, the victim of sexual assault, obtains care at your MTF.  She files an unrestricted report of sexual assault and obtains all of her follow up care at the MTF.  How do you respond to requests for her records by the following</a:t>
            </a:r>
            <a:r>
              <a:rPr lang="en-US" dirty="0" smtClean="0"/>
              <a:t>:</a:t>
            </a:r>
          </a:p>
          <a:p>
            <a:pPr marL="0" indent="0">
              <a:buNone/>
            </a:pPr>
            <a:endParaRPr lang="en-US" dirty="0" smtClean="0"/>
          </a:p>
          <a:p>
            <a:pPr lvl="1"/>
            <a:r>
              <a:rPr lang="en-US" dirty="0" smtClean="0"/>
              <a:t>The </a:t>
            </a:r>
            <a:r>
              <a:rPr lang="en-US" dirty="0"/>
              <a:t>patient’s SVC.</a:t>
            </a:r>
          </a:p>
          <a:p>
            <a:pPr lvl="1"/>
            <a:r>
              <a:rPr lang="en-US" dirty="0" smtClean="0"/>
              <a:t>Air </a:t>
            </a:r>
            <a:r>
              <a:rPr lang="en-US" dirty="0"/>
              <a:t>Force Office of Special Investigations</a:t>
            </a:r>
          </a:p>
          <a:p>
            <a:endParaRPr lang="en-US" dirty="0" smtClean="0"/>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43</a:t>
            </a:fld>
            <a:endParaRPr lang="en-US" dirty="0" smtClean="0">
              <a:solidFill>
                <a:schemeClr val="bg2"/>
              </a:solidFill>
            </a:endParaRPr>
          </a:p>
        </p:txBody>
      </p:sp>
    </p:spTree>
    <p:extLst>
      <p:ext uri="{BB962C8B-B14F-4D97-AF65-F5344CB8AC3E}">
        <p14:creationId xmlns:p14="http://schemas.microsoft.com/office/powerpoint/2010/main" val="38719182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p:txBody>
          <a:bodyPr/>
          <a:lstStyle/>
          <a:p>
            <a:r>
              <a:rPr lang="en-US" dirty="0"/>
              <a:t>A law firm representing a patient in a motor vehicle accident requests the patient’s medical records.  </a:t>
            </a:r>
            <a:r>
              <a:rPr lang="en-US" dirty="0" smtClean="0"/>
              <a:t>How do you respond?</a:t>
            </a:r>
            <a:endParaRPr lang="en-US" dirty="0"/>
          </a:p>
          <a:p>
            <a:endParaRPr lang="en-US" dirty="0" smtClean="0"/>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44</a:t>
            </a:fld>
            <a:endParaRPr lang="en-US" dirty="0" smtClean="0">
              <a:solidFill>
                <a:schemeClr val="bg2"/>
              </a:solidFill>
            </a:endParaRPr>
          </a:p>
        </p:txBody>
      </p:sp>
    </p:spTree>
    <p:extLst>
      <p:ext uri="{BB962C8B-B14F-4D97-AF65-F5344CB8AC3E}">
        <p14:creationId xmlns:p14="http://schemas.microsoft.com/office/powerpoint/2010/main" val="33937236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a:xfrm>
            <a:off x="484415" y="1699986"/>
            <a:ext cx="8131175" cy="4324350"/>
          </a:xfrm>
        </p:spPr>
        <p:txBody>
          <a:bodyPr/>
          <a:lstStyle/>
          <a:p>
            <a:r>
              <a:rPr lang="en-US" dirty="0" smtClean="0"/>
              <a:t>Your HIPAA Privacy Officer (HPO) contacts you and informs you that the Medical Treatment Facility Commander reviewed the medical records of an individual assigned to the Medical Group even though the individual is not the commander’s patient.  The HPO asks if the MTF should report this as a breach.  What do you advise?</a:t>
            </a:r>
            <a:endParaRPr lang="en-US" dirty="0"/>
          </a:p>
          <a:p>
            <a:endParaRPr lang="en-US" dirty="0" smtClean="0"/>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45</a:t>
            </a:fld>
            <a:endParaRPr lang="en-US" dirty="0" smtClean="0">
              <a:solidFill>
                <a:schemeClr val="bg2"/>
              </a:solidFill>
            </a:endParaRPr>
          </a:p>
        </p:txBody>
      </p:sp>
    </p:spTree>
    <p:extLst>
      <p:ext uri="{BB962C8B-B14F-4D97-AF65-F5344CB8AC3E}">
        <p14:creationId xmlns:p14="http://schemas.microsoft.com/office/powerpoint/2010/main" val="509553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HIPAA</a:t>
            </a:r>
            <a:br>
              <a:rPr lang="en-US" dirty="0" smtClean="0"/>
            </a:br>
            <a:r>
              <a:rPr lang="en-US" dirty="0" smtClean="0"/>
              <a:t>Case Examples/Analysis:</a:t>
            </a:r>
          </a:p>
        </p:txBody>
      </p:sp>
      <p:sp>
        <p:nvSpPr>
          <p:cNvPr id="5123" name="Content Placeholder 2"/>
          <p:cNvSpPr>
            <a:spLocks noGrp="1"/>
          </p:cNvSpPr>
          <p:nvPr>
            <p:ph idx="1"/>
          </p:nvPr>
        </p:nvSpPr>
        <p:spPr>
          <a:xfrm>
            <a:off x="484415" y="1699986"/>
            <a:ext cx="8131175" cy="4324350"/>
          </a:xfrm>
        </p:spPr>
        <p:txBody>
          <a:bodyPr/>
          <a:lstStyle/>
          <a:p>
            <a:r>
              <a:rPr lang="en-US" dirty="0" smtClean="0"/>
              <a:t>After the Commander accessed the record, he brought it over to the legal office and left it with the installation Staff Judge.   Was this a breach?</a:t>
            </a:r>
          </a:p>
        </p:txBody>
      </p:sp>
      <p:sp>
        <p:nvSpPr>
          <p:cNvPr id="5124" name="Slide Number Placeholder 3"/>
          <p:cNvSpPr>
            <a:spLocks noGrp="1"/>
          </p:cNvSpPr>
          <p:nvPr>
            <p:ph type="sldNum" sz="quarter" idx="11"/>
          </p:nvPr>
        </p:nvSpPr>
        <p:spPr>
          <a:noFill/>
        </p:spPr>
        <p:txBody>
          <a:bodyPr/>
          <a:lstStyle/>
          <a:p>
            <a:fld id="{3071708C-4012-4BC8-B9E8-8819BC942455}" type="slidenum">
              <a:rPr lang="en-US" smtClean="0"/>
              <a:pPr/>
              <a:t>46</a:t>
            </a:fld>
            <a:endParaRPr lang="en-US" dirty="0" smtClean="0">
              <a:solidFill>
                <a:schemeClr val="bg2"/>
              </a:solidFill>
            </a:endParaRPr>
          </a:p>
        </p:txBody>
      </p:sp>
    </p:spTree>
    <p:extLst>
      <p:ext uri="{BB962C8B-B14F-4D97-AF65-F5344CB8AC3E}">
        <p14:creationId xmlns:p14="http://schemas.microsoft.com/office/powerpoint/2010/main" val="1830476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2443163" y="2352675"/>
            <a:ext cx="4064000" cy="3048000"/>
          </a:xfrm>
        </p:spPr>
      </p:pic>
      <p:sp>
        <p:nvSpPr>
          <p:cNvPr id="4" name="Slide Number Placeholder 3"/>
          <p:cNvSpPr>
            <a:spLocks noGrp="1"/>
          </p:cNvSpPr>
          <p:nvPr>
            <p:ph type="sldNum" sz="quarter" idx="11"/>
          </p:nvPr>
        </p:nvSpPr>
        <p:spPr/>
        <p:txBody>
          <a:bodyPr/>
          <a:lstStyle/>
          <a:p>
            <a:pPr>
              <a:defRPr/>
            </a:pPr>
            <a:fld id="{E8C4CF4F-2ECB-4C54-9552-FB58A436033C}" type="slidenum">
              <a:rPr lang="en-US" smtClean="0">
                <a:solidFill>
                  <a:srgbClr val="FFFFFF">
                    <a:lumMod val="50000"/>
                  </a:srgbClr>
                </a:solidFill>
              </a:rPr>
              <a:pPr>
                <a:defRPr/>
              </a:pPr>
              <a:t>47</a:t>
            </a:fld>
            <a:endParaRPr lang="en-US" dirty="0">
              <a:solidFill>
                <a:srgbClr val="808080"/>
              </a:solidFill>
            </a:endParaRPr>
          </a:p>
        </p:txBody>
      </p:sp>
    </p:spTree>
    <p:extLst>
      <p:ext uri="{BB962C8B-B14F-4D97-AF65-F5344CB8AC3E}">
        <p14:creationId xmlns:p14="http://schemas.microsoft.com/office/powerpoint/2010/main" val="12154729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p:spPr>
        <p:txBody>
          <a:bodyPr/>
          <a:lstStyle/>
          <a:p>
            <a:fld id="{0FE1E2CE-0D29-4678-A09B-75982D2C3B0B}" type="slidenum">
              <a:rPr lang="en-US" smtClean="0"/>
              <a:pPr/>
              <a:t>48</a:t>
            </a:fld>
            <a:endParaRPr lang="en-US" dirty="0" smtClean="0">
              <a:solidFill>
                <a:schemeClr val="bg2"/>
              </a:solidFill>
            </a:endParaRPr>
          </a:p>
        </p:txBody>
      </p:sp>
      <p:sp>
        <p:nvSpPr>
          <p:cNvPr id="31747" name="Rectangle 2"/>
          <p:cNvSpPr>
            <a:spLocks noGrp="1" noChangeArrowheads="1"/>
          </p:cNvSpPr>
          <p:nvPr>
            <p:ph type="title"/>
          </p:nvPr>
        </p:nvSpPr>
        <p:spPr>
          <a:xfrm>
            <a:off x="1371600" y="52388"/>
            <a:ext cx="6457950" cy="1143000"/>
          </a:xfrm>
        </p:spPr>
        <p:txBody>
          <a:bodyPr/>
          <a:lstStyle/>
          <a:p>
            <a:pPr algn="ctr"/>
            <a:r>
              <a:rPr lang="en-US" dirty="0" smtClean="0"/>
              <a:t>Resources</a:t>
            </a:r>
          </a:p>
        </p:txBody>
      </p:sp>
      <p:sp>
        <p:nvSpPr>
          <p:cNvPr id="31748" name="Rectangle 3"/>
          <p:cNvSpPr>
            <a:spLocks noGrp="1" noChangeArrowheads="1"/>
          </p:cNvSpPr>
          <p:nvPr>
            <p:ph type="body" idx="1"/>
          </p:nvPr>
        </p:nvSpPr>
        <p:spPr>
          <a:xfrm>
            <a:off x="261259" y="1210128"/>
            <a:ext cx="8593818" cy="4324350"/>
          </a:xfrm>
        </p:spPr>
        <p:txBody>
          <a:bodyPr/>
          <a:lstStyle/>
          <a:p>
            <a:pPr lvl="1"/>
            <a:r>
              <a:rPr lang="en-US" dirty="0" smtClean="0">
                <a:solidFill>
                  <a:srgbClr val="151C77"/>
                </a:solidFill>
              </a:rPr>
              <a:t>DoD </a:t>
            </a:r>
            <a:r>
              <a:rPr lang="en-US" dirty="0">
                <a:solidFill>
                  <a:srgbClr val="151C77"/>
                </a:solidFill>
              </a:rPr>
              <a:t>6025.18-R </a:t>
            </a:r>
            <a:r>
              <a:rPr lang="en-US" sz="1800" dirty="0" smtClean="0">
                <a:solidFill>
                  <a:srgbClr val="151C77"/>
                </a:solidFill>
              </a:rPr>
              <a:t>(HIPAA Security: DoDI 8580.02)</a:t>
            </a:r>
            <a:endParaRPr lang="en-US" sz="1800" dirty="0">
              <a:solidFill>
                <a:srgbClr val="151C77"/>
              </a:solidFill>
            </a:endParaRPr>
          </a:p>
          <a:p>
            <a:pPr lvl="2"/>
            <a:r>
              <a:rPr lang="en-US" dirty="0">
                <a:solidFill>
                  <a:srgbClr val="151C77"/>
                </a:solidFill>
              </a:rPr>
              <a:t>AFI </a:t>
            </a:r>
            <a:r>
              <a:rPr lang="en-US" dirty="0" smtClean="0">
                <a:solidFill>
                  <a:srgbClr val="151C77"/>
                </a:solidFill>
              </a:rPr>
              <a:t>41-210, AR </a:t>
            </a:r>
            <a:r>
              <a:rPr lang="en-US" dirty="0" smtClean="0">
                <a:solidFill>
                  <a:srgbClr val="151C77"/>
                </a:solidFill>
              </a:rPr>
              <a:t>40-66</a:t>
            </a:r>
          </a:p>
          <a:p>
            <a:pPr lvl="2"/>
            <a:r>
              <a:rPr lang="en-US" dirty="0" smtClean="0">
                <a:solidFill>
                  <a:srgbClr val="151C77"/>
                </a:solidFill>
              </a:rPr>
              <a:t>AFI 41-200</a:t>
            </a:r>
            <a:endParaRPr lang="en-US" dirty="0" smtClean="0">
              <a:solidFill>
                <a:srgbClr val="151C77"/>
              </a:solidFill>
            </a:endParaRPr>
          </a:p>
          <a:p>
            <a:pPr lvl="1"/>
            <a:r>
              <a:rPr lang="en-US" dirty="0" smtClean="0">
                <a:solidFill>
                  <a:srgbClr val="151C77"/>
                </a:solidFill>
              </a:rPr>
              <a:t>VHA Directive 1605.01 </a:t>
            </a:r>
          </a:p>
          <a:p>
            <a:pPr lvl="1"/>
            <a:r>
              <a:rPr lang="en-US" dirty="0" smtClean="0">
                <a:solidFill>
                  <a:srgbClr val="151C77"/>
                </a:solidFill>
              </a:rPr>
              <a:t>45 CFR Parts 160 and 164</a:t>
            </a:r>
          </a:p>
          <a:p>
            <a:pPr lvl="1"/>
            <a:r>
              <a:rPr lang="en-US" dirty="0" smtClean="0">
                <a:solidFill>
                  <a:srgbClr val="151C77"/>
                </a:solidFill>
              </a:rPr>
              <a:t>DHA Privacy and Civil Liberties Website: </a:t>
            </a:r>
            <a:r>
              <a:rPr lang="en-US" dirty="0">
                <a:solidFill>
                  <a:srgbClr val="151C77"/>
                </a:solidFill>
                <a:hlinkClick r:id="rId3"/>
              </a:rPr>
              <a:t>http://</a:t>
            </a:r>
            <a:r>
              <a:rPr lang="en-US" dirty="0" smtClean="0">
                <a:solidFill>
                  <a:srgbClr val="151C77"/>
                </a:solidFill>
                <a:hlinkClick r:id="rId3"/>
              </a:rPr>
              <a:t>health.mil/Military-Health-Topics/Privacy-and-Civil-Liberties</a:t>
            </a:r>
            <a:r>
              <a:rPr lang="en-US" dirty="0" smtClean="0">
                <a:solidFill>
                  <a:srgbClr val="151C77"/>
                </a:solidFill>
              </a:rPr>
              <a:t> </a:t>
            </a:r>
            <a:endParaRPr lang="en-US" dirty="0">
              <a:solidFill>
                <a:srgbClr val="151C77"/>
              </a:solidFill>
            </a:endParaRPr>
          </a:p>
          <a:p>
            <a:pPr marL="406400" lvl="1" indent="0">
              <a:buNone/>
            </a:pPr>
            <a:r>
              <a:rPr lang="en-US" sz="1200" dirty="0" smtClean="0">
                <a:solidFill>
                  <a:srgbClr val="151C77"/>
                </a:solidFill>
              </a:rPr>
              <a:t>       FAQs, Information Papers, Policy Letters, Guidance, Breach Reporting</a:t>
            </a:r>
          </a:p>
          <a:p>
            <a:pPr lvl="1"/>
            <a:r>
              <a:rPr lang="en-US" dirty="0">
                <a:solidFill>
                  <a:srgbClr val="151C77"/>
                </a:solidFill>
              </a:rPr>
              <a:t>HHS Website:  </a:t>
            </a:r>
            <a:r>
              <a:rPr lang="en-US" u="sng" dirty="0">
                <a:solidFill>
                  <a:srgbClr val="151C77"/>
                </a:solidFill>
                <a:hlinkClick r:id="rId4"/>
              </a:rPr>
              <a:t>https://</a:t>
            </a:r>
            <a:r>
              <a:rPr lang="en-US" u="sng" dirty="0" smtClean="0">
                <a:solidFill>
                  <a:srgbClr val="151C77"/>
                </a:solidFill>
                <a:hlinkClick r:id="rId4"/>
              </a:rPr>
              <a:t>www.hhs.gov/hipaa/index.html</a:t>
            </a:r>
            <a:endParaRPr lang="en-US" u="sng" dirty="0" smtClean="0">
              <a:solidFill>
                <a:srgbClr val="151C77"/>
              </a:solidFill>
            </a:endParaRPr>
          </a:p>
          <a:p>
            <a:pPr marL="406400" lvl="1" indent="0">
              <a:buNone/>
            </a:pPr>
            <a:r>
              <a:rPr lang="en-US" sz="1200" dirty="0" smtClean="0">
                <a:solidFill>
                  <a:srgbClr val="151C77"/>
                </a:solidFill>
              </a:rPr>
              <a:t>        HHS </a:t>
            </a:r>
            <a:r>
              <a:rPr lang="en-US" sz="1200" dirty="0">
                <a:solidFill>
                  <a:srgbClr val="151C77"/>
                </a:solidFill>
              </a:rPr>
              <a:t>HIPAA FAQs and Information </a:t>
            </a:r>
            <a:r>
              <a:rPr lang="en-US" sz="1200" dirty="0" smtClean="0">
                <a:solidFill>
                  <a:srgbClr val="151C77"/>
                </a:solidFill>
              </a:rPr>
              <a:t>Papers</a:t>
            </a:r>
            <a:endParaRPr lang="en-US" dirty="0" smtClean="0">
              <a:solidFill>
                <a:srgbClr val="151C77"/>
              </a:solidFill>
            </a:endParaRPr>
          </a:p>
          <a:p>
            <a:pPr lvl="1"/>
            <a:r>
              <a:rPr lang="en-US" dirty="0">
                <a:solidFill>
                  <a:srgbClr val="151C77"/>
                </a:solidFill>
              </a:rPr>
              <a:t>Medical Law </a:t>
            </a:r>
            <a:r>
              <a:rPr lang="en-US" dirty="0" smtClean="0">
                <a:solidFill>
                  <a:srgbClr val="151C77"/>
                </a:solidFill>
              </a:rPr>
              <a:t>Knowledge Area in KM: </a:t>
            </a:r>
            <a:r>
              <a:rPr lang="en-US" u="sng" dirty="0">
                <a:solidFill>
                  <a:srgbClr val="151C77"/>
                </a:solidFill>
                <a:hlinkClick r:id="rId5"/>
              </a:rPr>
              <a:t>https://</a:t>
            </a:r>
            <a:r>
              <a:rPr lang="en-US" u="sng" dirty="0" smtClean="0">
                <a:solidFill>
                  <a:srgbClr val="151C77"/>
                </a:solidFill>
                <a:hlinkClick r:id="rId5"/>
              </a:rPr>
              <a:t>kmjas.jag.af.mil/moodle/course/view.php?id=58</a:t>
            </a:r>
            <a:endParaRPr lang="en-US" u="sng" dirty="0" smtClean="0">
              <a:solidFill>
                <a:srgbClr val="151C77"/>
              </a:solidFill>
            </a:endParaRPr>
          </a:p>
          <a:p>
            <a:pPr marL="406400" lvl="1" indent="0">
              <a:buNone/>
            </a:pPr>
            <a:r>
              <a:rPr lang="en-US" sz="1200" dirty="0" smtClean="0">
                <a:solidFill>
                  <a:srgbClr val="151C77"/>
                </a:solidFill>
              </a:rPr>
              <a:t>      Frequently </a:t>
            </a:r>
            <a:r>
              <a:rPr lang="en-US" sz="1200" dirty="0">
                <a:solidFill>
                  <a:srgbClr val="151C77"/>
                </a:solidFill>
              </a:rPr>
              <a:t>Asked Questions (FAQs), Links to other HIPAA </a:t>
            </a:r>
            <a:r>
              <a:rPr lang="en-US" sz="1200" dirty="0" smtClean="0">
                <a:solidFill>
                  <a:srgbClr val="151C77"/>
                </a:solidFill>
              </a:rPr>
              <a:t>websites</a:t>
            </a:r>
            <a:endParaRPr lang="en-US" sz="1200" dirty="0">
              <a:solidFill>
                <a:srgbClr val="151C77"/>
              </a:solidFill>
            </a:endParaRPr>
          </a:p>
        </p:txBody>
      </p:sp>
    </p:spTree>
    <p:extLst>
      <p:ext uri="{BB962C8B-B14F-4D97-AF65-F5344CB8AC3E}">
        <p14:creationId xmlns:p14="http://schemas.microsoft.com/office/powerpoint/2010/main" val="1736195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Resources</a:t>
            </a:r>
            <a:endParaRPr lang="en-US" dirty="0"/>
          </a:p>
        </p:txBody>
      </p:sp>
      <p:sp>
        <p:nvSpPr>
          <p:cNvPr id="3" name="Content Placeholder 2"/>
          <p:cNvSpPr>
            <a:spLocks noGrp="1"/>
          </p:cNvSpPr>
          <p:nvPr>
            <p:ph idx="1"/>
          </p:nvPr>
        </p:nvSpPr>
        <p:spPr/>
        <p:txBody>
          <a:bodyPr/>
          <a:lstStyle/>
          <a:p>
            <a:endParaRPr lang="en-US" dirty="0"/>
          </a:p>
        </p:txBody>
      </p:sp>
      <p:sp>
        <p:nvSpPr>
          <p:cNvPr id="52226" name="Slide Number Placeholder 3"/>
          <p:cNvSpPr>
            <a:spLocks noGrp="1"/>
          </p:cNvSpPr>
          <p:nvPr>
            <p:ph type="sldNum" sz="quarter" idx="11"/>
          </p:nvPr>
        </p:nvSpPr>
        <p:spPr>
          <a:prstGeom prst="rect">
            <a:avLst/>
          </a:prstGeom>
          <a:noFill/>
        </p:spPr>
        <p:txBody>
          <a:bodyPr/>
          <a:lstStyle/>
          <a:p>
            <a:fld id="{5976F257-4DD0-4A91-A4CB-D683CC0801E3}" type="slidenum">
              <a:rPr lang="en-US" smtClean="0"/>
              <a:pPr/>
              <a:t>49</a:t>
            </a:fld>
            <a:endParaRPr lang="en-US" dirty="0" smtClean="0"/>
          </a:p>
        </p:txBody>
      </p:sp>
      <p:sp>
        <p:nvSpPr>
          <p:cNvPr id="52227" name="Line 2"/>
          <p:cNvSpPr>
            <a:spLocks noChangeShapeType="1"/>
          </p:cNvSpPr>
          <p:nvPr/>
        </p:nvSpPr>
        <p:spPr bwMode="auto">
          <a:xfrm flipH="1">
            <a:off x="3352800" y="1828800"/>
            <a:ext cx="533400" cy="5334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28" name="Line 3"/>
          <p:cNvSpPr>
            <a:spLocks noChangeShapeType="1"/>
          </p:cNvSpPr>
          <p:nvPr/>
        </p:nvSpPr>
        <p:spPr bwMode="auto">
          <a:xfrm flipH="1">
            <a:off x="2362200" y="2819400"/>
            <a:ext cx="609600" cy="6096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29" name="Line 4"/>
          <p:cNvSpPr>
            <a:spLocks noChangeShapeType="1"/>
          </p:cNvSpPr>
          <p:nvPr/>
        </p:nvSpPr>
        <p:spPr bwMode="auto">
          <a:xfrm flipH="1">
            <a:off x="1295400" y="3886200"/>
            <a:ext cx="609600" cy="6858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30" name="Line 5"/>
          <p:cNvSpPr>
            <a:spLocks noChangeShapeType="1"/>
          </p:cNvSpPr>
          <p:nvPr/>
        </p:nvSpPr>
        <p:spPr bwMode="auto">
          <a:xfrm>
            <a:off x="4572000" y="1752600"/>
            <a:ext cx="457200" cy="6096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31" name="Line 6"/>
          <p:cNvSpPr>
            <a:spLocks noChangeShapeType="1"/>
          </p:cNvSpPr>
          <p:nvPr/>
        </p:nvSpPr>
        <p:spPr bwMode="auto">
          <a:xfrm>
            <a:off x="5410200" y="2895600"/>
            <a:ext cx="533400" cy="6858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32" name="Line 7"/>
          <p:cNvSpPr>
            <a:spLocks noChangeShapeType="1"/>
          </p:cNvSpPr>
          <p:nvPr/>
        </p:nvSpPr>
        <p:spPr bwMode="auto">
          <a:xfrm>
            <a:off x="6324600" y="4114800"/>
            <a:ext cx="533400" cy="6858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33" name="Line 8"/>
          <p:cNvSpPr>
            <a:spLocks noChangeShapeType="1"/>
          </p:cNvSpPr>
          <p:nvPr/>
        </p:nvSpPr>
        <p:spPr bwMode="auto">
          <a:xfrm>
            <a:off x="7162800" y="5181600"/>
            <a:ext cx="457200" cy="533400"/>
          </a:xfrm>
          <a:prstGeom prst="line">
            <a:avLst/>
          </a:prstGeom>
          <a:noFill/>
          <a:ln w="9525">
            <a:solidFill>
              <a:schemeClr val="tx1"/>
            </a:solidFill>
            <a:round/>
            <a:headEnd/>
            <a:tailEnd type="triangle" w="med" len="med"/>
          </a:ln>
        </p:spPr>
        <p:txBody>
          <a:bodyPr/>
          <a:lstStyle/>
          <a:p>
            <a:pPr algn="ctr" eaLnBrk="0" hangingPunct="0"/>
            <a:endParaRPr lang="en-US" sz="1400" b="0" dirty="0">
              <a:solidFill>
                <a:srgbClr val="3333CC"/>
              </a:solidFill>
            </a:endParaRPr>
          </a:p>
        </p:txBody>
      </p:sp>
      <p:sp>
        <p:nvSpPr>
          <p:cNvPr id="52234" name="Text Box 9"/>
          <p:cNvSpPr txBox="1">
            <a:spLocks noChangeArrowheads="1"/>
          </p:cNvSpPr>
          <p:nvPr/>
        </p:nvSpPr>
        <p:spPr bwMode="auto">
          <a:xfrm flipH="1">
            <a:off x="1416844" y="463550"/>
            <a:ext cx="5681662" cy="523220"/>
          </a:xfrm>
          <a:prstGeom prst="rect">
            <a:avLst/>
          </a:prstGeom>
          <a:noFill/>
          <a:ln w="9525">
            <a:noFill/>
            <a:miter lim="800000"/>
            <a:headEnd/>
            <a:tailEnd/>
          </a:ln>
        </p:spPr>
        <p:txBody>
          <a:bodyPr>
            <a:spAutoFit/>
          </a:bodyPr>
          <a:lstStyle/>
          <a:p>
            <a:pPr algn="ctr" eaLnBrk="0" hangingPunct="0">
              <a:spcBef>
                <a:spcPct val="50000"/>
              </a:spcBef>
            </a:pPr>
            <a:endParaRPr lang="en-US" sz="2800" dirty="0">
              <a:solidFill>
                <a:srgbClr val="3333CC"/>
              </a:solidFill>
            </a:endParaRPr>
          </a:p>
        </p:txBody>
      </p:sp>
      <p:sp>
        <p:nvSpPr>
          <p:cNvPr id="52235" name="Text Box 10"/>
          <p:cNvSpPr txBox="1">
            <a:spLocks noChangeArrowheads="1"/>
          </p:cNvSpPr>
          <p:nvPr/>
        </p:nvSpPr>
        <p:spPr bwMode="auto">
          <a:xfrm>
            <a:off x="3940175" y="1331913"/>
            <a:ext cx="654050" cy="366712"/>
          </a:xfrm>
          <a:prstGeom prst="rect">
            <a:avLst/>
          </a:prstGeom>
          <a:noFill/>
          <a:ln w="9525">
            <a:noFill/>
            <a:miter lim="800000"/>
            <a:headEnd/>
            <a:tailEnd/>
          </a:ln>
        </p:spPr>
        <p:txBody>
          <a:bodyPr wrap="none">
            <a:spAutoFit/>
          </a:bodyPr>
          <a:lstStyle/>
          <a:p>
            <a:pPr algn="ctr" eaLnBrk="0" hangingPunct="0"/>
            <a:r>
              <a:rPr lang="en-US" sz="1400" dirty="0">
                <a:solidFill>
                  <a:srgbClr val="3333CC"/>
                </a:solidFill>
              </a:rPr>
              <a:t>MTF</a:t>
            </a:r>
          </a:p>
        </p:txBody>
      </p:sp>
      <p:sp>
        <p:nvSpPr>
          <p:cNvPr id="52236" name="Text Box 11"/>
          <p:cNvSpPr txBox="1">
            <a:spLocks noChangeArrowheads="1"/>
          </p:cNvSpPr>
          <p:nvPr/>
        </p:nvSpPr>
        <p:spPr bwMode="auto">
          <a:xfrm>
            <a:off x="1143000" y="2438400"/>
            <a:ext cx="2813050" cy="369332"/>
          </a:xfrm>
          <a:prstGeom prst="rect">
            <a:avLst/>
          </a:prstGeom>
          <a:noFill/>
          <a:ln w="9525">
            <a:noFill/>
            <a:miter lim="800000"/>
            <a:headEnd/>
            <a:tailEnd/>
          </a:ln>
        </p:spPr>
        <p:txBody>
          <a:bodyPr wrap="square">
            <a:spAutoFit/>
          </a:bodyPr>
          <a:lstStyle/>
          <a:p>
            <a:pPr algn="ctr" eaLnBrk="0" hangingPunct="0"/>
            <a:r>
              <a:rPr lang="en-US" sz="1400" dirty="0" smtClean="0">
                <a:solidFill>
                  <a:srgbClr val="3333CC"/>
                </a:solidFill>
              </a:rPr>
              <a:t>AFMOA &amp; MAJCOM/SG</a:t>
            </a:r>
            <a:endParaRPr lang="en-US" sz="1400" dirty="0">
              <a:solidFill>
                <a:srgbClr val="3333CC"/>
              </a:solidFill>
            </a:endParaRPr>
          </a:p>
        </p:txBody>
      </p:sp>
      <p:sp>
        <p:nvSpPr>
          <p:cNvPr id="52237" name="Text Box 12"/>
          <p:cNvSpPr txBox="1">
            <a:spLocks noChangeArrowheads="1"/>
          </p:cNvSpPr>
          <p:nvPr/>
        </p:nvSpPr>
        <p:spPr bwMode="auto">
          <a:xfrm>
            <a:off x="4562475" y="2398713"/>
            <a:ext cx="1390650" cy="366712"/>
          </a:xfrm>
          <a:prstGeom prst="rect">
            <a:avLst/>
          </a:prstGeom>
          <a:noFill/>
          <a:ln w="9525">
            <a:noFill/>
            <a:miter lim="800000"/>
            <a:headEnd/>
            <a:tailEnd/>
          </a:ln>
        </p:spPr>
        <p:txBody>
          <a:bodyPr wrap="none">
            <a:spAutoFit/>
          </a:bodyPr>
          <a:lstStyle/>
          <a:p>
            <a:pPr algn="ctr" eaLnBrk="0" hangingPunct="0"/>
            <a:r>
              <a:rPr lang="en-US" sz="1400" dirty="0">
                <a:solidFill>
                  <a:srgbClr val="3333CC"/>
                </a:solidFill>
              </a:rPr>
              <a:t>Base Legal</a:t>
            </a:r>
          </a:p>
        </p:txBody>
      </p:sp>
      <p:sp>
        <p:nvSpPr>
          <p:cNvPr id="52238" name="Text Box 13"/>
          <p:cNvSpPr txBox="1">
            <a:spLocks noChangeArrowheads="1"/>
          </p:cNvSpPr>
          <p:nvPr/>
        </p:nvSpPr>
        <p:spPr bwMode="auto">
          <a:xfrm>
            <a:off x="4899025" y="3694113"/>
            <a:ext cx="2393950" cy="366712"/>
          </a:xfrm>
          <a:prstGeom prst="rect">
            <a:avLst/>
          </a:prstGeom>
          <a:noFill/>
          <a:ln w="9525">
            <a:noFill/>
            <a:miter lim="800000"/>
            <a:headEnd/>
            <a:tailEnd/>
          </a:ln>
        </p:spPr>
        <p:txBody>
          <a:bodyPr wrap="none">
            <a:spAutoFit/>
          </a:bodyPr>
          <a:lstStyle/>
          <a:p>
            <a:pPr algn="ctr" eaLnBrk="0" hangingPunct="0"/>
            <a:r>
              <a:rPr lang="en-US" sz="1400" dirty="0">
                <a:solidFill>
                  <a:srgbClr val="3333CC"/>
                </a:solidFill>
              </a:rPr>
              <a:t>MLCs (MAJCOM/JA)</a:t>
            </a:r>
          </a:p>
        </p:txBody>
      </p:sp>
      <p:sp>
        <p:nvSpPr>
          <p:cNvPr id="52239" name="Text Box 14"/>
          <p:cNvSpPr txBox="1">
            <a:spLocks noChangeArrowheads="1"/>
          </p:cNvSpPr>
          <p:nvPr/>
        </p:nvSpPr>
        <p:spPr bwMode="auto">
          <a:xfrm>
            <a:off x="1146175" y="3505200"/>
            <a:ext cx="1822450" cy="366713"/>
          </a:xfrm>
          <a:prstGeom prst="rect">
            <a:avLst/>
          </a:prstGeom>
          <a:noFill/>
          <a:ln w="9525">
            <a:noFill/>
            <a:miter lim="800000"/>
            <a:headEnd/>
            <a:tailEnd/>
          </a:ln>
        </p:spPr>
        <p:txBody>
          <a:bodyPr>
            <a:spAutoFit/>
          </a:bodyPr>
          <a:lstStyle/>
          <a:p>
            <a:pPr algn="ctr" eaLnBrk="0" hangingPunct="0"/>
            <a:r>
              <a:rPr lang="en-US" sz="1400" dirty="0">
                <a:solidFill>
                  <a:srgbClr val="3333CC"/>
                </a:solidFill>
              </a:rPr>
              <a:t>AF HIPAA OPR</a:t>
            </a:r>
          </a:p>
        </p:txBody>
      </p:sp>
      <p:sp>
        <p:nvSpPr>
          <p:cNvPr id="52240" name="Text Box 15"/>
          <p:cNvSpPr txBox="1">
            <a:spLocks noChangeArrowheads="1"/>
          </p:cNvSpPr>
          <p:nvPr/>
        </p:nvSpPr>
        <p:spPr bwMode="auto">
          <a:xfrm>
            <a:off x="345057" y="4760913"/>
            <a:ext cx="1595886" cy="307777"/>
          </a:xfrm>
          <a:prstGeom prst="rect">
            <a:avLst/>
          </a:prstGeom>
          <a:noFill/>
          <a:ln w="9525">
            <a:noFill/>
            <a:miter lim="800000"/>
            <a:headEnd/>
            <a:tailEnd/>
          </a:ln>
        </p:spPr>
        <p:txBody>
          <a:bodyPr wrap="none">
            <a:spAutoFit/>
          </a:bodyPr>
          <a:lstStyle/>
          <a:p>
            <a:pPr algn="ctr" eaLnBrk="0" hangingPunct="0"/>
            <a:r>
              <a:rPr lang="en-US" sz="1400" dirty="0" smtClean="0">
                <a:solidFill>
                  <a:srgbClr val="3333CC"/>
                </a:solidFill>
              </a:rPr>
              <a:t>DHA </a:t>
            </a:r>
            <a:r>
              <a:rPr lang="en-US" sz="1400" dirty="0">
                <a:solidFill>
                  <a:srgbClr val="3333CC"/>
                </a:solidFill>
              </a:rPr>
              <a:t>HIPAA OPR</a:t>
            </a:r>
          </a:p>
        </p:txBody>
      </p:sp>
      <p:sp>
        <p:nvSpPr>
          <p:cNvPr id="52241" name="Text Box 16"/>
          <p:cNvSpPr txBox="1">
            <a:spLocks noChangeArrowheads="1"/>
          </p:cNvSpPr>
          <p:nvPr/>
        </p:nvSpPr>
        <p:spPr bwMode="auto">
          <a:xfrm>
            <a:off x="5889625" y="4837113"/>
            <a:ext cx="2241550" cy="366712"/>
          </a:xfrm>
          <a:prstGeom prst="rect">
            <a:avLst/>
          </a:prstGeom>
          <a:noFill/>
          <a:ln w="9525">
            <a:noFill/>
            <a:miter lim="800000"/>
            <a:headEnd/>
            <a:tailEnd/>
          </a:ln>
        </p:spPr>
        <p:txBody>
          <a:bodyPr wrap="none">
            <a:spAutoFit/>
          </a:bodyPr>
          <a:lstStyle/>
          <a:p>
            <a:pPr algn="ctr" eaLnBrk="0" hangingPunct="0"/>
            <a:r>
              <a:rPr lang="en-US" sz="1400" dirty="0">
                <a:solidFill>
                  <a:srgbClr val="3333CC"/>
                </a:solidFill>
              </a:rPr>
              <a:t>JACC------(AF/JAA)</a:t>
            </a:r>
          </a:p>
        </p:txBody>
      </p:sp>
      <p:sp>
        <p:nvSpPr>
          <p:cNvPr id="52242" name="Text Box 17"/>
          <p:cNvSpPr txBox="1">
            <a:spLocks noChangeArrowheads="1"/>
          </p:cNvSpPr>
          <p:nvPr/>
        </p:nvSpPr>
        <p:spPr bwMode="auto">
          <a:xfrm>
            <a:off x="7028516" y="5827713"/>
            <a:ext cx="1335367" cy="307777"/>
          </a:xfrm>
          <a:prstGeom prst="rect">
            <a:avLst/>
          </a:prstGeom>
          <a:noFill/>
          <a:ln w="9525">
            <a:noFill/>
            <a:miter lim="800000"/>
            <a:headEnd/>
            <a:tailEnd/>
          </a:ln>
        </p:spPr>
        <p:txBody>
          <a:bodyPr wrap="none">
            <a:spAutoFit/>
          </a:bodyPr>
          <a:lstStyle/>
          <a:p>
            <a:pPr algn="ctr" eaLnBrk="0" hangingPunct="0"/>
            <a:r>
              <a:rPr lang="en-US" sz="1400" dirty="0" smtClean="0">
                <a:solidFill>
                  <a:srgbClr val="3333CC"/>
                </a:solidFill>
              </a:rPr>
              <a:t>DHA/HA </a:t>
            </a:r>
            <a:r>
              <a:rPr lang="en-US" sz="1400" dirty="0">
                <a:solidFill>
                  <a:srgbClr val="3333CC"/>
                </a:solidFill>
              </a:rPr>
              <a:t>OGC</a:t>
            </a:r>
          </a:p>
        </p:txBody>
      </p:sp>
      <p:sp>
        <p:nvSpPr>
          <p:cNvPr id="52243" name="Line 18"/>
          <p:cNvSpPr>
            <a:spLocks noChangeShapeType="1"/>
          </p:cNvSpPr>
          <p:nvPr/>
        </p:nvSpPr>
        <p:spPr bwMode="auto">
          <a:xfrm>
            <a:off x="3810000" y="2743200"/>
            <a:ext cx="1143000" cy="1143000"/>
          </a:xfrm>
          <a:prstGeom prst="line">
            <a:avLst/>
          </a:prstGeom>
          <a:noFill/>
          <a:ln w="28575">
            <a:solidFill>
              <a:schemeClr val="tx1"/>
            </a:solidFill>
            <a:prstDash val="dash"/>
            <a:round/>
            <a:headEnd/>
            <a:tailEnd/>
          </a:ln>
        </p:spPr>
        <p:txBody>
          <a:bodyPr/>
          <a:lstStyle/>
          <a:p>
            <a:pPr algn="ctr" eaLnBrk="0" hangingPunct="0"/>
            <a:endParaRPr lang="en-US" sz="1400" b="0" dirty="0">
              <a:solidFill>
                <a:srgbClr val="3333CC"/>
              </a:solidFill>
            </a:endParaRPr>
          </a:p>
        </p:txBody>
      </p:sp>
      <p:sp>
        <p:nvSpPr>
          <p:cNvPr id="52244" name="Line 19"/>
          <p:cNvSpPr>
            <a:spLocks noChangeShapeType="1"/>
          </p:cNvSpPr>
          <p:nvPr/>
        </p:nvSpPr>
        <p:spPr bwMode="auto">
          <a:xfrm>
            <a:off x="2895600" y="3733800"/>
            <a:ext cx="3124200" cy="1371600"/>
          </a:xfrm>
          <a:prstGeom prst="line">
            <a:avLst/>
          </a:prstGeom>
          <a:noFill/>
          <a:ln w="28575">
            <a:solidFill>
              <a:schemeClr val="tx1"/>
            </a:solidFill>
            <a:prstDash val="dash"/>
            <a:round/>
            <a:headEnd/>
            <a:tailEnd/>
          </a:ln>
        </p:spPr>
        <p:txBody>
          <a:bodyPr/>
          <a:lstStyle/>
          <a:p>
            <a:pPr algn="ctr" eaLnBrk="0" hangingPunct="0"/>
            <a:endParaRPr lang="en-US" sz="1400" b="0" dirty="0">
              <a:solidFill>
                <a:srgbClr val="3333CC"/>
              </a:solidFill>
            </a:endParaRPr>
          </a:p>
        </p:txBody>
      </p:sp>
    </p:spTree>
    <p:extLst>
      <p:ext uri="{BB962C8B-B14F-4D97-AF65-F5344CB8AC3E}">
        <p14:creationId xmlns:p14="http://schemas.microsoft.com/office/powerpoint/2010/main" val="3847736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4330348">
            <a:off x="301332" y="1779715"/>
            <a:ext cx="4367111" cy="3275333"/>
          </a:xfrm>
        </p:spPr>
      </p:pic>
      <p:sp>
        <p:nvSpPr>
          <p:cNvPr id="4" name="Slide Number Placeholder 3"/>
          <p:cNvSpPr>
            <a:spLocks noGrp="1"/>
          </p:cNvSpPr>
          <p:nvPr>
            <p:ph type="sldNum" sz="quarter" idx="11"/>
          </p:nvPr>
        </p:nvSpPr>
        <p:spPr/>
        <p:txBody>
          <a:bodyPr/>
          <a:lstStyle/>
          <a:p>
            <a:pPr>
              <a:defRPr/>
            </a:pPr>
            <a:fld id="{E8C4CF4F-2ECB-4C54-9552-FB58A436033C}" type="slidenum">
              <a:rPr lang="en-US" smtClean="0">
                <a:solidFill>
                  <a:srgbClr val="FFFFFF">
                    <a:lumMod val="50000"/>
                  </a:srgbClr>
                </a:solidFill>
              </a:rPr>
              <a:pPr>
                <a:defRPr/>
              </a:pPr>
              <a:t>5</a:t>
            </a:fld>
            <a:endParaRPr lang="en-US" dirty="0">
              <a:solidFill>
                <a:srgbClr val="808080"/>
              </a:solidFill>
            </a:endParaRPr>
          </a:p>
        </p:txBody>
      </p:sp>
      <p:pic>
        <p:nvPicPr>
          <p:cNvPr id="6" name="Picture 5"/>
          <p:cNvPicPr>
            <a:picLocks noChangeAspect="1"/>
          </p:cNvPicPr>
          <p:nvPr/>
        </p:nvPicPr>
        <p:blipFill>
          <a:blip r:embed="rId3"/>
          <a:stretch>
            <a:fillRect/>
          </a:stretch>
        </p:blipFill>
        <p:spPr>
          <a:xfrm rot="1587570">
            <a:off x="4460814" y="1235751"/>
            <a:ext cx="3786488" cy="4363261"/>
          </a:xfrm>
          <a:prstGeom prst="rect">
            <a:avLst/>
          </a:prstGeom>
        </p:spPr>
      </p:pic>
    </p:spTree>
    <p:extLst>
      <p:ext uri="{BB962C8B-B14F-4D97-AF65-F5344CB8AC3E}">
        <p14:creationId xmlns:p14="http://schemas.microsoft.com/office/powerpoint/2010/main" val="402906957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2388"/>
            <a:ext cx="6610350" cy="1143000"/>
          </a:xfrm>
        </p:spPr>
        <p:txBody>
          <a:bodyPr/>
          <a:lstStyle/>
          <a:p>
            <a:pPr algn="ctr"/>
            <a:r>
              <a:rPr lang="en-US" dirty="0" smtClean="0"/>
              <a:t>Resources</a:t>
            </a:r>
            <a:endParaRPr lang="en-US" dirty="0"/>
          </a:p>
        </p:txBody>
      </p:sp>
      <p:sp>
        <p:nvSpPr>
          <p:cNvPr id="3" name="Content Placeholder 2"/>
          <p:cNvSpPr>
            <a:spLocks noGrp="1"/>
          </p:cNvSpPr>
          <p:nvPr>
            <p:ph idx="1"/>
          </p:nvPr>
        </p:nvSpPr>
        <p:spPr/>
        <p:txBody>
          <a:bodyPr/>
          <a:lstStyle/>
          <a:p>
            <a:r>
              <a:rPr lang="en-US" dirty="0" smtClean="0"/>
              <a:t>Air Force Medical Law Consultants:</a:t>
            </a:r>
          </a:p>
          <a:p>
            <a:pPr lvl="1"/>
            <a:r>
              <a:rPr lang="en-US" u="sng" dirty="0">
                <a:solidFill>
                  <a:srgbClr val="151C77"/>
                </a:solidFill>
              </a:rPr>
              <a:t>https://</a:t>
            </a:r>
            <a:r>
              <a:rPr lang="en-US" u="sng" dirty="0" smtClean="0">
                <a:solidFill>
                  <a:srgbClr val="151C77"/>
                </a:solidFill>
              </a:rPr>
              <a:t>kmjas.jag.af.mil/moodle/course/view.php?id=58 </a:t>
            </a:r>
          </a:p>
          <a:p>
            <a:pPr marL="406400" lvl="1" indent="0">
              <a:buNone/>
            </a:pPr>
            <a:r>
              <a:rPr lang="en-US" dirty="0">
                <a:solidFill>
                  <a:srgbClr val="151C77"/>
                </a:solidFill>
              </a:rPr>
              <a:t> </a:t>
            </a:r>
            <a:r>
              <a:rPr lang="en-US" dirty="0" smtClean="0"/>
              <a:t>(MLCs by Region)</a:t>
            </a:r>
          </a:p>
          <a:p>
            <a:r>
              <a:rPr lang="en-US" dirty="0" smtClean="0"/>
              <a:t>Medical Law Field Support Center:</a:t>
            </a:r>
          </a:p>
          <a:p>
            <a:pPr lvl="1">
              <a:buNone/>
            </a:pPr>
            <a:r>
              <a:rPr lang="en-US" dirty="0" smtClean="0"/>
              <a:t>(240) 612-4620/DSN 612/4620</a:t>
            </a:r>
          </a:p>
        </p:txBody>
      </p:sp>
      <p:sp>
        <p:nvSpPr>
          <p:cNvPr id="4" name="Slide Number Placeholder 3"/>
          <p:cNvSpPr>
            <a:spLocks noGrp="1"/>
          </p:cNvSpPr>
          <p:nvPr>
            <p:ph type="sldNum" sz="quarter" idx="11"/>
          </p:nvPr>
        </p:nvSpPr>
        <p:spPr/>
        <p:txBody>
          <a:bodyPr/>
          <a:lstStyle/>
          <a:p>
            <a:pPr>
              <a:defRPr/>
            </a:pPr>
            <a:fld id="{DC1C6A29-7C67-459B-BECF-82F8920F8F5D}" type="slidenum">
              <a:rPr lang="en-US" smtClean="0"/>
              <a:pPr>
                <a:defRPr/>
              </a:pPr>
              <a:t>50</a:t>
            </a:fld>
            <a:endParaRPr lang="en-US" dirty="0">
              <a:solidFill>
                <a:schemeClr val="bg2"/>
              </a:solidFill>
            </a:endParaRPr>
          </a:p>
        </p:txBody>
      </p:sp>
    </p:spTree>
    <p:extLst>
      <p:ext uri="{BB962C8B-B14F-4D97-AF65-F5344CB8AC3E}">
        <p14:creationId xmlns:p14="http://schemas.microsoft.com/office/powerpoint/2010/main" val="1212873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half" idx="2"/>
          </p:nvPr>
        </p:nvSpPr>
        <p:spPr>
          <a:xfrm>
            <a:off x="272143" y="1445533"/>
            <a:ext cx="4223658" cy="3951288"/>
          </a:xfrm>
        </p:spPr>
        <p:txBody>
          <a:bodyPr/>
          <a:lstStyle/>
          <a:p>
            <a:r>
              <a:rPr lang="en-US" dirty="0" smtClean="0"/>
              <a:t>AIR FORCE</a:t>
            </a:r>
            <a:endParaRPr lang="en-US" dirty="0"/>
          </a:p>
          <a:p>
            <a:pPr lvl="1">
              <a:buNone/>
            </a:pPr>
            <a:r>
              <a:rPr lang="en-US" sz="1400" dirty="0" smtClean="0"/>
              <a:t>Ms. Robin Brodrick</a:t>
            </a:r>
          </a:p>
          <a:p>
            <a:pPr lvl="1">
              <a:buNone/>
            </a:pPr>
            <a:r>
              <a:rPr lang="en-US" sz="1400" dirty="0" smtClean="0"/>
              <a:t>Senior Medical Law Attorney</a:t>
            </a:r>
          </a:p>
          <a:p>
            <a:pPr lvl="1">
              <a:buNone/>
            </a:pPr>
            <a:r>
              <a:rPr lang="en-US" sz="1400" dirty="0" smtClean="0"/>
              <a:t>Air Force Legal Operations Agency</a:t>
            </a:r>
          </a:p>
          <a:p>
            <a:pPr lvl="1">
              <a:buNone/>
            </a:pPr>
            <a:r>
              <a:rPr lang="en-US" sz="1400" dirty="0" smtClean="0"/>
              <a:t>DSN 612-4662/240-612-4662</a:t>
            </a:r>
          </a:p>
          <a:p>
            <a:pPr lvl="1">
              <a:buNone/>
            </a:pPr>
            <a:r>
              <a:rPr lang="en-US" sz="1400" dirty="0" smtClean="0">
                <a:hlinkClick r:id="rId2"/>
              </a:rPr>
              <a:t>robin.l.brodrick.civ@mail.mil</a:t>
            </a:r>
            <a:r>
              <a:rPr lang="en-US" sz="1400" dirty="0" smtClean="0"/>
              <a:t> </a:t>
            </a:r>
            <a:endParaRPr lang="en-US" sz="1400" dirty="0"/>
          </a:p>
          <a:p>
            <a:pPr lvl="1">
              <a:buNone/>
            </a:pPr>
            <a:endParaRPr lang="en-US" sz="1400" dirty="0" smtClean="0"/>
          </a:p>
          <a:p>
            <a:r>
              <a:rPr lang="en-US" dirty="0" smtClean="0"/>
              <a:t>ARMY</a:t>
            </a:r>
          </a:p>
          <a:p>
            <a:pPr lvl="1">
              <a:buNone/>
            </a:pPr>
            <a:r>
              <a:rPr lang="en-US" sz="1400" dirty="0" smtClean="0"/>
              <a:t>Mr. Charles Orck</a:t>
            </a:r>
          </a:p>
          <a:p>
            <a:pPr lvl="1">
              <a:buNone/>
            </a:pPr>
            <a:r>
              <a:rPr lang="en-US" sz="1400" dirty="0" smtClean="0"/>
              <a:t>Chief, Healthcare and Administrative Law</a:t>
            </a:r>
            <a:endParaRPr lang="en-US" sz="1400" dirty="0"/>
          </a:p>
          <a:p>
            <a:pPr lvl="1">
              <a:buNone/>
            </a:pPr>
            <a:r>
              <a:rPr lang="en-US" sz="1400" dirty="0" smtClean="0"/>
              <a:t>HQ MEDCOM</a:t>
            </a:r>
          </a:p>
          <a:p>
            <a:pPr lvl="1">
              <a:buNone/>
            </a:pPr>
            <a:r>
              <a:rPr lang="en-US" sz="1400" dirty="0" smtClean="0"/>
              <a:t>Office of the Staff Judge Advocate</a:t>
            </a:r>
          </a:p>
          <a:p>
            <a:pPr lvl="1">
              <a:buNone/>
            </a:pPr>
            <a:r>
              <a:rPr lang="en-US" sz="1400" dirty="0" smtClean="0"/>
              <a:t>DSN 471-8400/(210) 221-8400</a:t>
            </a:r>
          </a:p>
          <a:p>
            <a:pPr lvl="1">
              <a:buNone/>
            </a:pPr>
            <a:r>
              <a:rPr lang="en-US" sz="1400" dirty="0" smtClean="0">
                <a:solidFill>
                  <a:schemeClr val="accent4"/>
                </a:solidFill>
                <a:hlinkClick r:id="rId3"/>
              </a:rPr>
              <a:t>charles.e.orck.civ@mail.mil</a:t>
            </a:r>
            <a:r>
              <a:rPr lang="en-US" sz="1400" dirty="0" smtClean="0">
                <a:solidFill>
                  <a:schemeClr val="accent4"/>
                </a:solidFill>
              </a:rPr>
              <a:t>  </a:t>
            </a:r>
          </a:p>
        </p:txBody>
      </p:sp>
      <p:sp>
        <p:nvSpPr>
          <p:cNvPr id="7" name="Content Placeholder 6"/>
          <p:cNvSpPr>
            <a:spLocks noGrp="1"/>
          </p:cNvSpPr>
          <p:nvPr>
            <p:ph sz="quarter" idx="4"/>
          </p:nvPr>
        </p:nvSpPr>
        <p:spPr>
          <a:xfrm>
            <a:off x="4452257" y="1434646"/>
            <a:ext cx="4506685" cy="3951288"/>
          </a:xfrm>
        </p:spPr>
        <p:txBody>
          <a:bodyPr/>
          <a:lstStyle/>
          <a:p>
            <a:r>
              <a:rPr lang="en-US" dirty="0" smtClean="0"/>
              <a:t>NAVY</a:t>
            </a:r>
          </a:p>
          <a:p>
            <a:pPr eaLnBrk="1" hangingPunct="1">
              <a:buNone/>
              <a:defRPr/>
            </a:pPr>
            <a:r>
              <a:rPr lang="en-US" sz="1400" dirty="0" smtClean="0"/>
              <a:t>	Mr. Sal Maida</a:t>
            </a:r>
          </a:p>
          <a:p>
            <a:pPr eaLnBrk="1" hangingPunct="1">
              <a:buNone/>
              <a:defRPr/>
            </a:pPr>
            <a:r>
              <a:rPr lang="en-US" sz="1400" dirty="0"/>
              <a:t>	</a:t>
            </a:r>
            <a:r>
              <a:rPr lang="en-US" sz="1400" dirty="0" smtClean="0"/>
              <a:t>Director, Legal Affairs</a:t>
            </a:r>
          </a:p>
          <a:p>
            <a:pPr eaLnBrk="1" hangingPunct="1">
              <a:buNone/>
              <a:defRPr/>
            </a:pPr>
            <a:r>
              <a:rPr lang="en-US" sz="1400" dirty="0"/>
              <a:t>	</a:t>
            </a:r>
            <a:r>
              <a:rPr lang="en-US" sz="1400" dirty="0" smtClean="0"/>
              <a:t>BUMED </a:t>
            </a:r>
            <a:r>
              <a:rPr lang="en-US" sz="1400" dirty="0"/>
              <a:t>	</a:t>
            </a:r>
            <a:endParaRPr lang="en-US" sz="1400" dirty="0" smtClean="0"/>
          </a:p>
          <a:p>
            <a:pPr eaLnBrk="1" hangingPunct="1">
              <a:buNone/>
              <a:defRPr/>
            </a:pPr>
            <a:r>
              <a:rPr lang="en-US" sz="1400" dirty="0"/>
              <a:t>	</a:t>
            </a:r>
            <a:r>
              <a:rPr lang="en-US" sz="1400" dirty="0" smtClean="0"/>
              <a:t>(703) 681-8969</a:t>
            </a:r>
          </a:p>
          <a:p>
            <a:pPr eaLnBrk="1" hangingPunct="1">
              <a:buNone/>
              <a:defRPr/>
            </a:pPr>
            <a:r>
              <a:rPr lang="en-US" sz="1400" dirty="0"/>
              <a:t>	</a:t>
            </a:r>
            <a:r>
              <a:rPr lang="en-US" sz="1400" dirty="0" smtClean="0">
                <a:hlinkClick r:id="rId4"/>
              </a:rPr>
              <a:t>salvatore.m.maida.civ@mail.mil</a:t>
            </a:r>
            <a:r>
              <a:rPr lang="en-US" sz="1400" dirty="0" smtClean="0"/>
              <a:t> </a:t>
            </a:r>
          </a:p>
          <a:p>
            <a:pPr eaLnBrk="1" hangingPunct="1">
              <a:buNone/>
              <a:defRPr/>
            </a:pPr>
            <a:endParaRPr lang="en-US" sz="1400" dirty="0" smtClean="0"/>
          </a:p>
          <a:p>
            <a:r>
              <a:rPr lang="en-US" dirty="0">
                <a:solidFill>
                  <a:schemeClr val="bg1">
                    <a:lumMod val="65000"/>
                  </a:schemeClr>
                </a:solidFill>
              </a:rPr>
              <a:t>DHA</a:t>
            </a:r>
          </a:p>
          <a:p>
            <a:pPr lvl="1">
              <a:buNone/>
            </a:pPr>
            <a:r>
              <a:rPr lang="en-US" sz="1400" dirty="0" smtClean="0">
                <a:solidFill>
                  <a:schemeClr val="bg1">
                    <a:lumMod val="65000"/>
                  </a:schemeClr>
                </a:solidFill>
              </a:rPr>
              <a:t>Mr. Paul </a:t>
            </a:r>
            <a:r>
              <a:rPr lang="en-US" sz="1400" dirty="0">
                <a:solidFill>
                  <a:schemeClr val="bg1">
                    <a:lumMod val="65000"/>
                  </a:schemeClr>
                </a:solidFill>
              </a:rPr>
              <a:t>Bley, Associate General Counsel</a:t>
            </a:r>
          </a:p>
          <a:p>
            <a:pPr lvl="1">
              <a:buNone/>
            </a:pPr>
            <a:r>
              <a:rPr lang="en-US" sz="1400" dirty="0">
                <a:solidFill>
                  <a:schemeClr val="bg1">
                    <a:lumMod val="65000"/>
                  </a:schemeClr>
                </a:solidFill>
              </a:rPr>
              <a:t>Defense Health Agency</a:t>
            </a:r>
          </a:p>
          <a:p>
            <a:pPr lvl="1">
              <a:buNone/>
            </a:pPr>
            <a:r>
              <a:rPr lang="en-US" sz="1400" dirty="0">
                <a:solidFill>
                  <a:schemeClr val="bg1">
                    <a:lumMod val="65000"/>
                  </a:schemeClr>
                </a:solidFill>
              </a:rPr>
              <a:t>(703) </a:t>
            </a:r>
            <a:r>
              <a:rPr lang="en-US" sz="1400" dirty="0" smtClean="0">
                <a:solidFill>
                  <a:schemeClr val="bg1">
                    <a:lumMod val="65000"/>
                  </a:schemeClr>
                </a:solidFill>
              </a:rPr>
              <a:t>681-6012</a:t>
            </a:r>
          </a:p>
          <a:p>
            <a:pPr lvl="1">
              <a:buNone/>
            </a:pPr>
            <a:r>
              <a:rPr lang="en-US" sz="1400" dirty="0" smtClean="0">
                <a:solidFill>
                  <a:schemeClr val="bg1">
                    <a:lumMod val="65000"/>
                  </a:schemeClr>
                </a:solidFill>
                <a:hlinkClick r:id="rId5"/>
              </a:rPr>
              <a:t>paul.n.bley.civ@mail.mil</a:t>
            </a:r>
            <a:r>
              <a:rPr lang="en-US" sz="1400" dirty="0" smtClean="0">
                <a:solidFill>
                  <a:schemeClr val="bg1">
                    <a:lumMod val="65000"/>
                  </a:schemeClr>
                </a:solidFill>
              </a:rPr>
              <a:t> </a:t>
            </a:r>
            <a:endParaRPr lang="en-US" sz="1400" dirty="0">
              <a:solidFill>
                <a:schemeClr val="bg1">
                  <a:lumMod val="65000"/>
                </a:schemeClr>
              </a:solidFill>
            </a:endParaRPr>
          </a:p>
          <a:p>
            <a:pPr eaLnBrk="1" hangingPunct="1">
              <a:buNone/>
              <a:defRPr/>
            </a:pPr>
            <a:endParaRPr lang="en-US" sz="1400" dirty="0" smtClean="0"/>
          </a:p>
        </p:txBody>
      </p:sp>
      <p:sp>
        <p:nvSpPr>
          <p:cNvPr id="4" name="Slide Number Placeholder 3"/>
          <p:cNvSpPr>
            <a:spLocks noGrp="1"/>
          </p:cNvSpPr>
          <p:nvPr>
            <p:ph type="sldNum" sz="quarter" idx="11"/>
          </p:nvPr>
        </p:nvSpPr>
        <p:spPr/>
        <p:txBody>
          <a:bodyPr/>
          <a:lstStyle/>
          <a:p>
            <a:pPr>
              <a:defRPr/>
            </a:pPr>
            <a:fld id="{DC1C6A29-7C67-459B-BECF-82F8920F8F5D}" type="slidenum">
              <a:rPr lang="en-US" smtClean="0"/>
              <a:pPr>
                <a:defRPr/>
              </a:pPr>
              <a:t>51</a:t>
            </a:fld>
            <a:endParaRPr lang="en-US" dirty="0">
              <a:solidFill>
                <a:srgbClr val="808080"/>
              </a:solidFill>
            </a:endParaRPr>
          </a:p>
        </p:txBody>
      </p:sp>
    </p:spTree>
    <p:extLst>
      <p:ext uri="{BB962C8B-B14F-4D97-AF65-F5344CB8AC3E}">
        <p14:creationId xmlns:p14="http://schemas.microsoft.com/office/powerpoint/2010/main" val="1572166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1"/>
          </p:nvPr>
        </p:nvSpPr>
        <p:spPr>
          <a:noFill/>
        </p:spPr>
        <p:txBody>
          <a:bodyPr/>
          <a:lstStyle/>
          <a:p>
            <a:fld id="{B6E000F6-65AC-4251-BB7E-4EEF7FB44260}" type="slidenum">
              <a:rPr lang="en-US" smtClean="0"/>
              <a:pPr/>
              <a:t>6</a:t>
            </a:fld>
            <a:endParaRPr lang="en-US" dirty="0" smtClean="0">
              <a:solidFill>
                <a:schemeClr val="bg2"/>
              </a:solidFill>
            </a:endParaRPr>
          </a:p>
        </p:txBody>
      </p:sp>
      <p:sp>
        <p:nvSpPr>
          <p:cNvPr id="6147" name="Rectangle 2"/>
          <p:cNvSpPr>
            <a:spLocks noGrp="1" noChangeArrowheads="1"/>
          </p:cNvSpPr>
          <p:nvPr>
            <p:ph type="title"/>
          </p:nvPr>
        </p:nvSpPr>
        <p:spPr>
          <a:xfrm>
            <a:off x="1371600" y="52388"/>
            <a:ext cx="6457950" cy="1143000"/>
          </a:xfrm>
        </p:spPr>
        <p:txBody>
          <a:bodyPr/>
          <a:lstStyle/>
          <a:p>
            <a:pPr algn="ctr"/>
            <a:r>
              <a:rPr lang="en-US" dirty="0" smtClean="0"/>
              <a:t>HIPAA Landscape:</a:t>
            </a:r>
            <a:br>
              <a:rPr lang="en-US" dirty="0" smtClean="0"/>
            </a:br>
            <a:r>
              <a:rPr lang="en-US" dirty="0" smtClean="0"/>
              <a:t>Who must comply?</a:t>
            </a:r>
          </a:p>
        </p:txBody>
      </p:sp>
      <p:sp>
        <p:nvSpPr>
          <p:cNvPr id="6148" name="Rectangle 3"/>
          <p:cNvSpPr>
            <a:spLocks noGrp="1" noChangeArrowheads="1"/>
          </p:cNvSpPr>
          <p:nvPr>
            <p:ph type="body" idx="1"/>
          </p:nvPr>
        </p:nvSpPr>
        <p:spPr>
          <a:xfrm>
            <a:off x="473529" y="1525814"/>
            <a:ext cx="8131175" cy="4324350"/>
          </a:xfrm>
        </p:spPr>
        <p:txBody>
          <a:bodyPr/>
          <a:lstStyle/>
          <a:p>
            <a:pPr lvl="1"/>
            <a:r>
              <a:rPr lang="en-US" sz="2800" dirty="0" smtClean="0">
                <a:solidFill>
                  <a:srgbClr val="FF0000"/>
                </a:solidFill>
              </a:rPr>
              <a:t>Covered entities (CEs)</a:t>
            </a:r>
            <a:r>
              <a:rPr lang="en-US" dirty="0" smtClean="0">
                <a:solidFill>
                  <a:srgbClr val="FF0000"/>
                </a:solidFill>
              </a:rPr>
              <a:t>	</a:t>
            </a:r>
          </a:p>
          <a:p>
            <a:pPr lvl="2"/>
            <a:r>
              <a:rPr lang="en-US" dirty="0" smtClean="0">
                <a:solidFill>
                  <a:srgbClr val="002060"/>
                </a:solidFill>
              </a:rPr>
              <a:t>Healthcare providers who transmit health information in (standard) electronic transactions</a:t>
            </a:r>
          </a:p>
          <a:p>
            <a:pPr lvl="2">
              <a:lnSpc>
                <a:spcPct val="85000"/>
              </a:lnSpc>
              <a:spcBef>
                <a:spcPct val="25000"/>
              </a:spcBef>
            </a:pPr>
            <a:r>
              <a:rPr lang="en-US" dirty="0" smtClean="0">
                <a:solidFill>
                  <a:srgbClr val="151C77"/>
                </a:solidFill>
              </a:rPr>
              <a:t>Health Plans, e.g., TRICARE</a:t>
            </a:r>
            <a:endParaRPr lang="en-US" dirty="0">
              <a:solidFill>
                <a:srgbClr val="151C77"/>
              </a:solidFill>
            </a:endParaRPr>
          </a:p>
          <a:p>
            <a:pPr lvl="2">
              <a:lnSpc>
                <a:spcPct val="85000"/>
              </a:lnSpc>
              <a:spcBef>
                <a:spcPct val="25000"/>
              </a:spcBef>
            </a:pPr>
            <a:r>
              <a:rPr lang="en-US" dirty="0" smtClean="0">
                <a:solidFill>
                  <a:srgbClr val="151C77"/>
                </a:solidFill>
              </a:rPr>
              <a:t>The Military Health System (MTFs and healthcare providers) or the VHA</a:t>
            </a:r>
          </a:p>
          <a:p>
            <a:pPr lvl="2">
              <a:lnSpc>
                <a:spcPct val="85000"/>
              </a:lnSpc>
              <a:spcBef>
                <a:spcPct val="25000"/>
              </a:spcBef>
            </a:pPr>
            <a:r>
              <a:rPr lang="en-US" dirty="0" smtClean="0">
                <a:solidFill>
                  <a:srgbClr val="151C77"/>
                </a:solidFill>
              </a:rPr>
              <a:t>Health care clearinghouses  (e.g., companies that perform electronic billing on behalf of MTFs)</a:t>
            </a:r>
          </a:p>
          <a:p>
            <a:pPr lvl="2">
              <a:lnSpc>
                <a:spcPct val="85000"/>
              </a:lnSpc>
              <a:spcBef>
                <a:spcPct val="25000"/>
              </a:spcBef>
            </a:pPr>
            <a:r>
              <a:rPr lang="en-US" dirty="0" smtClean="0">
                <a:solidFill>
                  <a:srgbClr val="151C77"/>
                </a:solidFill>
              </a:rPr>
              <a:t>Business associates</a:t>
            </a:r>
            <a:endParaRPr lang="en-US" dirty="0" smtClean="0">
              <a:solidFill>
                <a:srgbClr val="FF0000"/>
              </a:solidFill>
            </a:endParaRPr>
          </a:p>
          <a:p>
            <a:pPr lvl="1"/>
            <a:r>
              <a:rPr lang="en-US" sz="2400" dirty="0" smtClean="0">
                <a:solidFill>
                  <a:srgbClr val="FF0000"/>
                </a:solidFill>
              </a:rPr>
              <a:t>NOT Covered entities (CEs)</a:t>
            </a:r>
          </a:p>
          <a:p>
            <a:pPr lvl="2"/>
            <a:r>
              <a:rPr lang="en-US" dirty="0" smtClean="0">
                <a:solidFill>
                  <a:srgbClr val="151C77"/>
                </a:solidFill>
              </a:rPr>
              <a:t>Military Commanders</a:t>
            </a:r>
          </a:p>
          <a:p>
            <a:pPr lvl="2"/>
            <a:r>
              <a:rPr lang="en-US" dirty="0" smtClean="0">
                <a:solidFill>
                  <a:srgbClr val="151C77"/>
                </a:solidFill>
              </a:rPr>
              <a:t>VBA</a:t>
            </a:r>
            <a:endParaRPr lang="en-US" dirty="0" smtClean="0">
              <a:solidFill>
                <a:srgbClr val="FF0000"/>
              </a:solidFill>
            </a:endParaRPr>
          </a:p>
          <a:p>
            <a:pPr lvl="2">
              <a:buFont typeface="Wingdings" pitchFamily="2" charset="2"/>
              <a:buNone/>
            </a:pPr>
            <a:endParaRPr lang="en-US" dirty="0" smtClean="0">
              <a:solidFill>
                <a:srgbClr val="FF0000"/>
              </a:solidFill>
            </a:endParaRPr>
          </a:p>
          <a:p>
            <a:pPr lvl="1"/>
            <a:endParaRPr lang="en-US" dirty="0" smtClean="0">
              <a:solidFill>
                <a:srgbClr val="FF0000"/>
              </a:solidFill>
            </a:endParaRPr>
          </a:p>
          <a:p>
            <a:pPr algn="ctr">
              <a:buFont typeface="Wingdings" pitchFamily="2" charset="2"/>
              <a:buNone/>
            </a:pPr>
            <a:endParaRPr lang="en-US" sz="2000" dirty="0" smtClean="0">
              <a:solidFill>
                <a:srgbClr val="151C77"/>
              </a:solidFill>
            </a:endParaRPr>
          </a:p>
          <a:p>
            <a:pPr algn="ctr">
              <a:buFont typeface="Wingdings" pitchFamily="2" charset="2"/>
              <a:buNone/>
            </a:pPr>
            <a:endParaRPr lang="en-US" sz="4000" dirty="0" smtClean="0">
              <a:solidFill>
                <a:srgbClr val="151C77"/>
              </a:solidFill>
            </a:endParaRPr>
          </a:p>
          <a:p>
            <a:pPr>
              <a:buFont typeface="Wingdings" pitchFamily="2" charset="2"/>
              <a:buNone/>
            </a:pPr>
            <a:endParaRPr lang="en-US" sz="2800" dirty="0" smtClean="0">
              <a:solidFill>
                <a:srgbClr val="151C77"/>
              </a:solidFill>
            </a:endParaRPr>
          </a:p>
          <a:p>
            <a:pPr lvl="1"/>
            <a:endParaRPr lang="en-US" sz="2000" dirty="0" smtClean="0">
              <a:solidFill>
                <a:srgbClr val="151C77"/>
              </a:solidFill>
            </a:endParaRPr>
          </a:p>
        </p:txBody>
      </p:sp>
    </p:spTree>
    <p:extLst>
      <p:ext uri="{BB962C8B-B14F-4D97-AF65-F5344CB8AC3E}">
        <p14:creationId xmlns:p14="http://schemas.microsoft.com/office/powerpoint/2010/main" val="522414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p>
            <a:fld id="{5D5B8338-53D9-4165-9337-451A227289AA}" type="slidenum">
              <a:rPr lang="en-US" smtClean="0"/>
              <a:pPr/>
              <a:t>7</a:t>
            </a:fld>
            <a:endParaRPr lang="en-US" dirty="0" smtClean="0">
              <a:solidFill>
                <a:schemeClr val="bg2"/>
              </a:solidFill>
            </a:endParaRPr>
          </a:p>
        </p:txBody>
      </p:sp>
      <p:sp>
        <p:nvSpPr>
          <p:cNvPr id="7171" name="Rectangle 2"/>
          <p:cNvSpPr>
            <a:spLocks noGrp="1" noChangeArrowheads="1"/>
          </p:cNvSpPr>
          <p:nvPr>
            <p:ph type="title"/>
          </p:nvPr>
        </p:nvSpPr>
        <p:spPr>
          <a:xfrm>
            <a:off x="1371600" y="52388"/>
            <a:ext cx="6457950" cy="1143000"/>
          </a:xfrm>
        </p:spPr>
        <p:txBody>
          <a:bodyPr/>
          <a:lstStyle/>
          <a:p>
            <a:pPr algn="ctr"/>
            <a:r>
              <a:rPr lang="en-US" dirty="0" smtClean="0"/>
              <a:t>HIPAA Landscape:</a:t>
            </a:r>
            <a:br>
              <a:rPr lang="en-US" dirty="0" smtClean="0"/>
            </a:br>
            <a:r>
              <a:rPr lang="en-US" dirty="0" smtClean="0"/>
              <a:t>Who must comply?</a:t>
            </a:r>
          </a:p>
        </p:txBody>
      </p:sp>
      <p:sp>
        <p:nvSpPr>
          <p:cNvPr id="7172" name="Rectangle 3"/>
          <p:cNvSpPr>
            <a:spLocks noGrp="1" noChangeArrowheads="1"/>
          </p:cNvSpPr>
          <p:nvPr>
            <p:ph type="body" idx="1"/>
          </p:nvPr>
        </p:nvSpPr>
        <p:spPr>
          <a:xfrm>
            <a:off x="560614" y="1514929"/>
            <a:ext cx="8131175" cy="4324350"/>
          </a:xfrm>
        </p:spPr>
        <p:txBody>
          <a:bodyPr/>
          <a:lstStyle/>
          <a:p>
            <a:r>
              <a:rPr lang="en-US" dirty="0" smtClean="0">
                <a:solidFill>
                  <a:srgbClr val="151C77"/>
                </a:solidFill>
              </a:rPr>
              <a:t>Business Associate (BA)</a:t>
            </a:r>
          </a:p>
          <a:p>
            <a:pPr lvl="1"/>
            <a:r>
              <a:rPr lang="en-US" sz="1800" dirty="0" smtClean="0">
                <a:solidFill>
                  <a:srgbClr val="151C77"/>
                </a:solidFill>
              </a:rPr>
              <a:t>A person or entity that is not a member of the covered entity’s workforce, that performs a function or activity for the covered entity using PHI (e.g., Base legal office, DOJ, managed care support contractors)</a:t>
            </a:r>
          </a:p>
          <a:p>
            <a:r>
              <a:rPr lang="en-US" sz="2800" dirty="0" smtClean="0">
                <a:solidFill>
                  <a:srgbClr val="151C77"/>
                </a:solidFill>
              </a:rPr>
              <a:t> </a:t>
            </a:r>
            <a:r>
              <a:rPr lang="en-US" dirty="0" smtClean="0">
                <a:solidFill>
                  <a:srgbClr val="151C77"/>
                </a:solidFill>
              </a:rPr>
              <a:t>BA Agreement</a:t>
            </a:r>
          </a:p>
          <a:p>
            <a:pPr lvl="1"/>
            <a:r>
              <a:rPr lang="en-US" sz="1800" dirty="0" smtClean="0">
                <a:solidFill>
                  <a:srgbClr val="151C77"/>
                </a:solidFill>
              </a:rPr>
              <a:t>A BA may not use or further disclose such information in violation of HIPAA</a:t>
            </a:r>
          </a:p>
          <a:p>
            <a:pPr lvl="1"/>
            <a:r>
              <a:rPr lang="en-US" sz="1800" dirty="0" smtClean="0">
                <a:solidFill>
                  <a:srgbClr val="151C77"/>
                </a:solidFill>
              </a:rPr>
              <a:t>DoD 6025.18-R eliminates the need for a BAA with other DoD entities</a:t>
            </a:r>
          </a:p>
          <a:p>
            <a:pPr>
              <a:buFont typeface="Wingdings" pitchFamily="2" charset="2"/>
              <a:buNone/>
            </a:pPr>
            <a:r>
              <a:rPr lang="en-US" sz="1800" dirty="0" smtClean="0">
                <a:solidFill>
                  <a:srgbClr val="151C77"/>
                </a:solidFill>
              </a:rPr>
              <a:t>	 </a:t>
            </a:r>
          </a:p>
        </p:txBody>
      </p:sp>
    </p:spTree>
    <p:extLst>
      <p:ext uri="{BB962C8B-B14F-4D97-AF65-F5344CB8AC3E}">
        <p14:creationId xmlns:p14="http://schemas.microsoft.com/office/powerpoint/2010/main" val="34872810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81EB6B82-CCBF-4A56-A1A8-F31FCBAF9FD6}" type="slidenum">
              <a:rPr lang="en-US" smtClean="0"/>
              <a:pPr/>
              <a:t>8</a:t>
            </a:fld>
            <a:endParaRPr lang="en-US" dirty="0" smtClean="0">
              <a:solidFill>
                <a:schemeClr val="bg2"/>
              </a:solidFill>
            </a:endParaRPr>
          </a:p>
        </p:txBody>
      </p:sp>
      <p:sp>
        <p:nvSpPr>
          <p:cNvPr id="8195" name="Rectangle 2"/>
          <p:cNvSpPr>
            <a:spLocks noGrp="1" noChangeArrowheads="1"/>
          </p:cNvSpPr>
          <p:nvPr>
            <p:ph type="title"/>
          </p:nvPr>
        </p:nvSpPr>
        <p:spPr>
          <a:xfrm>
            <a:off x="1447800" y="52388"/>
            <a:ext cx="6381750" cy="1143000"/>
          </a:xfrm>
        </p:spPr>
        <p:txBody>
          <a:bodyPr/>
          <a:lstStyle/>
          <a:p>
            <a:pPr algn="ctr"/>
            <a:r>
              <a:rPr lang="en-US" dirty="0" smtClean="0"/>
              <a:t>HIPAA Landscape:</a:t>
            </a:r>
            <a:br>
              <a:rPr lang="en-US" dirty="0" smtClean="0"/>
            </a:br>
            <a:r>
              <a:rPr lang="en-US" dirty="0" smtClean="0"/>
              <a:t>What info is covered?</a:t>
            </a:r>
          </a:p>
        </p:txBody>
      </p:sp>
      <p:sp>
        <p:nvSpPr>
          <p:cNvPr id="8196" name="Rectangle 3"/>
          <p:cNvSpPr>
            <a:spLocks noGrp="1" noChangeArrowheads="1"/>
          </p:cNvSpPr>
          <p:nvPr>
            <p:ph type="body" idx="1"/>
          </p:nvPr>
        </p:nvSpPr>
        <p:spPr>
          <a:xfrm>
            <a:off x="436245" y="1371600"/>
            <a:ext cx="8131175" cy="4324350"/>
          </a:xfrm>
        </p:spPr>
        <p:txBody>
          <a:bodyPr/>
          <a:lstStyle/>
          <a:p>
            <a:pPr lvl="1"/>
            <a:r>
              <a:rPr lang="en-US" dirty="0" smtClean="0">
                <a:solidFill>
                  <a:srgbClr val="151C77"/>
                </a:solidFill>
              </a:rPr>
              <a:t>Protected Health Information (PHI)</a:t>
            </a:r>
          </a:p>
          <a:p>
            <a:pPr lvl="2"/>
            <a:r>
              <a:rPr lang="en-US" dirty="0" smtClean="0">
                <a:solidFill>
                  <a:srgbClr val="151C77"/>
                </a:solidFill>
              </a:rPr>
              <a:t>Individually identifiable health information (IIHI) that is transmitted or maintained by electronic or any other form or medium.</a:t>
            </a:r>
          </a:p>
          <a:p>
            <a:pPr lvl="2"/>
            <a:r>
              <a:rPr lang="en-US" dirty="0" smtClean="0">
                <a:solidFill>
                  <a:srgbClr val="151C77"/>
                </a:solidFill>
              </a:rPr>
              <a:t>IIHI - health information that identifies the individual or there is a reasonable basis to believe the information can be used to identify the individual.</a:t>
            </a:r>
          </a:p>
          <a:p>
            <a:pPr lvl="2"/>
            <a:r>
              <a:rPr lang="en-US" dirty="0" smtClean="0">
                <a:solidFill>
                  <a:srgbClr val="151C77"/>
                </a:solidFill>
              </a:rPr>
              <a:t>Health information - any information in any form or medium created or received by a healthcare provider, health plan, public health authority, employer, life insurer, school or university; and relates to past, present or future physical or mental health or condition of an individual; the provision of healthcare to an individual; or the past, present or future payment for the provision of healthcare to an individual. </a:t>
            </a:r>
          </a:p>
          <a:p>
            <a:pPr lvl="2"/>
            <a:endParaRPr lang="en-US" dirty="0" smtClean="0">
              <a:solidFill>
                <a:srgbClr val="151C77"/>
              </a:solidFill>
            </a:endParaRPr>
          </a:p>
          <a:p>
            <a:pPr algn="ctr">
              <a:buFont typeface="Wingdings" pitchFamily="2" charset="2"/>
              <a:buNone/>
            </a:pPr>
            <a:endParaRPr lang="en-US" sz="1800" dirty="0" smtClean="0">
              <a:solidFill>
                <a:srgbClr val="151C77"/>
              </a:solidFill>
            </a:endParaRPr>
          </a:p>
          <a:p>
            <a:pPr>
              <a:buFont typeface="Wingdings" pitchFamily="2" charset="2"/>
              <a:buNone/>
            </a:pPr>
            <a:endParaRPr lang="en-US" sz="1800" dirty="0" smtClean="0">
              <a:solidFill>
                <a:srgbClr val="151C77"/>
              </a:solidFill>
            </a:endParaRPr>
          </a:p>
          <a:p>
            <a:pPr lvl="1"/>
            <a:endParaRPr lang="en-US" sz="1800" dirty="0" smtClean="0">
              <a:solidFill>
                <a:srgbClr val="151C77"/>
              </a:solidFill>
            </a:endParaRPr>
          </a:p>
        </p:txBody>
      </p:sp>
    </p:spTree>
    <p:extLst>
      <p:ext uri="{BB962C8B-B14F-4D97-AF65-F5344CB8AC3E}">
        <p14:creationId xmlns:p14="http://schemas.microsoft.com/office/powerpoint/2010/main" val="2369918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81EB6B82-CCBF-4A56-A1A8-F31FCBAF9FD6}" type="slidenum">
              <a:rPr lang="en-US" smtClean="0"/>
              <a:pPr/>
              <a:t>9</a:t>
            </a:fld>
            <a:endParaRPr lang="en-US" dirty="0" smtClean="0">
              <a:solidFill>
                <a:schemeClr val="bg2"/>
              </a:solidFill>
            </a:endParaRPr>
          </a:p>
        </p:txBody>
      </p:sp>
      <p:sp>
        <p:nvSpPr>
          <p:cNvPr id="8195" name="Rectangle 2"/>
          <p:cNvSpPr>
            <a:spLocks noGrp="1" noChangeArrowheads="1"/>
          </p:cNvSpPr>
          <p:nvPr>
            <p:ph type="title"/>
          </p:nvPr>
        </p:nvSpPr>
        <p:spPr>
          <a:xfrm>
            <a:off x="1371600" y="52388"/>
            <a:ext cx="6457950" cy="1143000"/>
          </a:xfrm>
        </p:spPr>
        <p:txBody>
          <a:bodyPr/>
          <a:lstStyle/>
          <a:p>
            <a:pPr algn="ctr"/>
            <a:r>
              <a:rPr lang="en-US" dirty="0" smtClean="0"/>
              <a:t>HIPAA Landscape:</a:t>
            </a:r>
            <a:br>
              <a:rPr lang="en-US" dirty="0" smtClean="0"/>
            </a:br>
            <a:r>
              <a:rPr lang="en-US" dirty="0" smtClean="0"/>
              <a:t>What info is covered?</a:t>
            </a:r>
          </a:p>
        </p:txBody>
      </p:sp>
      <p:sp>
        <p:nvSpPr>
          <p:cNvPr id="8196" name="Rectangle 3"/>
          <p:cNvSpPr>
            <a:spLocks noGrp="1" noChangeArrowheads="1"/>
          </p:cNvSpPr>
          <p:nvPr>
            <p:ph type="body" idx="1"/>
          </p:nvPr>
        </p:nvSpPr>
        <p:spPr>
          <a:xfrm>
            <a:off x="628650" y="1536700"/>
            <a:ext cx="8131175" cy="4324350"/>
          </a:xfrm>
        </p:spPr>
        <p:txBody>
          <a:bodyPr/>
          <a:lstStyle/>
          <a:p>
            <a:pPr lvl="1"/>
            <a:r>
              <a:rPr lang="en-US" dirty="0" smtClean="0">
                <a:solidFill>
                  <a:srgbClr val="151C77"/>
                </a:solidFill>
              </a:rPr>
              <a:t>PHI???</a:t>
            </a:r>
          </a:p>
          <a:p>
            <a:pPr lvl="2"/>
            <a:endParaRPr lang="en-US" dirty="0" smtClean="0">
              <a:solidFill>
                <a:srgbClr val="151C77"/>
              </a:solidFill>
            </a:endParaRPr>
          </a:p>
          <a:p>
            <a:pPr algn="ctr">
              <a:buFont typeface="Wingdings" pitchFamily="2" charset="2"/>
              <a:buNone/>
            </a:pPr>
            <a:endParaRPr lang="en-US" sz="1800" dirty="0" smtClean="0">
              <a:solidFill>
                <a:srgbClr val="151C77"/>
              </a:solidFill>
            </a:endParaRPr>
          </a:p>
          <a:p>
            <a:pPr>
              <a:buFont typeface="Wingdings" pitchFamily="2" charset="2"/>
              <a:buNone/>
            </a:pPr>
            <a:endParaRPr lang="en-US" sz="1800" dirty="0" smtClean="0">
              <a:solidFill>
                <a:srgbClr val="151C77"/>
              </a:solidFill>
            </a:endParaRPr>
          </a:p>
          <a:p>
            <a:pPr lvl="1"/>
            <a:endParaRPr lang="en-US" sz="1800" dirty="0" smtClean="0">
              <a:solidFill>
                <a:srgbClr val="151C77"/>
              </a:solidFill>
            </a:endParaRPr>
          </a:p>
        </p:txBody>
      </p:sp>
      <p:pic>
        <p:nvPicPr>
          <p:cNvPr id="5" name="Picture 4" descr="nolte"/>
          <p:cNvPicPr>
            <a:picLocks noChangeAspect="1" noChangeArrowheads="1"/>
          </p:cNvPicPr>
          <p:nvPr/>
        </p:nvPicPr>
        <p:blipFill>
          <a:blip r:embed="rId3" cstate="print"/>
          <a:srcRect/>
          <a:stretch>
            <a:fillRect/>
          </a:stretch>
        </p:blipFill>
        <p:spPr bwMode="auto">
          <a:xfrm>
            <a:off x="1896382" y="2021341"/>
            <a:ext cx="4502150" cy="3946525"/>
          </a:xfrm>
          <a:prstGeom prst="rect">
            <a:avLst/>
          </a:prstGeom>
          <a:noFill/>
          <a:ln w="9525">
            <a:noFill/>
            <a:miter lim="800000"/>
            <a:headEnd/>
            <a:tailEnd/>
          </a:ln>
        </p:spPr>
      </p:pic>
    </p:spTree>
    <p:extLst>
      <p:ext uri="{BB962C8B-B14F-4D97-AF65-F5344CB8AC3E}">
        <p14:creationId xmlns:p14="http://schemas.microsoft.com/office/powerpoint/2010/main" val="2142396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65231</TotalTime>
  <Words>2621</Words>
  <Application>Microsoft Office PowerPoint</Application>
  <PresentationFormat>On-screen Show (4:3)</PresentationFormat>
  <Paragraphs>447</Paragraphs>
  <Slides>51</Slides>
  <Notes>34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7" baseType="lpstr">
      <vt:lpstr>Arial</vt:lpstr>
      <vt:lpstr>Century Schoolbook</vt:lpstr>
      <vt:lpstr>Times New Roman</vt:lpstr>
      <vt:lpstr>Wingdings</vt:lpstr>
      <vt:lpstr>USAF(Unclas)</vt:lpstr>
      <vt:lpstr>Photo Editor Photo</vt:lpstr>
      <vt:lpstr>Health Insurance Portability and  Accountability Act (HIPAA) </vt:lpstr>
      <vt:lpstr>PowerPoint Presentation</vt:lpstr>
      <vt:lpstr>Objectives</vt:lpstr>
      <vt:lpstr>HIPAA Landscape  </vt:lpstr>
      <vt:lpstr>PowerPoint Presentation</vt:lpstr>
      <vt:lpstr>HIPAA Landscape: Who must comply?</vt:lpstr>
      <vt:lpstr>HIPAA Landscape: Who must comply?</vt:lpstr>
      <vt:lpstr>HIPAA Landscape: What info is covered?</vt:lpstr>
      <vt:lpstr>HIPAA Landscape: What info is covered?</vt:lpstr>
      <vt:lpstr>HIPAA Landscape: What’s covered?</vt:lpstr>
      <vt:lpstr>HIPAA Landscape: What info is NOT covered?</vt:lpstr>
      <vt:lpstr>HIPAA Landscape: Interaction with other laws</vt:lpstr>
      <vt:lpstr>HIPAA Landscape General Rule </vt:lpstr>
      <vt:lpstr>HIPAA Landscape: When can PHI be used/disclosed?</vt:lpstr>
      <vt:lpstr>Specific Exemptions: Opportunity to agree/object</vt:lpstr>
      <vt:lpstr>PowerPoint Presentation</vt:lpstr>
      <vt:lpstr>Specific Exemptions: No authorization/no opportunity to agree/object</vt:lpstr>
      <vt:lpstr>Specific Exemptions: No authorization/no opportunity to agree/object</vt:lpstr>
      <vt:lpstr>Specific Exemptions: “Required by Law”</vt:lpstr>
      <vt:lpstr>Specific Exemptions: “For Judicial and Administrative Proceedings”</vt:lpstr>
      <vt:lpstr>Specific Exemptions: “For Law Enforcement Purposes”</vt:lpstr>
      <vt:lpstr>Specific Exemptions: “For Specialized Government Functions”</vt:lpstr>
      <vt:lpstr>Specific Exemptions: “For Specialized Government Functions”</vt:lpstr>
      <vt:lpstr>Other Key Rules: Minimum Necessary</vt:lpstr>
      <vt:lpstr>Other Key Rules: Incidental Uses/Disclosures</vt:lpstr>
      <vt:lpstr>Incidental Use/Disclosure???</vt:lpstr>
      <vt:lpstr>Other Key Rules: Accounting for Disclosures</vt:lpstr>
      <vt:lpstr>Accounting for Disclosures: Content of Accounting</vt:lpstr>
      <vt:lpstr> Authorization </vt:lpstr>
      <vt:lpstr>Personal Representatives</vt:lpstr>
      <vt:lpstr>Other Key Rules: HIPAA Security</vt:lpstr>
      <vt:lpstr>Other Key Rules: Breach Reporting</vt:lpstr>
      <vt:lpstr>Other Key Rules: Breach Reporting</vt:lpstr>
      <vt:lpstr>Other Key Rules: Breach Notification</vt:lpstr>
      <vt:lpstr>Other Key Rules: Breach Notification</vt:lpstr>
      <vt:lpstr>HIPAA Enforcement</vt:lpstr>
      <vt:lpstr>HIPAA Enforcement Highlights</vt:lpstr>
      <vt:lpstr>HIPAA Enforcement Highlights</vt:lpstr>
      <vt:lpstr>HIPAA Case Examples/Analysis:</vt:lpstr>
      <vt:lpstr>HIPAA Case Examples/Analysis:</vt:lpstr>
      <vt:lpstr>HIPAA Case Examples/Analysis:</vt:lpstr>
      <vt:lpstr>HIPAA Case Examples/Analysis:</vt:lpstr>
      <vt:lpstr>HIPAA Case Examples/Analysis:</vt:lpstr>
      <vt:lpstr>HIPAA Case Examples/Analysis:</vt:lpstr>
      <vt:lpstr>HIPAA Case Examples/Analysis:</vt:lpstr>
      <vt:lpstr>HIPAA Case Examples/Analysis:</vt:lpstr>
      <vt:lpstr>PowerPoint Presentation</vt:lpstr>
      <vt:lpstr>Resources</vt:lpstr>
      <vt:lpstr>Resources</vt:lpstr>
      <vt:lpstr>Resources</vt:lpstr>
      <vt:lpstr>Resources</vt:lpstr>
    </vt:vector>
  </TitlesOfParts>
  <Company>HQ USAF/______, Pentagon, DC 20330</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Mokrovich, Justin P Maj MIL USAF AF/CVAS</dc:creator>
  <cp:lastModifiedBy>1027789788C</cp:lastModifiedBy>
  <cp:revision>4259</cp:revision>
  <cp:lastPrinted>2016-12-01T22:16:28Z</cp:lastPrinted>
  <dcterms:created xsi:type="dcterms:W3CDTF">2000-04-26T18:38:01Z</dcterms:created>
  <dcterms:modified xsi:type="dcterms:W3CDTF">2018-03-08T13:56:09Z</dcterms:modified>
</cp:coreProperties>
</file>