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547" r:id="rId3"/>
    <p:sldId id="629" r:id="rId4"/>
    <p:sldId id="256" r:id="rId5"/>
    <p:sldId id="258" r:id="rId6"/>
    <p:sldId id="264" r:id="rId7"/>
    <p:sldId id="265" r:id="rId8"/>
    <p:sldId id="261" r:id="rId9"/>
    <p:sldId id="266" r:id="rId10"/>
    <p:sldId id="5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4531" autoAdjust="0"/>
  </p:normalViewPr>
  <p:slideViewPr>
    <p:cSldViewPr snapToGrid="0">
      <p:cViewPr varScale="1">
        <p:scale>
          <a:sx n="73" d="100"/>
          <a:sy n="73" d="100"/>
        </p:scale>
        <p:origin x="203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9BE358-4C95-45DA-8CD2-34CD5DCA14AD}"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9568C0-A7AC-4D18-A893-C8999FCE0A70}" type="slidenum">
              <a:rPr lang="en-US" smtClean="0"/>
              <a:t>‹#›</a:t>
            </a:fld>
            <a:endParaRPr lang="en-US"/>
          </a:p>
        </p:txBody>
      </p:sp>
    </p:spTree>
    <p:extLst>
      <p:ext uri="{BB962C8B-B14F-4D97-AF65-F5344CB8AC3E}">
        <p14:creationId xmlns:p14="http://schemas.microsoft.com/office/powerpoint/2010/main" val="3474646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4</a:t>
            </a:fld>
            <a:endParaRPr lang="en-US"/>
          </a:p>
        </p:txBody>
      </p:sp>
    </p:spTree>
    <p:extLst>
      <p:ext uri="{BB962C8B-B14F-4D97-AF65-F5344CB8AC3E}">
        <p14:creationId xmlns:p14="http://schemas.microsoft.com/office/powerpoint/2010/main" val="1638279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5</a:t>
            </a:fld>
            <a:endParaRPr lang="en-US"/>
          </a:p>
        </p:txBody>
      </p:sp>
    </p:spTree>
    <p:extLst>
      <p:ext uri="{BB962C8B-B14F-4D97-AF65-F5344CB8AC3E}">
        <p14:creationId xmlns:p14="http://schemas.microsoft.com/office/powerpoint/2010/main" val="1209419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6</a:t>
            </a:fld>
            <a:endParaRPr lang="en-US"/>
          </a:p>
        </p:txBody>
      </p:sp>
    </p:spTree>
    <p:extLst>
      <p:ext uri="{BB962C8B-B14F-4D97-AF65-F5344CB8AC3E}">
        <p14:creationId xmlns:p14="http://schemas.microsoft.com/office/powerpoint/2010/main" val="2692459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7</a:t>
            </a:fld>
            <a:endParaRPr lang="en-US"/>
          </a:p>
        </p:txBody>
      </p:sp>
    </p:spTree>
    <p:extLst>
      <p:ext uri="{BB962C8B-B14F-4D97-AF65-F5344CB8AC3E}">
        <p14:creationId xmlns:p14="http://schemas.microsoft.com/office/powerpoint/2010/main" val="163532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8</a:t>
            </a:fld>
            <a:endParaRPr lang="en-US"/>
          </a:p>
        </p:txBody>
      </p:sp>
    </p:spTree>
    <p:extLst>
      <p:ext uri="{BB962C8B-B14F-4D97-AF65-F5344CB8AC3E}">
        <p14:creationId xmlns:p14="http://schemas.microsoft.com/office/powerpoint/2010/main" val="1219071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C8BA1-4B70-337E-1F84-29DF8F8AFE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9FE769-E044-E646-00C7-0DEF6E91A4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A4442F-4045-FC77-3DC5-096CCC5D1C55}"/>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CB074B22-14C1-AE0B-225C-8B431AEEB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EF60D-B5A4-4395-7DDE-17DB22384AB7}"/>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606071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8098F-1DAC-45C5-2A39-8700DA0FC3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D89822-3205-FD77-1A79-6F5B6BAEB6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E27F1A-42DC-FF2F-46AF-4303E2302252}"/>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EDA2338C-BFDA-4DC4-054B-92BC9CE1B2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2C3B09-CA20-B0E5-40B6-F7BCF25692E7}"/>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3850094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68F875-5583-CC23-8625-C3175F1B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1177DE-4F5B-FAFD-D217-ACA7DB8664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360841-207D-DC46-05B0-063ACE1893CB}"/>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CCED3EAE-0C5E-1F58-7639-E12E1B2DB3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4D22CC-373E-8FC7-8621-EB1501B0A17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3472040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19219"/>
            <a:ext cx="10363200" cy="492443"/>
          </a:xfrm>
        </p:spPr>
        <p:txBody>
          <a:bodyPr/>
          <a:lstStyle>
            <a:lvl1pPr>
              <a:defRPr>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pic>
        <p:nvPicPr>
          <p:cNvPr id="4" name="Picture 2" descr="TJAGLCS Crest">
            <a:extLst>
              <a:ext uri="{FF2B5EF4-FFF2-40B4-BE49-F238E27FC236}">
                <a16:creationId xmlns:a16="http://schemas.microsoft.com/office/drawing/2014/main" id="{23CE0313-DDAE-D28B-7253-03369CAC326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1"/>
            <a:ext cx="1207401" cy="905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483525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extBox 3"/>
          <p:cNvSpPr txBox="1"/>
          <p:nvPr userDrawn="1"/>
        </p:nvSpPr>
        <p:spPr>
          <a:xfrm>
            <a:off x="11521017" y="6583363"/>
            <a:ext cx="609600" cy="228600"/>
          </a:xfrm>
          <a:prstGeom prst="rect">
            <a:avLst/>
          </a:prstGeom>
          <a:noFill/>
        </p:spPr>
        <p:txBody>
          <a:bodyPr wrap="none"/>
          <a:lstStyle/>
          <a:p>
            <a:pPr algn="r" eaLnBrk="0" hangingPunct="0">
              <a:defRPr/>
            </a:pPr>
            <a:fld id="{47079EB4-A7E7-4DE0-A993-05FD37F7AF35}" type="slidenum">
              <a:rPr lang="en-US" sz="900">
                <a:latin typeface="Arial" pitchFamily="34" charset="0"/>
                <a:cs typeface="Arial" pitchFamily="34" charset="0"/>
              </a:rPr>
              <a:pPr algn="r" eaLnBrk="0" hangingPunct="0">
                <a:defRPr/>
              </a:pPr>
              <a:t>‹#›</a:t>
            </a:fld>
            <a:endParaRPr lang="en-US" sz="900" dirty="0">
              <a:latin typeface="Arial" pitchFamily="34" charset="0"/>
              <a:cs typeface="Arial" pitchFamily="34" charset="0"/>
            </a:endParaRPr>
          </a:p>
        </p:txBody>
      </p:sp>
      <p:sp>
        <p:nvSpPr>
          <p:cNvPr id="3" name="Content Placeholder 2"/>
          <p:cNvSpPr>
            <a:spLocks noGrp="1"/>
          </p:cNvSpPr>
          <p:nvPr>
            <p:ph idx="1"/>
          </p:nvPr>
        </p:nvSpPr>
        <p:spPr>
          <a:xfrm>
            <a:off x="609600" y="1600202"/>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885835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96127"/>
            <a:ext cx="10972800" cy="492443"/>
          </a:xfrm>
        </p:spPr>
        <p:txBody>
          <a:bodyPr/>
          <a:lstStyle/>
          <a:p>
            <a:r>
              <a:rPr lang="en-US"/>
              <a:t>Click to edit Master title style</a:t>
            </a:r>
          </a:p>
        </p:txBody>
      </p:sp>
      <p:sp>
        <p:nvSpPr>
          <p:cNvPr id="3" name="Content Placeholder 2"/>
          <p:cNvSpPr>
            <a:spLocks noGrp="1"/>
          </p:cNvSpPr>
          <p:nvPr>
            <p:ph idx="1"/>
          </p:nvPr>
        </p:nvSpPr>
        <p:spPr>
          <a:xfrm>
            <a:off x="609600" y="1143003"/>
            <a:ext cx="10972800" cy="4983163"/>
          </a:xfrm>
          <a:effectLst>
            <a:outerShdw blurRad="50800" dist="38100" dir="2700000" algn="tl" rotWithShape="0">
              <a:prstClr val="black">
                <a:alpha val="40000"/>
              </a:prstClr>
            </a:outerShdw>
          </a:effectLst>
        </p:spPr>
        <p:txBody>
          <a:bodyPr/>
          <a:lstStyle>
            <a:lvl1pPr>
              <a:buClr>
                <a:srgbClr val="FFFF00"/>
              </a:buClr>
              <a:defRPr/>
            </a:lvl1pPr>
            <a:lvl2pPr>
              <a:buClr>
                <a:srgbClr val="FFFF00"/>
              </a:buClr>
              <a:defRPr/>
            </a:lvl2pPr>
            <a:lvl3pPr>
              <a:buClr>
                <a:srgbClr val="FFFF00"/>
              </a:buClr>
              <a:defRPr/>
            </a:lvl3pPr>
            <a:lvl4pPr>
              <a:buClr>
                <a:srgbClr val="FFFF00"/>
              </a:buClr>
              <a:defRPr/>
            </a:lvl4pPr>
            <a:lvl5pPr>
              <a:buClr>
                <a:srgbClr val="FFFF00"/>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1" y="6591300"/>
            <a:ext cx="12192000" cy="266700"/>
          </a:xfrm>
          <a:prstGeom prst="rect">
            <a:avLst/>
          </a:prstGeom>
          <a:gradFill flip="none" rotWithShape="1">
            <a:gsLst>
              <a:gs pos="0">
                <a:schemeClr val="tx1"/>
              </a:gs>
              <a:gs pos="29000">
                <a:schemeClr val="tx2">
                  <a:lumMod val="75000"/>
                </a:schemeClr>
              </a:gs>
              <a:gs pos="66000">
                <a:schemeClr val="accent6"/>
              </a:gs>
              <a:gs pos="100000">
                <a:srgbClr val="FFC00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1828800" y="821412"/>
            <a:ext cx="8534400" cy="0"/>
          </a:xfrm>
          <a:prstGeom prst="line">
            <a:avLst/>
          </a:prstGeom>
          <a:ln w="31750" cmpd="sng">
            <a:solidFill>
              <a:srgbClr val="FFFF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5" name="Slide Number Placeholder 14"/>
          <p:cNvSpPr>
            <a:spLocks noGrp="1"/>
          </p:cNvSpPr>
          <p:nvPr>
            <p:ph type="sldNum" sz="quarter" idx="11"/>
          </p:nvPr>
        </p:nvSpPr>
        <p:spPr>
          <a:xfrm>
            <a:off x="9347200" y="6553200"/>
            <a:ext cx="2844800" cy="304800"/>
          </a:xfrm>
          <a:prstGeom prst="rect">
            <a:avLst/>
          </a:prstGeom>
        </p:spPr>
        <p:txBody>
          <a:bodyPr/>
          <a:lstStyle>
            <a:lvl1pPr algn="r">
              <a:defRPr sz="1200" b="1">
                <a:solidFill>
                  <a:schemeClr val="tx1"/>
                </a:solidFill>
              </a:defRPr>
            </a:lvl1pPr>
          </a:lstStyle>
          <a:p>
            <a:fld id="{6E1A77EF-BF8E-4C45-9CDC-24DDCA95018F}" type="slidenum">
              <a:rPr lang="en-US" smtClean="0"/>
              <a:pPr/>
              <a:t>‹#›</a:t>
            </a:fld>
            <a:endParaRPr lang="en-US" dirty="0"/>
          </a:p>
        </p:txBody>
      </p:sp>
      <p:sp>
        <p:nvSpPr>
          <p:cNvPr id="10" name="Footer Placeholder 15"/>
          <p:cNvSpPr>
            <a:spLocks noGrp="1"/>
          </p:cNvSpPr>
          <p:nvPr>
            <p:ph type="ftr" sz="quarter" idx="3"/>
          </p:nvPr>
        </p:nvSpPr>
        <p:spPr>
          <a:xfrm>
            <a:off x="4165600" y="6553200"/>
            <a:ext cx="3860800" cy="304800"/>
          </a:xfrm>
          <a:prstGeom prst="rect">
            <a:avLst/>
          </a:prstGeom>
        </p:spPr>
        <p:txBody>
          <a:bodyPr/>
          <a:lstStyle>
            <a:lvl1pPr>
              <a:defRPr sz="1200" b="1">
                <a:solidFill>
                  <a:schemeClr val="tx1"/>
                </a:solidFill>
              </a:defRPr>
            </a:lvl1pPr>
          </a:lstStyle>
          <a:p>
            <a:pPr algn="ctr"/>
            <a:r>
              <a:rPr lang="en-US" sz="1200" b="1" dirty="0">
                <a:solidFill>
                  <a:schemeClr val="tx1"/>
                </a:solidFill>
                <a:effectLst>
                  <a:outerShdw blurRad="50800" dist="38100" dir="2700000" algn="tl" rotWithShape="0">
                    <a:prstClr val="black">
                      <a:alpha val="40000"/>
                    </a:prstClr>
                  </a:outerShdw>
                </a:effectLst>
              </a:rPr>
              <a:t>Criminal Law Department</a:t>
            </a:r>
          </a:p>
        </p:txBody>
      </p:sp>
    </p:spTree>
    <p:extLst>
      <p:ext uri="{BB962C8B-B14F-4D97-AF65-F5344CB8AC3E}">
        <p14:creationId xmlns:p14="http://schemas.microsoft.com/office/powerpoint/2010/main" val="1535641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347200" y="6553200"/>
            <a:ext cx="2844800" cy="304800"/>
          </a:xfrm>
          <a:prstGeom prst="rect">
            <a:avLst/>
          </a:prstGeom>
        </p:spPr>
        <p:txBody>
          <a:bodyPr/>
          <a:lstStyle>
            <a:lvl1pPr algn="r">
              <a:defRPr/>
            </a:lvl1pPr>
          </a:lstStyle>
          <a:p>
            <a:fld id="{6E1A77EF-BF8E-4C45-9CDC-24DDCA95018F}" type="slidenum">
              <a:rPr lang="en-US" smtClean="0"/>
              <a:pPr/>
              <a:t>‹#›</a:t>
            </a:fld>
            <a:endParaRPr lang="en-US"/>
          </a:p>
        </p:txBody>
      </p:sp>
      <p:sp>
        <p:nvSpPr>
          <p:cNvPr id="5" name="Footer Placeholder 15"/>
          <p:cNvSpPr>
            <a:spLocks noGrp="1"/>
          </p:cNvSpPr>
          <p:nvPr>
            <p:ph type="ftr" sz="quarter" idx="3"/>
          </p:nvPr>
        </p:nvSpPr>
        <p:spPr>
          <a:xfrm>
            <a:off x="4165600" y="6553200"/>
            <a:ext cx="3860800" cy="304800"/>
          </a:xfrm>
          <a:prstGeom prst="rect">
            <a:avLst/>
          </a:prstGeom>
        </p:spPr>
        <p:txBody>
          <a:bodyPr/>
          <a:lstStyle>
            <a:lvl1pPr>
              <a:defRPr sz="1200" b="1">
                <a:solidFill>
                  <a:schemeClr val="tx1"/>
                </a:solidFill>
              </a:defRPr>
            </a:lvl1pPr>
          </a:lstStyle>
          <a:p>
            <a:pPr algn="ctr"/>
            <a:r>
              <a:rPr lang="en-US" sz="1200" b="1" dirty="0">
                <a:solidFill>
                  <a:schemeClr val="tx1"/>
                </a:solidFill>
                <a:effectLst>
                  <a:outerShdw blurRad="50800" dist="38100" dir="2700000" algn="tl" rotWithShape="0">
                    <a:prstClr val="black">
                      <a:alpha val="40000"/>
                    </a:prstClr>
                  </a:outerShdw>
                </a:effectLst>
              </a:rPr>
              <a:t>Criminal Law Department</a:t>
            </a:r>
          </a:p>
        </p:txBody>
      </p:sp>
    </p:spTree>
    <p:extLst>
      <p:ext uri="{BB962C8B-B14F-4D97-AF65-F5344CB8AC3E}">
        <p14:creationId xmlns:p14="http://schemas.microsoft.com/office/powerpoint/2010/main" val="176035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ustom Layout">
    <p:bg>
      <p:bgPr>
        <a:gradFill flip="none" rotWithShape="1">
          <a:gsLst>
            <a:gs pos="100000">
              <a:schemeClr val="bg1"/>
            </a:gs>
            <a:gs pos="100000">
              <a:schemeClr val="bg2">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3475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8878-4273-E363-C18E-6DFAC1C4C3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D0EA6-8EED-FF8C-BC81-09BB6F0C89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CB7408-6EB1-7BB6-D311-44B89ECD2741}"/>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6F46D6F9-8D9C-599D-91A2-CABF008A5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4AB5E-2F53-1175-5563-FEC94D3AD285}"/>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86625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DD9BE-A3D2-74B0-02E5-3B12137404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03A01E-DCA8-8E56-689C-618380FD3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4DB7E8-FDAF-5F41-3F87-B5657AE9B28C}"/>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E7A0B44F-B112-F843-CBA2-50FD7A41A3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E02D4-E43F-F2F3-40E7-9EB20E55821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111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1C40B-1A7A-AA1A-5F8C-484D812C2D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C73F6B-6080-AA85-8A57-0B71FBDBED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8F6A39-D8ED-A05A-FB64-C73AED73BF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D99D44-0FB5-11C8-1AA6-02A00EFB189A}"/>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3108CAE4-BEBB-5454-C75F-68E455D3B9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76ED4E-548A-AEC1-4C4E-F29463FCC150}"/>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74954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5A98A-7E8C-7138-F29B-CF5476C006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CBAF70-9E8A-A4FC-700F-4098CB50E1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440EEC-12EB-125F-4E18-E64929EB1A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28B431-2CF0-B645-C95E-A578B59840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A7C77A-E4EF-B36C-0343-8D9F201F63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64C46-9A5E-1C61-4F31-63C170A1CF36}"/>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8" name="Footer Placeholder 7">
            <a:extLst>
              <a:ext uri="{FF2B5EF4-FFF2-40B4-BE49-F238E27FC236}">
                <a16:creationId xmlns:a16="http://schemas.microsoft.com/office/drawing/2014/main" id="{E0FFB962-0E72-56C9-9549-10210AA19C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FC4B30-4EFA-308F-473A-05E11005F80F}"/>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054472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870CA-1C7A-68CB-99FE-CE7D18F33B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68D770-AC4A-1ED7-AA2C-BF76D5742661}"/>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4" name="Footer Placeholder 3">
            <a:extLst>
              <a:ext uri="{FF2B5EF4-FFF2-40B4-BE49-F238E27FC236}">
                <a16:creationId xmlns:a16="http://schemas.microsoft.com/office/drawing/2014/main" id="{4C33905A-E714-4A74-4410-058CB4C3CF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D7C9A0-ECA4-6531-AACE-857F86CB94A3}"/>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803186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B2A14B-55BB-CF23-02D6-367B6C166CFA}"/>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3" name="Footer Placeholder 2">
            <a:extLst>
              <a:ext uri="{FF2B5EF4-FFF2-40B4-BE49-F238E27FC236}">
                <a16:creationId xmlns:a16="http://schemas.microsoft.com/office/drawing/2014/main" id="{8B236DEF-9DD7-525B-1A24-DFD5BE7315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B7BAFA-61F5-D798-E105-69881F08AB8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261950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E4FE-8210-23F3-725E-BA7A5D24A9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6941F3-B398-A1C5-73BF-AC81DD6F57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10A354-1150-ACA4-AE84-4FD149D6BA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E2C85A-DAC6-AB64-0BB7-C5AFAC6D225F}"/>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5E079D22-64DF-5F72-584E-0B96DF1EE0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8C66D0-53D0-A644-74FC-6693FC577A4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295845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E5D21-A7B4-EAF6-762F-437E93C913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A83294-31FC-9A15-6AFF-BEE49674E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74B0EF-969E-67DC-125D-DA86BAE029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52ADD7-6CF7-A1BF-70BF-FA0906A9AC54}"/>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5881F331-4BAF-5FD1-B8E9-55740EFB8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95B034-496B-DE38-D07E-30653CAB62A2}"/>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355845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6985B7-056F-D8A4-C01A-CCD5E1834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952909-19E1-B94F-3406-0984D9069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D8BF12-AA7B-83C4-4FD0-F4C823FC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8226620D-FC38-C96F-1B18-22853725E1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01CC05-822C-5A36-06AA-DAF24F0557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3CC815-B244-436C-B9C7-F489AEC627F1}" type="slidenum">
              <a:rPr lang="en-US" smtClean="0"/>
              <a:t>‹#›</a:t>
            </a:fld>
            <a:endParaRPr lang="en-US"/>
          </a:p>
        </p:txBody>
      </p:sp>
    </p:spTree>
    <p:extLst>
      <p:ext uri="{BB962C8B-B14F-4D97-AF65-F5344CB8AC3E}">
        <p14:creationId xmlns:p14="http://schemas.microsoft.com/office/powerpoint/2010/main" val="16404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gray">
          <a:xfrm>
            <a:off x="1206500" y="228600"/>
            <a:ext cx="9779000" cy="492125"/>
          </a:xfrm>
          <a:prstGeom prst="rect">
            <a:avLst/>
          </a:prstGeom>
          <a:noFill/>
          <a:ln w="9525">
            <a:noFill/>
            <a:miter lim="800000"/>
            <a:headEnd/>
            <a:tailEnd/>
          </a:ln>
        </p:spPr>
        <p:txBody>
          <a:bodyPr vert="horz" wrap="square" lIns="91440" tIns="0" rIns="91440" bIns="0" numCol="1" anchor="ctr" anchorCtr="0" compatLnSpc="1">
            <a:prstTxWarp prst="textNoShape">
              <a:avLst/>
            </a:prstTxWarp>
            <a:spAutoFit/>
          </a:bodyPr>
          <a:lstStyle/>
          <a:p>
            <a:pPr lvl="0"/>
            <a:endParaRPr lang="en-US"/>
          </a:p>
        </p:txBody>
      </p:sp>
      <p:sp>
        <p:nvSpPr>
          <p:cNvPr id="1308677" name="Text Box 5"/>
          <p:cNvSpPr txBox="1">
            <a:spLocks noChangeArrowheads="1"/>
          </p:cNvSpPr>
          <p:nvPr/>
        </p:nvSpPr>
        <p:spPr bwMode="gray">
          <a:xfrm>
            <a:off x="775709" y="6581775"/>
            <a:ext cx="2603597" cy="261610"/>
          </a:xfrm>
          <a:prstGeom prst="rect">
            <a:avLst/>
          </a:prstGeom>
          <a:noFill/>
          <a:ln w="9525">
            <a:noFill/>
            <a:miter lim="800000"/>
            <a:headEnd/>
            <a:tailEnd/>
          </a:ln>
          <a:effectLst/>
        </p:spPr>
        <p:txBody>
          <a:bodyPr wrap="none">
            <a:spAutoFit/>
          </a:bodyPr>
          <a:lstStyle/>
          <a:p>
            <a:pPr algn="ctr">
              <a:defRPr/>
            </a:pPr>
            <a:r>
              <a:rPr lang="en-US" sz="1100" b="1" i="1" dirty="0">
                <a:latin typeface="Arial" pitchFamily="34" charset="0"/>
                <a:cs typeface="Arial" pitchFamily="34" charset="0"/>
              </a:rPr>
              <a:t>SOLDIER</a:t>
            </a:r>
            <a:r>
              <a:rPr lang="en-US" sz="1100" b="1" i="1" baseline="0" dirty="0">
                <a:latin typeface="Arial" pitchFamily="34" charset="0"/>
                <a:cs typeface="Arial" pitchFamily="34" charset="0"/>
              </a:rPr>
              <a:t> FIRST</a:t>
            </a:r>
            <a:r>
              <a:rPr lang="en-US" sz="1100" b="1" i="1" dirty="0">
                <a:latin typeface="Arial" pitchFamily="34" charset="0"/>
                <a:cs typeface="Arial" pitchFamily="34" charset="0"/>
              </a:rPr>
              <a:t>, LAWYER</a:t>
            </a:r>
            <a:r>
              <a:rPr lang="en-US" sz="1100" b="1" i="1" baseline="0" dirty="0">
                <a:latin typeface="Arial" pitchFamily="34" charset="0"/>
                <a:cs typeface="Arial" pitchFamily="34" charset="0"/>
              </a:rPr>
              <a:t> ALWAYS</a:t>
            </a:r>
            <a:endParaRPr lang="en-US" sz="1100" i="1" dirty="0">
              <a:latin typeface="Arial" pitchFamily="34" charset="0"/>
              <a:cs typeface="Arial" pitchFamily="34" charset="0"/>
            </a:endParaRPr>
          </a:p>
        </p:txBody>
      </p:sp>
      <p:cxnSp>
        <p:nvCxnSpPr>
          <p:cNvPr id="1030" name="Straight Connector 11"/>
          <p:cNvCxnSpPr>
            <a:cxnSpLocks noChangeShapeType="1"/>
          </p:cNvCxnSpPr>
          <p:nvPr userDrawn="1"/>
        </p:nvCxnSpPr>
        <p:spPr bwMode="auto">
          <a:xfrm>
            <a:off x="1219200" y="838200"/>
            <a:ext cx="9753600" cy="0"/>
          </a:xfrm>
          <a:prstGeom prst="line">
            <a:avLst/>
          </a:prstGeom>
          <a:noFill/>
          <a:ln w="25400" algn="ctr">
            <a:solidFill>
              <a:schemeClr val="tx1"/>
            </a:solidFill>
            <a:round/>
            <a:headEnd/>
            <a:tailEnd/>
          </a:ln>
        </p:spPr>
      </p:cxnSp>
      <p:cxnSp>
        <p:nvCxnSpPr>
          <p:cNvPr id="1031" name="Straight Connector 15"/>
          <p:cNvCxnSpPr>
            <a:cxnSpLocks noChangeShapeType="1"/>
          </p:cNvCxnSpPr>
          <p:nvPr userDrawn="1"/>
        </p:nvCxnSpPr>
        <p:spPr bwMode="auto">
          <a:xfrm>
            <a:off x="1219200" y="914400"/>
            <a:ext cx="9753600" cy="0"/>
          </a:xfrm>
          <a:prstGeom prst="line">
            <a:avLst/>
          </a:prstGeom>
          <a:noFill/>
          <a:ln w="25400" algn="ctr">
            <a:solidFill>
              <a:srgbClr val="FFC000"/>
            </a:solidFill>
            <a:round/>
            <a:headEnd/>
            <a:tailEnd/>
          </a:ln>
        </p:spPr>
      </p:cxnSp>
      <p:sp>
        <p:nvSpPr>
          <p:cNvPr id="17" name="TextBox 16"/>
          <p:cNvSpPr txBox="1"/>
          <p:nvPr userDrawn="1"/>
        </p:nvSpPr>
        <p:spPr>
          <a:xfrm>
            <a:off x="5435402" y="1"/>
            <a:ext cx="1321196" cy="276999"/>
          </a:xfrm>
          <a:prstGeom prst="rect">
            <a:avLst/>
          </a:prstGeom>
          <a:noFill/>
        </p:spPr>
        <p:txBody>
          <a:bodyPr wrap="none">
            <a:spAutoFit/>
          </a:bodyPr>
          <a:lstStyle/>
          <a:p>
            <a:pPr algn="ctr" eaLnBrk="0" hangingPunct="0">
              <a:defRPr/>
            </a:pPr>
            <a:r>
              <a:rPr lang="en-US" sz="1200" b="1" dirty="0">
                <a:solidFill>
                  <a:srgbClr val="009900"/>
                </a:solidFill>
                <a:latin typeface="+mn-lt"/>
                <a:cs typeface="+mn-cs"/>
              </a:rPr>
              <a:t>UNCLASSIFIED</a:t>
            </a:r>
          </a:p>
        </p:txBody>
      </p:sp>
      <p:sp>
        <p:nvSpPr>
          <p:cNvPr id="18" name="TextBox 17"/>
          <p:cNvSpPr txBox="1"/>
          <p:nvPr userDrawn="1"/>
        </p:nvSpPr>
        <p:spPr>
          <a:xfrm>
            <a:off x="5435402" y="6581776"/>
            <a:ext cx="1321196" cy="276999"/>
          </a:xfrm>
          <a:prstGeom prst="rect">
            <a:avLst/>
          </a:prstGeom>
          <a:noFill/>
        </p:spPr>
        <p:txBody>
          <a:bodyPr wrap="none">
            <a:spAutoFit/>
          </a:bodyPr>
          <a:lstStyle/>
          <a:p>
            <a:pPr algn="ctr" eaLnBrk="0" hangingPunct="0">
              <a:defRPr/>
            </a:pPr>
            <a:r>
              <a:rPr lang="en-US" sz="1200" b="1" dirty="0">
                <a:solidFill>
                  <a:srgbClr val="009900"/>
                </a:solidFill>
                <a:latin typeface="+mn-lt"/>
                <a:cs typeface="+mn-cs"/>
              </a:rPr>
              <a:t>UNCLASSIFIED</a:t>
            </a:r>
          </a:p>
        </p:txBody>
      </p:sp>
      <p:cxnSp>
        <p:nvCxnSpPr>
          <p:cNvPr id="1034" name="Straight Connector 18"/>
          <p:cNvCxnSpPr>
            <a:cxnSpLocks noChangeShapeType="1"/>
          </p:cNvCxnSpPr>
          <p:nvPr userDrawn="1"/>
        </p:nvCxnSpPr>
        <p:spPr bwMode="auto">
          <a:xfrm>
            <a:off x="1219200" y="6553200"/>
            <a:ext cx="10160000" cy="0"/>
          </a:xfrm>
          <a:prstGeom prst="line">
            <a:avLst/>
          </a:prstGeom>
          <a:noFill/>
          <a:ln w="25400" algn="ctr">
            <a:solidFill>
              <a:schemeClr val="tx1"/>
            </a:solidFill>
            <a:round/>
            <a:headEnd/>
            <a:tailEnd/>
          </a:ln>
        </p:spPr>
      </p:cxnSp>
      <p:cxnSp>
        <p:nvCxnSpPr>
          <p:cNvPr id="1035" name="Straight Connector 19"/>
          <p:cNvCxnSpPr>
            <a:cxnSpLocks noChangeShapeType="1"/>
          </p:cNvCxnSpPr>
          <p:nvPr userDrawn="1"/>
        </p:nvCxnSpPr>
        <p:spPr bwMode="auto">
          <a:xfrm>
            <a:off x="1219200" y="6477000"/>
            <a:ext cx="10160000" cy="0"/>
          </a:xfrm>
          <a:prstGeom prst="line">
            <a:avLst/>
          </a:prstGeom>
          <a:noFill/>
          <a:ln w="25400" algn="ctr">
            <a:solidFill>
              <a:srgbClr val="FFC000"/>
            </a:solidFill>
            <a:round/>
            <a:headEnd/>
            <a:tailEnd/>
          </a:ln>
        </p:spPr>
      </p:cxnSp>
      <p:sp>
        <p:nvSpPr>
          <p:cNvPr id="12" name="Footer Placeholder 11"/>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US" dirty="0"/>
          </a:p>
        </p:txBody>
      </p:sp>
      <p:pic>
        <p:nvPicPr>
          <p:cNvPr id="2" name="Picture 1" descr="Logo&#10;&#10;Description automatically generated">
            <a:extLst>
              <a:ext uri="{FF2B5EF4-FFF2-40B4-BE49-F238E27FC236}">
                <a16:creationId xmlns:a16="http://schemas.microsoft.com/office/drawing/2014/main" id="{DA48FBC4-42AA-8EF6-35C0-73ECB13E7FD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06079" y="58143"/>
            <a:ext cx="1016000" cy="762000"/>
          </a:xfrm>
          <a:prstGeom prst="rect">
            <a:avLst/>
          </a:prstGeom>
        </p:spPr>
      </p:pic>
      <p:pic>
        <p:nvPicPr>
          <p:cNvPr id="3" name="Picture 2" descr="TJAGLCS Crest">
            <a:extLst>
              <a:ext uri="{FF2B5EF4-FFF2-40B4-BE49-F238E27FC236}">
                <a16:creationId xmlns:a16="http://schemas.microsoft.com/office/drawing/2014/main" id="{44A9DF8F-D26D-3C64-6557-03ABC0EF83A7}"/>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41736" y="43065"/>
            <a:ext cx="1142731" cy="857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503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hdr="0" ftr="0" dt="0"/>
  <p:txStyles>
    <p:titleStyle>
      <a:lvl1pPr algn="ctr" rtl="0" eaLnBrk="0" fontAlgn="base" hangingPunct="0">
        <a:spcBef>
          <a:spcPct val="0"/>
        </a:spcBef>
        <a:spcAft>
          <a:spcPct val="0"/>
        </a:spcAft>
        <a:defRPr sz="3200" b="1">
          <a:solidFill>
            <a:schemeClr val="tx1"/>
          </a:solidFill>
          <a:latin typeface="+mj-lt"/>
          <a:ea typeface="+mj-ea"/>
          <a:cs typeface="+mj-cs"/>
        </a:defRPr>
      </a:lvl1pPr>
      <a:lvl2pPr algn="ctr" rtl="0" eaLnBrk="0" fontAlgn="base" hangingPunct="0">
        <a:spcBef>
          <a:spcPct val="0"/>
        </a:spcBef>
        <a:spcAft>
          <a:spcPct val="0"/>
        </a:spcAft>
        <a:defRPr sz="3200" b="1">
          <a:solidFill>
            <a:schemeClr val="tx1"/>
          </a:solidFill>
          <a:latin typeface="Arial" charset="0"/>
        </a:defRPr>
      </a:lvl2pPr>
      <a:lvl3pPr algn="ctr" rtl="0" eaLnBrk="0" fontAlgn="base" hangingPunct="0">
        <a:spcBef>
          <a:spcPct val="0"/>
        </a:spcBef>
        <a:spcAft>
          <a:spcPct val="0"/>
        </a:spcAft>
        <a:defRPr sz="3200" b="1">
          <a:solidFill>
            <a:schemeClr val="tx1"/>
          </a:solidFill>
          <a:latin typeface="Arial" charset="0"/>
        </a:defRPr>
      </a:lvl3pPr>
      <a:lvl4pPr algn="ctr" rtl="0" eaLnBrk="0" fontAlgn="base" hangingPunct="0">
        <a:spcBef>
          <a:spcPct val="0"/>
        </a:spcBef>
        <a:spcAft>
          <a:spcPct val="0"/>
        </a:spcAft>
        <a:defRPr sz="3200" b="1">
          <a:solidFill>
            <a:schemeClr val="tx1"/>
          </a:solidFill>
          <a:latin typeface="Arial" charset="0"/>
        </a:defRPr>
      </a:lvl4pPr>
      <a:lvl5pPr algn="ctr" rtl="0" eaLnBrk="0" fontAlgn="base" hangingPunct="0">
        <a:spcBef>
          <a:spcPct val="0"/>
        </a:spcBef>
        <a:spcAft>
          <a:spcPct val="0"/>
        </a:spcAft>
        <a:defRPr sz="3200" b="1">
          <a:solidFill>
            <a:schemeClr val="tx1"/>
          </a:solidFill>
          <a:latin typeface="Arial" charset="0"/>
        </a:defRPr>
      </a:lvl5pPr>
      <a:lvl6pPr marL="457200" algn="r" rtl="0" fontAlgn="base">
        <a:spcBef>
          <a:spcPct val="0"/>
        </a:spcBef>
        <a:spcAft>
          <a:spcPct val="0"/>
        </a:spcAft>
        <a:defRPr sz="3200" b="1">
          <a:solidFill>
            <a:schemeClr val="bg1"/>
          </a:solidFill>
          <a:latin typeface="Arial" charset="0"/>
        </a:defRPr>
      </a:lvl6pPr>
      <a:lvl7pPr marL="914400" algn="r" rtl="0" fontAlgn="base">
        <a:spcBef>
          <a:spcPct val="0"/>
        </a:spcBef>
        <a:spcAft>
          <a:spcPct val="0"/>
        </a:spcAft>
        <a:defRPr sz="3200" b="1">
          <a:solidFill>
            <a:schemeClr val="bg1"/>
          </a:solidFill>
          <a:latin typeface="Arial" charset="0"/>
        </a:defRPr>
      </a:lvl7pPr>
      <a:lvl8pPr marL="1371600" algn="r" rtl="0" fontAlgn="base">
        <a:spcBef>
          <a:spcPct val="0"/>
        </a:spcBef>
        <a:spcAft>
          <a:spcPct val="0"/>
        </a:spcAft>
        <a:defRPr sz="3200" b="1">
          <a:solidFill>
            <a:schemeClr val="bg1"/>
          </a:solidFill>
          <a:latin typeface="Arial" charset="0"/>
        </a:defRPr>
      </a:lvl8pPr>
      <a:lvl9pPr marL="1828800" algn="r" rtl="0" fontAlgn="base">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1"/>
        </a:buClr>
        <a:buSzPct val="110000"/>
        <a:buFont typeface="Wingdings" pitchFamily="2" charset="2"/>
        <a:buChar char="ü"/>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663300"/>
        </a:buClr>
        <a:buSzPct val="90000"/>
        <a:buFont typeface="Wingdings" pitchFamily="2" charset="2"/>
        <a:buChar char="è"/>
        <a:defRPr sz="2800" b="1">
          <a:solidFill>
            <a:srgbClr val="663300"/>
          </a:solidFill>
          <a:latin typeface="+mn-lt"/>
        </a:defRPr>
      </a:lvl2pPr>
      <a:lvl3pPr marL="1143000" indent="-228600" algn="l" rtl="0" eaLnBrk="0" fontAlgn="base" hangingPunct="0">
        <a:spcBef>
          <a:spcPct val="20000"/>
        </a:spcBef>
        <a:spcAft>
          <a:spcPct val="0"/>
        </a:spcAft>
        <a:buSzPct val="65000"/>
        <a:buFont typeface="Wingdings" pitchFamily="2" charset="2"/>
        <a:buChar char="u"/>
        <a:defRPr sz="2400" b="1">
          <a:solidFill>
            <a:srgbClr val="006600"/>
          </a:solidFill>
          <a:latin typeface="+mn-lt"/>
        </a:defRPr>
      </a:lvl3pPr>
      <a:lvl4pPr marL="1600200" indent="-228600" algn="l" rtl="0" eaLnBrk="0" fontAlgn="base" hangingPunct="0">
        <a:spcBef>
          <a:spcPct val="20000"/>
        </a:spcBef>
        <a:spcAft>
          <a:spcPct val="0"/>
        </a:spcAft>
        <a:buSzPct val="65000"/>
        <a:buFont typeface="Wingdings" pitchFamily="2" charset="2"/>
        <a:buChar char="u"/>
        <a:defRPr sz="2000" b="1">
          <a:solidFill>
            <a:srgbClr val="006600"/>
          </a:solidFill>
          <a:latin typeface="+mn-lt"/>
        </a:defRPr>
      </a:lvl4pPr>
      <a:lvl5pPr marL="2057400" indent="-228600" algn="l" rtl="0" eaLnBrk="0" fontAlgn="base" hangingPunct="0">
        <a:spcBef>
          <a:spcPct val="20000"/>
        </a:spcBef>
        <a:spcAft>
          <a:spcPct val="0"/>
        </a:spcAft>
        <a:buSzPct val="60000"/>
        <a:buFont typeface="Wingdings" pitchFamily="2" charset="2"/>
        <a:buChar char="£"/>
        <a:defRPr sz="2000" b="1">
          <a:solidFill>
            <a:srgbClr val="006600"/>
          </a:solidFill>
          <a:latin typeface="+mn-lt"/>
        </a:defRPr>
      </a:lvl5pPr>
      <a:lvl6pPr marL="2514600" indent="-228600" algn="l" rtl="0" fontAlgn="base">
        <a:spcBef>
          <a:spcPct val="20000"/>
        </a:spcBef>
        <a:spcAft>
          <a:spcPct val="0"/>
        </a:spcAft>
        <a:buSzPct val="60000"/>
        <a:buFont typeface="Wingdings" pitchFamily="2" charset="2"/>
        <a:buChar char="£"/>
        <a:defRPr sz="2000" b="1">
          <a:solidFill>
            <a:srgbClr val="006600"/>
          </a:solidFill>
          <a:latin typeface="+mn-lt"/>
        </a:defRPr>
      </a:lvl6pPr>
      <a:lvl7pPr marL="2971800" indent="-228600" algn="l" rtl="0" fontAlgn="base">
        <a:spcBef>
          <a:spcPct val="20000"/>
        </a:spcBef>
        <a:spcAft>
          <a:spcPct val="0"/>
        </a:spcAft>
        <a:buSzPct val="60000"/>
        <a:buFont typeface="Wingdings" pitchFamily="2" charset="2"/>
        <a:buChar char="£"/>
        <a:defRPr sz="2000" b="1">
          <a:solidFill>
            <a:srgbClr val="006600"/>
          </a:solidFill>
          <a:latin typeface="+mn-lt"/>
        </a:defRPr>
      </a:lvl7pPr>
      <a:lvl8pPr marL="3429000" indent="-228600" algn="l" rtl="0" fontAlgn="base">
        <a:spcBef>
          <a:spcPct val="20000"/>
        </a:spcBef>
        <a:spcAft>
          <a:spcPct val="0"/>
        </a:spcAft>
        <a:buSzPct val="60000"/>
        <a:buFont typeface="Wingdings" pitchFamily="2" charset="2"/>
        <a:buChar char="£"/>
        <a:defRPr sz="2000" b="1">
          <a:solidFill>
            <a:srgbClr val="006600"/>
          </a:solidFill>
          <a:latin typeface="+mn-lt"/>
        </a:defRPr>
      </a:lvl8pPr>
      <a:lvl9pPr marL="3886200" indent="-228600" algn="l" rtl="0" fontAlgn="base">
        <a:spcBef>
          <a:spcPct val="20000"/>
        </a:spcBef>
        <a:spcAft>
          <a:spcPct val="0"/>
        </a:spcAft>
        <a:buSzPct val="60000"/>
        <a:buFont typeface="Wingdings" pitchFamily="2" charset="2"/>
        <a:buChar char="£"/>
        <a:defRPr sz="2000" b="1">
          <a:solidFill>
            <a:srgbClr val="0066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ogc.osd.mil/OGC-Offices/Legislation-Investigations-and-Oversight/" TargetMode="External"/><Relationship Id="rId3" Type="http://schemas.openxmlformats.org/officeDocument/2006/relationships/hyperlink" Target="https://whs-mil.libguides.com/dodappropriationslaws" TargetMode="External"/><Relationship Id="rId7" Type="http://schemas.openxmlformats.org/officeDocument/2006/relationships/hyperlink" Target="https://comptroller.defense.gov/Budget-Materials/Budget202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uscode.house.gov/" TargetMode="External"/><Relationship Id="rId5" Type="http://schemas.openxmlformats.org/officeDocument/2006/relationships/hyperlink" Target="https://www.congress.gov/public-laws/118th-congress" TargetMode="External"/><Relationship Id="rId10" Type="http://schemas.openxmlformats.org/officeDocument/2006/relationships/hyperlink" Target="https://crsreports.congress.gov/product/pdf/IF/IF10515" TargetMode="External"/><Relationship Id="rId4" Type="http://schemas.openxmlformats.org/officeDocument/2006/relationships/hyperlink" Target="https://crsreports.congress.gov/AppropriationsStatusTable" TargetMode="External"/><Relationship Id="rId9" Type="http://schemas.openxmlformats.org/officeDocument/2006/relationships/hyperlink" Target="https://www.gao.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TJAGLCS-training@army.mil"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199" y="1450969"/>
            <a:ext cx="9144000" cy="430887"/>
          </a:xfrm>
        </p:spPr>
        <p:txBody>
          <a:bodyPr/>
          <a:lstStyle/>
          <a:p>
            <a:r>
              <a:rPr lang="en-US" sz="2800" dirty="0"/>
              <a:t>TJAGLCS Training Package</a:t>
            </a:r>
            <a:endParaRPr lang="en-US" sz="2200" dirty="0"/>
          </a:p>
        </p:txBody>
      </p:sp>
      <p:sp>
        <p:nvSpPr>
          <p:cNvPr id="3" name="Subtitle 2"/>
          <p:cNvSpPr>
            <a:spLocks noGrp="1"/>
          </p:cNvSpPr>
          <p:nvPr>
            <p:ph type="subTitle" idx="1"/>
          </p:nvPr>
        </p:nvSpPr>
        <p:spPr>
          <a:xfrm>
            <a:off x="2249261" y="4517023"/>
            <a:ext cx="7083879" cy="1752600"/>
          </a:xfrm>
        </p:spPr>
        <p:txBody>
          <a:bodyPr/>
          <a:lstStyle/>
          <a:p>
            <a:pPr>
              <a:tabLst>
                <a:tab pos="4572000" algn="l"/>
              </a:tabLst>
            </a:pPr>
            <a:endParaRPr lang="en-US" dirty="0"/>
          </a:p>
          <a:p>
            <a:pPr>
              <a:tabLst>
                <a:tab pos="4572000" algn="l"/>
              </a:tabLst>
            </a:pPr>
            <a:r>
              <a:rPr lang="en-US" dirty="0">
                <a:latin typeface="Arial" panose="020B0604020202020204" pitchFamily="34" charset="0"/>
                <a:cs typeface="Arial" panose="020B0604020202020204" pitchFamily="34" charset="0"/>
              </a:rPr>
              <a:t>Authorizations &amp; Appropriations</a:t>
            </a:r>
          </a:p>
          <a:p>
            <a:pPr>
              <a:tabLst>
                <a:tab pos="4572000" algn="l"/>
              </a:tabLst>
            </a:pPr>
            <a:r>
              <a:rPr lang="en-US" sz="2200" dirty="0"/>
              <a:t>December 2024</a:t>
            </a:r>
          </a:p>
        </p:txBody>
      </p:sp>
      <p:sp>
        <p:nvSpPr>
          <p:cNvPr id="5" name="AutoShape 2" descr="United States Army Judge Advocate General's Corps - Wikipedia">
            <a:extLst>
              <a:ext uri="{FF2B5EF4-FFF2-40B4-BE49-F238E27FC236}">
                <a16:creationId xmlns:a16="http://schemas.microsoft.com/office/drawing/2014/main" id="{5DFA56DA-FA36-3EF7-1620-4DF81811940D}"/>
              </a:ext>
            </a:extLst>
          </p:cNvPr>
          <p:cNvSpPr>
            <a:spLocks noChangeAspect="1" noChangeArrowheads="1"/>
          </p:cNvSpPr>
          <p:nvPr/>
        </p:nvSpPr>
        <p:spPr bwMode="auto">
          <a:xfrm>
            <a:off x="4114800" y="1464677"/>
            <a:ext cx="3352800" cy="3352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mn-ea"/>
              <a:cs typeface="Arial" charset="0"/>
            </a:endParaRPr>
          </a:p>
        </p:txBody>
      </p:sp>
      <p:pic>
        <p:nvPicPr>
          <p:cNvPr id="7" name="Picture 6" descr="Logo&#10;&#10;Description automatically generated">
            <a:extLst>
              <a:ext uri="{FF2B5EF4-FFF2-40B4-BE49-F238E27FC236}">
                <a16:creationId xmlns:a16="http://schemas.microsoft.com/office/drawing/2014/main" id="{3C1597C2-5A93-6AB0-7A3F-68F914800A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6692" y="0"/>
            <a:ext cx="1145308" cy="1145308"/>
          </a:xfrm>
          <a:prstGeom prst="rect">
            <a:avLst/>
          </a:prstGeom>
        </p:spPr>
      </p:pic>
      <p:pic>
        <p:nvPicPr>
          <p:cNvPr id="4" name="Picture 2" descr="TJAGLCS Crest">
            <a:extLst>
              <a:ext uri="{FF2B5EF4-FFF2-40B4-BE49-F238E27FC236}">
                <a16:creationId xmlns:a16="http://schemas.microsoft.com/office/drawing/2014/main" id="{78F77D0C-2E3E-36F7-6CD8-EE256C27FA3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0600" y="2150477"/>
            <a:ext cx="198120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77682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EBBB6A-635A-0681-4D87-1495ED2AF6F8}"/>
              </a:ext>
            </a:extLst>
          </p:cNvPr>
          <p:cNvSpPr>
            <a:spLocks noGrp="1"/>
          </p:cNvSpPr>
          <p:nvPr>
            <p:ph idx="1"/>
          </p:nvPr>
        </p:nvSpPr>
        <p:spPr>
          <a:xfrm>
            <a:off x="1905000" y="1295401"/>
            <a:ext cx="8229600" cy="4525963"/>
          </a:xfrm>
        </p:spPr>
        <p:txBody>
          <a:bodyPr/>
          <a:lstStyle/>
          <a:p>
            <a:pPr marL="0" indent="0">
              <a:buNone/>
            </a:pPr>
            <a:r>
              <a:rPr lang="en-US" kern="100" dirty="0">
                <a:solidFill>
                  <a:srgbClr val="000000"/>
                </a:solidFill>
                <a:latin typeface="Publico"/>
                <a:ea typeface="Calibri" panose="020F0502020204030204" pitchFamily="34" charset="0"/>
                <a:cs typeface="Times New Roman" panose="02020603050405020304" pitchFamily="18" charset="0"/>
              </a:rPr>
              <a:t>The information provided throughout this training aid does not, and is not intended to, constitute legal advice; instead, all information, laws, statues, content, and materials for this training aid are for general informational purposes only.  This </a:t>
            </a:r>
            <a:r>
              <a:rPr lang="en-US" kern="100" dirty="0">
                <a:solidFill>
                  <a:srgbClr val="000000"/>
                </a:solidFill>
                <a:effectLst/>
                <a:latin typeface="Publico"/>
                <a:ea typeface="Calibri" panose="020F0502020204030204" pitchFamily="34" charset="0"/>
                <a:cs typeface="Times New Roman" panose="02020603050405020304" pitchFamily="18" charset="0"/>
              </a:rPr>
              <a:t>training aid may not constitute the most up-to-date legal or other relevant legal information. </a:t>
            </a:r>
            <a:r>
              <a:rPr lang="en-US" b="1" dirty="0">
                <a:effectLst/>
                <a:latin typeface="Calibri" panose="020F0502020204030204" pitchFamily="34" charset="0"/>
                <a:ea typeface="Calibri" panose="020F0502020204030204" pitchFamily="34" charset="0"/>
              </a:rPr>
              <a:t>Judge Advocates need to conduct their own due diligence through independent further legal research on any specific legal issue contained in this training package. </a:t>
            </a:r>
            <a:r>
              <a:rPr lang="en-US" kern="100" dirty="0">
                <a:solidFill>
                  <a:srgbClr val="000000"/>
                </a:solidFill>
                <a:effectLst/>
                <a:latin typeface="Publico"/>
                <a:ea typeface="Calibri" panose="020F0502020204030204" pitchFamily="34" charset="0"/>
                <a:cs typeface="Times New Roman" panose="02020603050405020304" pitchFamily="18" charset="0"/>
              </a:rPr>
              <a:t>No reader, user, or trainee of this product should act or refrain from acting based on information from this training aid without first seeking legal advice from an attorney in the relevant jurisdiction.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2839638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E283C-4209-F5E8-D0F7-B00928C1C91D}"/>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Authorizations &amp; Appropriations</a:t>
            </a:r>
          </a:p>
        </p:txBody>
      </p:sp>
      <p:sp>
        <p:nvSpPr>
          <p:cNvPr id="3" name="Subtitle 2">
            <a:extLst>
              <a:ext uri="{FF2B5EF4-FFF2-40B4-BE49-F238E27FC236}">
                <a16:creationId xmlns:a16="http://schemas.microsoft.com/office/drawing/2014/main" id="{7AB9DDAE-1BFD-9F7A-187C-8187AC335B6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635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36C17-40FB-C6BF-1A8D-A41E5D3B174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References &amp; Useful links</a:t>
            </a:r>
          </a:p>
        </p:txBody>
      </p:sp>
      <p:sp>
        <p:nvSpPr>
          <p:cNvPr id="3" name="Content Placeholder 2">
            <a:extLst>
              <a:ext uri="{FF2B5EF4-FFF2-40B4-BE49-F238E27FC236}">
                <a16:creationId xmlns:a16="http://schemas.microsoft.com/office/drawing/2014/main" id="{6FC19B57-1DDD-934C-78E9-C338E972C163}"/>
              </a:ext>
            </a:extLst>
          </p:cNvPr>
          <p:cNvSpPr>
            <a:spLocks noGrp="1"/>
          </p:cNvSpPr>
          <p:nvPr>
            <p:ph idx="1"/>
          </p:nvPr>
        </p:nvSpPr>
        <p:spPr/>
        <p:txBody>
          <a:bodyPr>
            <a:normAutofit lnSpcReduction="10000"/>
          </a:bodyPr>
          <a:lstStyle/>
          <a:p>
            <a:r>
              <a:rPr lang="en-US" sz="1800" b="0" i="0" u="none" strike="noStrike" baseline="0" dirty="0">
                <a:solidFill>
                  <a:srgbClr val="000000"/>
                </a:solidFill>
                <a:latin typeface="Arial" panose="020B0604020202020204" pitchFamily="34" charset="0"/>
                <a:cs typeface="Arial" panose="020B0604020202020204" pitchFamily="34" charset="0"/>
              </a:rPr>
              <a:t>U.S. CONST. art. 1 § 9, cl. 7.</a:t>
            </a:r>
          </a:p>
          <a:p>
            <a:r>
              <a:rPr lang="en-US" sz="1800" b="0" i="0" u="none" strike="noStrike" baseline="0" dirty="0">
                <a:solidFill>
                  <a:srgbClr val="000000"/>
                </a:solidFill>
                <a:latin typeface="Arial" panose="020B0604020202020204" pitchFamily="34" charset="0"/>
                <a:cs typeface="Arial" panose="020B0604020202020204" pitchFamily="34" charset="0"/>
              </a:rPr>
              <a:t>10 U.S.C. § 1301(a)</a:t>
            </a:r>
          </a:p>
          <a:p>
            <a:r>
              <a:rPr lang="en-US" sz="1800" dirty="0">
                <a:solidFill>
                  <a:srgbClr val="000000"/>
                </a:solidFill>
                <a:latin typeface="Arial" panose="020B0604020202020204" pitchFamily="34" charset="0"/>
                <a:cs typeface="Arial" panose="020B0604020202020204" pitchFamily="34" charset="0"/>
                <a:hlinkClick r:id="rId3"/>
              </a:rPr>
              <a:t>https://whs-mil.libguides.com/dodappropriationslaws</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hlinkClick r:id="rId4"/>
              </a:rPr>
              <a:t>https://crsreports.congress.gov/AppropriationsStatusTable</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hlinkClick r:id="rId5"/>
              </a:rPr>
              <a:t>https://www.congress.gov/public-laws/118th-congress</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hlinkClick r:id="rId6"/>
              </a:rPr>
              <a:t>https://uscode.house.gov/</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hlinkClick r:id="rId7"/>
              </a:rPr>
              <a:t>https://comptroller.defense.gov/Budget-Materials/Budget2025/</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70C0"/>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https://ogc.osd.mil/OGC-Offices/Legislation-Investigations-and-Oversight/</a:t>
            </a:r>
            <a:endParaRPr lang="en-US" sz="1800" dirty="0">
              <a:solidFill>
                <a:srgbClr val="0070C0"/>
              </a:solidFill>
              <a:latin typeface="Arial" panose="020B0604020202020204" pitchFamily="34" charset="0"/>
              <a:cs typeface="Arial" panose="020B0604020202020204" pitchFamily="34" charset="0"/>
            </a:endParaRPr>
          </a:p>
          <a:p>
            <a:r>
              <a:rPr lang="en-US" sz="1800" dirty="0">
                <a:solidFill>
                  <a:srgbClr val="0070C0"/>
                </a:solidFill>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https://www.gao.gov</a:t>
            </a:r>
            <a:endParaRPr lang="en-US" sz="1800" dirty="0">
              <a:solidFill>
                <a:srgbClr val="0070C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rPr>
              <a:t>Congressional Research Services, Defense Primer: The NDAA Process, IF01515, </a:t>
            </a:r>
            <a:r>
              <a:rPr lang="en-US" sz="1800" dirty="0">
                <a:solidFill>
                  <a:srgbClr val="000000"/>
                </a:solidFill>
                <a:latin typeface="Arial" panose="020B0604020202020204" pitchFamily="34" charset="0"/>
                <a:cs typeface="Arial" panose="020B0604020202020204" pitchFamily="34" charset="0"/>
                <a:hlinkClick r:id="rId10"/>
              </a:rPr>
              <a:t>https://crsreports.congress.gov/product/pdf/IF/IF10515</a:t>
            </a:r>
            <a:endParaRPr lang="en-US" sz="180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rPr>
              <a:t>Congressional Research Services, Defense Primer: Defense Appropriations Process, IF01514, </a:t>
            </a:r>
            <a:r>
              <a:rPr lang="en-US" sz="1800" dirty="0">
                <a:solidFill>
                  <a:srgbClr val="000000"/>
                </a:solidFill>
                <a:latin typeface="Arial" panose="020B0604020202020204" pitchFamily="34" charset="0"/>
                <a:cs typeface="Arial" panose="020B0604020202020204" pitchFamily="34" charset="0"/>
                <a:hlinkClick r:id="rId10"/>
              </a:rPr>
              <a:t>https://crsreports.congress.gov/product/pdf/IF/IF10515</a:t>
            </a:r>
            <a:r>
              <a:rPr lang="en-US" sz="1800" dirty="0">
                <a:solidFill>
                  <a:srgbClr val="000000"/>
                </a:solidFill>
                <a:latin typeface="Arial" panose="020B0604020202020204" pitchFamily="34" charset="0"/>
                <a:cs typeface="Arial" panose="020B0604020202020204" pitchFamily="34" charset="0"/>
              </a:rPr>
              <a:t> </a:t>
            </a:r>
          </a:p>
          <a:p>
            <a:pPr marL="0" indent="0">
              <a:buNone/>
            </a:pPr>
            <a:endParaRPr lang="en-US" sz="1800" dirty="0">
              <a:solidFill>
                <a:srgbClr val="000000"/>
              </a:solidFill>
              <a:latin typeface="Arial" panose="020B0604020202020204" pitchFamily="34" charset="0"/>
              <a:cs typeface="Arial" panose="020B0604020202020204" pitchFamily="34" charset="0"/>
            </a:endParaRPr>
          </a:p>
          <a:p>
            <a:endParaRPr lang="en-US" sz="1800" dirty="0">
              <a:solidFill>
                <a:srgbClr val="000000"/>
              </a:solidFill>
              <a:latin typeface="Arial" panose="020B0604020202020204" pitchFamily="34" charset="0"/>
              <a:cs typeface="Arial" panose="020B0604020202020204" pitchFamily="34" charset="0"/>
            </a:endParaRPr>
          </a:p>
          <a:p>
            <a:endParaRPr lang="en-US" sz="1800" b="0" i="0" u="none" strike="noStrike" baseline="0" dirty="0">
              <a:solidFill>
                <a:srgbClr val="000000"/>
              </a:solidFill>
              <a:latin typeface="Arial" panose="020B0604020202020204" pitchFamily="34" charset="0"/>
              <a:cs typeface="Arial" panose="020B0604020202020204" pitchFamily="34" charset="0"/>
            </a:endParaRPr>
          </a:p>
          <a:p>
            <a:endParaRPr lang="en-US" sz="1700" b="0" i="0" u="none" strike="noStrike" baseline="0" dirty="0">
              <a:solidFill>
                <a:srgbClr val="000000"/>
              </a:solidFill>
              <a:latin typeface="Arial" panose="020B0604020202020204" pitchFamily="34" charset="0"/>
              <a:cs typeface="Arial" panose="020B0604020202020204" pitchFamily="34" charset="0"/>
            </a:endParaRPr>
          </a:p>
          <a:p>
            <a:pPr marL="0" indent="0">
              <a:buNone/>
            </a:pPr>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382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Basics</a:t>
            </a: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a:xfrm>
            <a:off x="838200" y="1690688"/>
            <a:ext cx="10515600" cy="4351338"/>
          </a:xfrm>
        </p:spPr>
        <p:txBody>
          <a:bodyPr/>
          <a:lstStyle/>
          <a:p>
            <a:r>
              <a:rPr lang="en-US" sz="2000" b="0" i="0" u="none" strike="noStrike" baseline="0" dirty="0">
                <a:solidFill>
                  <a:srgbClr val="000000"/>
                </a:solidFill>
                <a:latin typeface="Arial" panose="020B0604020202020204" pitchFamily="34" charset="0"/>
                <a:cs typeface="Arial" panose="020B0604020202020204" pitchFamily="34" charset="0"/>
              </a:rPr>
              <a:t>U.S. CONST. Art. 1 § 9, cl. 7, prescribes Congress with the “power of the purse;” “[n]o Money shall be drawn from the Treasury, but in Consequence of Appropriations made by Law… .”</a:t>
            </a:r>
            <a:endParaRPr lang="en-US" sz="2000" dirty="0">
              <a:solidFill>
                <a:srgbClr val="000000"/>
              </a:solidFill>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Authorizations and Appropriations are the legislative instruments Congress executes to enact both policy authority and budgetary authority under its power of the purse auspice.</a:t>
            </a:r>
          </a:p>
          <a:p>
            <a:r>
              <a:rPr lang="en-US" sz="2000" dirty="0">
                <a:latin typeface="Arial" panose="020B0604020202020204" pitchFamily="34" charset="0"/>
                <a:cs typeface="Arial" panose="020B0604020202020204" pitchFamily="34" charset="0"/>
              </a:rPr>
              <a:t>The annual National Defense Authorization Act (NDAA), and other permanent statutory authorities, provide the authorization of appropriations for the Department of Defense and other defense-related activities; however, these legislative acts do not provide budgetary authority</a:t>
            </a:r>
          </a:p>
          <a:p>
            <a:r>
              <a:rPr lang="en-US" sz="2000" dirty="0">
                <a:latin typeface="Arial" panose="020B0604020202020204" pitchFamily="34" charset="0"/>
                <a:cs typeface="Arial" panose="020B0604020202020204" pitchFamily="34" charset="0"/>
              </a:rPr>
              <a:t>The annual Department of Defense Appropriations Act (</a:t>
            </a:r>
            <a:r>
              <a:rPr lang="en-US" sz="2000" dirty="0" err="1">
                <a:latin typeface="Arial" panose="020B0604020202020204" pitchFamily="34" charset="0"/>
                <a:cs typeface="Arial" panose="020B0604020202020204" pitchFamily="34" charset="0"/>
              </a:rPr>
              <a:t>DoDAA</a:t>
            </a:r>
            <a:r>
              <a:rPr lang="en-US" sz="2000" dirty="0">
                <a:latin typeface="Arial" panose="020B0604020202020204" pitchFamily="34" charset="0"/>
                <a:cs typeface="Arial" panose="020B0604020202020204" pitchFamily="34" charset="0"/>
              </a:rPr>
              <a:t>), in contrast, provides that budgetary authority to DoD. </a:t>
            </a:r>
          </a:p>
          <a:p>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5043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Authorizations</a:t>
            </a: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p:txBody>
          <a:bodyPr>
            <a:normAutofit fontScale="85000" lnSpcReduction="20000"/>
          </a:bodyPr>
          <a:lstStyle/>
          <a:p>
            <a:r>
              <a:rPr lang="en-US" sz="2200" dirty="0">
                <a:latin typeface="Arial" panose="020B0604020202020204" pitchFamily="34" charset="0"/>
                <a:cs typeface="Arial" panose="020B0604020202020204" pitchFamily="34" charset="0"/>
              </a:rPr>
              <a:t>Statutory authorizations can be both temporary and permanent. The annual NDAA provides temporary authorities and often modifies permanent authorities which are found in the U.S. Code. </a:t>
            </a:r>
          </a:p>
          <a:p>
            <a:r>
              <a:rPr lang="en-US" sz="2200" dirty="0">
                <a:latin typeface="Arial" panose="020B0604020202020204" pitchFamily="34" charset="0"/>
                <a:cs typeface="Arial" panose="020B0604020202020204" pitchFamily="34" charset="0"/>
              </a:rPr>
              <a:t>The NDAA is the only policy bill passed every year by the U.S. Congress and establishes or continues DoD programs, policies, projects, or activities. </a:t>
            </a:r>
          </a:p>
          <a:p>
            <a:r>
              <a:rPr lang="en-US" sz="2200" dirty="0">
                <a:latin typeface="Arial" panose="020B0604020202020204" pitchFamily="34" charset="0"/>
                <a:cs typeface="Arial" panose="020B0604020202020204" pitchFamily="34" charset="0"/>
              </a:rPr>
              <a:t>The NDAA also provides guidance on how appropriated funds are to be used in performing authorized activities. </a:t>
            </a:r>
          </a:p>
          <a:p>
            <a:r>
              <a:rPr lang="en-US" sz="2200" dirty="0">
                <a:latin typeface="Arial" panose="020B0604020202020204" pitchFamily="34" charset="0"/>
                <a:cs typeface="Arial" panose="020B0604020202020204" pitchFamily="34" charset="0"/>
              </a:rPr>
              <a:t>The NDAA is generally organized under four divisions: Div. A, DoD Authorizations; Div. B, Military construction and authorizations; Div. C, Department of Energy National Security Authorizations and Others; and Div. D, Funding Tables.  Each Division is then further divided into titles which often correspond to policy or specific appropriations. </a:t>
            </a:r>
          </a:p>
          <a:p>
            <a:r>
              <a:rPr lang="en-US" sz="2200" dirty="0">
                <a:latin typeface="Arial" panose="020B0604020202020204" pitchFamily="34" charset="0"/>
                <a:cs typeface="Arial" panose="020B0604020202020204" pitchFamily="34" charset="0"/>
              </a:rPr>
              <a:t>Congressional intent can often be found in Congressional reports accompanying the NDAA, including Conference or Joint Explanatory Statement, HASC and SASC reports, or individual special interest committee reports. </a:t>
            </a:r>
          </a:p>
          <a:p>
            <a:r>
              <a:rPr lang="en-US" sz="2200" dirty="0">
                <a:latin typeface="Arial" panose="020B0604020202020204" pitchFamily="34" charset="0"/>
                <a:cs typeface="Arial" panose="020B0604020202020204" pitchFamily="34" charset="0"/>
              </a:rPr>
              <a:t>The NDAA enactment process often begins with the President’s Budget, which can also inform a fiscal law purpose analysis to ensure expenditures conform within the purpose of the use of a sought-after appropriation. </a:t>
            </a:r>
          </a:p>
          <a:p>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94264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Appropriations </a:t>
            </a: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p:txBody>
          <a:bodyPr>
            <a:normAutofit/>
          </a:bodyPr>
          <a:lstStyle/>
          <a:p>
            <a:r>
              <a:rPr lang="en-US" sz="1800" dirty="0">
                <a:latin typeface="Arial" panose="020B0604020202020204" pitchFamily="34" charset="0"/>
                <a:cs typeface="Arial" panose="020B0604020202020204" pitchFamily="34" charset="0"/>
              </a:rPr>
              <a:t>Appropriations generally provide the budgetary authority, or funding, in response to the President’s budget request for the fiscal year. </a:t>
            </a:r>
          </a:p>
          <a:p>
            <a:r>
              <a:rPr lang="en-US" sz="1800" dirty="0">
                <a:latin typeface="Arial" panose="020B0604020202020204" pitchFamily="34" charset="0"/>
                <a:cs typeface="Arial" panose="020B0604020202020204" pitchFamily="34" charset="0"/>
              </a:rPr>
              <a:t>Recent appropriation bills have been consolidated under a “Consolidated Appropriations Act” which comprise of the DoD Appropriations Act, Military Construction, Veterans Affairs Appropriations Acts, and various executive and legislative branch appropriations acts. This is commonly referred to as an “omnibus.”</a:t>
            </a:r>
          </a:p>
          <a:p>
            <a:r>
              <a:rPr lang="en-US" sz="1800" dirty="0">
                <a:latin typeface="Arial" panose="020B0604020202020204" pitchFamily="34" charset="0"/>
                <a:cs typeface="Arial" panose="020B0604020202020204" pitchFamily="34" charset="0"/>
              </a:rPr>
              <a:t>The </a:t>
            </a:r>
            <a:r>
              <a:rPr lang="en-US" sz="1800" dirty="0" err="1">
                <a:latin typeface="Arial" panose="020B0604020202020204" pitchFamily="34" charset="0"/>
                <a:cs typeface="Arial" panose="020B0604020202020204" pitchFamily="34" charset="0"/>
              </a:rPr>
              <a:t>DoDAA</a:t>
            </a:r>
            <a:r>
              <a:rPr lang="en-US" sz="1800" dirty="0">
                <a:latin typeface="Arial" panose="020B0604020202020204" pitchFamily="34" charset="0"/>
                <a:cs typeface="Arial" panose="020B0604020202020204" pitchFamily="34" charset="0"/>
              </a:rPr>
              <a:t> generally contains eight titles which include the major appropriations or “types/colors of money”: 1) Military Personnel; 2) Operation and Maintenance; 3) Procurement; and 4) Research, Development, Test and Evaluation. </a:t>
            </a:r>
          </a:p>
          <a:p>
            <a:r>
              <a:rPr lang="en-US" sz="1800" dirty="0">
                <a:latin typeface="Arial" panose="020B0604020202020204" pitchFamily="34" charset="0"/>
                <a:cs typeface="Arial" panose="020B0604020202020204" pitchFamily="34" charset="0"/>
              </a:rPr>
              <a:t>The individual appropriations are further divided by specific military service or mission (e.g., O&amp;M Army; Overseas Humanitarian, Disaster, and Civic Aid). </a:t>
            </a:r>
          </a:p>
          <a:p>
            <a:r>
              <a:rPr lang="en-US" sz="1800" dirty="0">
                <a:latin typeface="Arial" panose="020B0604020202020204" pitchFamily="34" charset="0"/>
                <a:cs typeface="Arial" panose="020B0604020202020204" pitchFamily="34" charset="0"/>
              </a:rPr>
              <a:t>The purpose statute, 31 U.S.C. 1301(a), as well as other fiscal controls, require that “appropriations shall be applied only to the objects for which the appropriations were made except as otherwise provided by law.” </a:t>
            </a:r>
          </a:p>
          <a:p>
            <a:pPr marL="0" indent="0">
              <a:buNone/>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809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Conclusion </a:t>
            </a: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p:txBody>
          <a:bodyPr>
            <a:normAutofit/>
          </a:bodyPr>
          <a:lstStyle/>
          <a:p>
            <a:r>
              <a:rPr lang="en-US" sz="1800" dirty="0">
                <a:latin typeface="Arial" panose="020B0604020202020204" pitchFamily="34" charset="0"/>
                <a:cs typeface="Arial" panose="020B0604020202020204" pitchFamily="34" charset="0"/>
              </a:rPr>
              <a:t>Judge Advocates must be able to distinguish between an authorization and an appropriation to properly analyze fiscal law issues. </a:t>
            </a:r>
          </a:p>
          <a:p>
            <a:r>
              <a:rPr lang="en-US" sz="1800" dirty="0">
                <a:latin typeface="Arial" panose="020B0604020202020204" pitchFamily="34" charset="0"/>
                <a:cs typeface="Arial" panose="020B0604020202020204" pitchFamily="34" charset="0"/>
              </a:rPr>
              <a:t>Permanent and temporary authorities (e.g., </a:t>
            </a:r>
            <a:r>
              <a:rPr lang="en-US" sz="1800" i="1" dirty="0">
                <a:latin typeface="Arial" panose="020B0604020202020204" pitchFamily="34" charset="0"/>
                <a:cs typeface="Arial" panose="020B0604020202020204" pitchFamily="34" charset="0"/>
              </a:rPr>
              <a:t>compare </a:t>
            </a:r>
            <a:r>
              <a:rPr lang="en-US" sz="1800" dirty="0">
                <a:latin typeface="Arial" panose="020B0604020202020204" pitchFamily="34" charset="0"/>
                <a:cs typeface="Arial" panose="020B0604020202020204" pitchFamily="34" charset="0"/>
              </a:rPr>
              <a:t>10 U.S.C. 127 v. an NDAA</a:t>
            </a:r>
            <a:r>
              <a:rPr lang="en-US" sz="1800">
                <a:latin typeface="Arial" panose="020B0604020202020204" pitchFamily="34" charset="0"/>
                <a:cs typeface="Arial" panose="020B0604020202020204" pitchFamily="34" charset="0"/>
              </a:rPr>
              <a:t>) prescribe </a:t>
            </a:r>
            <a:r>
              <a:rPr lang="en-US" sz="1800" dirty="0">
                <a:latin typeface="Arial" panose="020B0604020202020204" pitchFamily="34" charset="0"/>
                <a:cs typeface="Arial" panose="020B0604020202020204" pitchFamily="34" charset="0"/>
              </a:rPr>
              <a:t>policy onto the Department of Defense as to performing its activities and operations. </a:t>
            </a:r>
          </a:p>
          <a:p>
            <a:r>
              <a:rPr lang="en-US" sz="1800" dirty="0">
                <a:latin typeface="Arial" panose="020B0604020202020204" pitchFamily="34" charset="0"/>
                <a:cs typeface="Arial" panose="020B0604020202020204" pitchFamily="34" charset="0"/>
              </a:rPr>
              <a:t>Appropriations on the other hand provide the funding, or budgetary authority, to conduct DoD activities and operations.</a:t>
            </a:r>
          </a:p>
          <a:p>
            <a:r>
              <a:rPr lang="en-US" sz="1800" dirty="0">
                <a:latin typeface="Arial" panose="020B0604020202020204" pitchFamily="34" charset="0"/>
                <a:cs typeface="Arial" panose="020B0604020202020204" pitchFamily="34" charset="0"/>
              </a:rPr>
              <a:t>Authorizations, and accompanying congressional reports and executive budget documents, help guide fiscal attorneys to understand intent and policy, but the ultimate discriminator in a fiscal opinion is to determine if an expenditure meets an appropriations’ purpose. </a:t>
            </a:r>
          </a:p>
          <a:p>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6552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1066-D09A-9D31-045D-27A49A83C61D}"/>
              </a:ext>
            </a:extLst>
          </p:cNvPr>
          <p:cNvSpPr>
            <a:spLocks noGrp="1"/>
          </p:cNvSpPr>
          <p:nvPr>
            <p:ph type="ctrTitle"/>
          </p:nvPr>
        </p:nvSpPr>
        <p:spPr>
          <a:xfrm>
            <a:off x="2133600" y="1887380"/>
            <a:ext cx="7772400" cy="984885"/>
          </a:xfrm>
        </p:spPr>
        <p:txBody>
          <a:bodyPr/>
          <a:lstStyle/>
          <a:p>
            <a:br>
              <a:rPr lang="en-US" dirty="0"/>
            </a:br>
            <a:endParaRPr lang="en-US" dirty="0"/>
          </a:p>
        </p:txBody>
      </p:sp>
      <p:sp>
        <p:nvSpPr>
          <p:cNvPr id="3" name="Subtitle 2">
            <a:extLst>
              <a:ext uri="{FF2B5EF4-FFF2-40B4-BE49-F238E27FC236}">
                <a16:creationId xmlns:a16="http://schemas.microsoft.com/office/drawing/2014/main" id="{8BB6F6C2-C981-F696-796D-6B636EF6767D}"/>
              </a:ext>
            </a:extLst>
          </p:cNvPr>
          <p:cNvSpPr>
            <a:spLocks noGrp="1"/>
          </p:cNvSpPr>
          <p:nvPr>
            <p:ph type="subTitle" idx="1"/>
          </p:nvPr>
        </p:nvSpPr>
        <p:spPr>
          <a:xfrm>
            <a:off x="3045069" y="2379822"/>
            <a:ext cx="6400800" cy="1752600"/>
          </a:xfrm>
        </p:spPr>
        <p:txBody>
          <a:bodyPr/>
          <a:lstStyle/>
          <a:p>
            <a:pPr algn="ctr" latinLnBrk="0"/>
            <a:r>
              <a:rPr lang="en-US" b="0" i="0" u="none" strike="noStrike" dirty="0">
                <a:solidFill>
                  <a:srgbClr val="FFFFFF"/>
                </a:solidFill>
                <a:effectLst/>
                <a:latin typeface="Franklin Gothic Book" panose="020B0503020102020204" pitchFamily="34" charset="0"/>
                <a:hlinkClick r:id="rId2"/>
              </a:rPr>
              <a:t>Need Training Materials?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Have Training Materials?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Questions?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Contact Us!</a:t>
            </a:r>
            <a:endParaRPr lang="en-US" b="0" i="0" u="none" strike="noStrike" dirty="0">
              <a:solidFill>
                <a:srgbClr val="FFFFFF"/>
              </a:solidFill>
              <a:effectLst/>
              <a:latin typeface="Franklin Gothic Book" panose="020B0503020102020204" pitchFamily="34" charset="0"/>
            </a:endParaRPr>
          </a:p>
          <a:p>
            <a:pPr algn="ctr" latinLnBrk="0"/>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00B0F0"/>
                </a:solidFill>
                <a:effectLst/>
                <a:latin typeface="Franklin Gothic Book" panose="020B0503020102020204" pitchFamily="34" charset="0"/>
                <a:hlinkClick r:id="rId2">
                  <a:extLst>
                    <a:ext uri="{A12FA001-AC4F-418D-AE19-62706E023703}">
                      <ahyp:hlinkClr xmlns:ahyp="http://schemas.microsoft.com/office/drawing/2018/hyperlinkcolor" val="tx"/>
                    </a:ext>
                  </a:extLst>
                </a:hlinkClick>
              </a:rPr>
              <a:t>TJAGLCS-training@army.mil</a:t>
            </a:r>
            <a:endParaRPr lang="en-US" b="0" i="0" dirty="0">
              <a:solidFill>
                <a:srgbClr val="00B0F0"/>
              </a:solidFill>
              <a:effectLst/>
              <a:latin typeface="Franklin Gothic Book" panose="020B0503020102020204" pitchFamily="34" charset="0"/>
            </a:endParaRPr>
          </a:p>
        </p:txBody>
      </p:sp>
    </p:spTree>
    <p:extLst>
      <p:ext uri="{BB962C8B-B14F-4D97-AF65-F5344CB8AC3E}">
        <p14:creationId xmlns:p14="http://schemas.microsoft.com/office/powerpoint/2010/main" val="98875823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2003 03 CG Unclassified Master">
  <a:themeElements>
    <a:clrScheme name="1_2003 03 CG Unclassified 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1_2003 03 CG Unclassified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1_2003 03 CG Unclassified 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2003 03 CG Unclassified Maste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2003 03 CG Unclassified Maste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2003 03 CG Unclassified 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2003 03 CG Unclassified 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2003 03 CG Unclassified 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2003 03 CG Unclassified 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971</Words>
  <Application>Microsoft Office PowerPoint</Application>
  <PresentationFormat>Widescreen</PresentationFormat>
  <Paragraphs>65</Paragraphs>
  <Slides>9</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Calibri Light</vt:lpstr>
      <vt:lpstr>Franklin Gothic Book</vt:lpstr>
      <vt:lpstr>Publico</vt:lpstr>
      <vt:lpstr>Times New Roman</vt:lpstr>
      <vt:lpstr>Wingdings</vt:lpstr>
      <vt:lpstr>Office Theme</vt:lpstr>
      <vt:lpstr>1_2003 03 CG Unclassified Master</vt:lpstr>
      <vt:lpstr>TJAGLCS Training Package</vt:lpstr>
      <vt:lpstr>PowerPoint Presentation</vt:lpstr>
      <vt:lpstr>Authorizations &amp; Appropriations</vt:lpstr>
      <vt:lpstr>References &amp; Useful links</vt:lpstr>
      <vt:lpstr>The Basics</vt:lpstr>
      <vt:lpstr>Authorizations</vt:lpstr>
      <vt:lpstr>Appropriations </vt:lpstr>
      <vt:lpstr>Conclusion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Resolutions</dc:title>
  <dc:creator>Venious, Nichole M MAJ USARMY HQDA TJAGLCS (USA)</dc:creator>
  <cp:lastModifiedBy>Troy, Keaton L MAJ USARMY HQDA TJAGLCS (USA)</cp:lastModifiedBy>
  <cp:revision>14</cp:revision>
  <dcterms:created xsi:type="dcterms:W3CDTF">2024-11-26T17:15:13Z</dcterms:created>
  <dcterms:modified xsi:type="dcterms:W3CDTF">2024-12-02T15:43:34Z</dcterms:modified>
</cp:coreProperties>
</file>