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4"/>
    <p:sldMasterId id="2147483702" r:id="rId5"/>
    <p:sldMasterId id="2147483714" r:id="rId6"/>
    <p:sldMasterId id="2147483772" r:id="rId7"/>
    <p:sldMasterId id="2147483788" r:id="rId8"/>
  </p:sldMasterIdLst>
  <p:notesMasterIdLst>
    <p:notesMasterId r:id="rId76"/>
  </p:notesMasterIdLst>
  <p:handoutMasterIdLst>
    <p:handoutMasterId r:id="rId77"/>
  </p:handoutMasterIdLst>
  <p:sldIdLst>
    <p:sldId id="458" r:id="rId9"/>
    <p:sldId id="373" r:id="rId10"/>
    <p:sldId id="872" r:id="rId11"/>
    <p:sldId id="464" r:id="rId12"/>
    <p:sldId id="444" r:id="rId13"/>
    <p:sldId id="383" r:id="rId14"/>
    <p:sldId id="558" r:id="rId15"/>
    <p:sldId id="863" r:id="rId16"/>
    <p:sldId id="865" r:id="rId17"/>
    <p:sldId id="557" r:id="rId18"/>
    <p:sldId id="448" r:id="rId19"/>
    <p:sldId id="871" r:id="rId20"/>
    <p:sldId id="391" r:id="rId21"/>
    <p:sldId id="866" r:id="rId22"/>
    <p:sldId id="393" r:id="rId23"/>
    <p:sldId id="395" r:id="rId24"/>
    <p:sldId id="399" r:id="rId25"/>
    <p:sldId id="870" r:id="rId26"/>
    <p:sldId id="873" r:id="rId27"/>
    <p:sldId id="874" r:id="rId28"/>
    <p:sldId id="400" r:id="rId29"/>
    <p:sldId id="401" r:id="rId30"/>
    <p:sldId id="403" r:id="rId31"/>
    <p:sldId id="465" r:id="rId32"/>
    <p:sldId id="405" r:id="rId33"/>
    <p:sldId id="406" r:id="rId34"/>
    <p:sldId id="407" r:id="rId35"/>
    <p:sldId id="559" r:id="rId36"/>
    <p:sldId id="867" r:id="rId37"/>
    <p:sldId id="408" r:id="rId38"/>
    <p:sldId id="466" r:id="rId39"/>
    <p:sldId id="467" r:id="rId40"/>
    <p:sldId id="412" r:id="rId41"/>
    <p:sldId id="469" r:id="rId42"/>
    <p:sldId id="451" r:id="rId43"/>
    <p:sldId id="470" r:id="rId44"/>
    <p:sldId id="868" r:id="rId45"/>
    <p:sldId id="763" r:id="rId46"/>
    <p:sldId id="752" r:id="rId47"/>
    <p:sldId id="765" r:id="rId48"/>
    <p:sldId id="862" r:id="rId49"/>
    <p:sldId id="416" r:id="rId50"/>
    <p:sldId id="471" r:id="rId51"/>
    <p:sldId id="472" r:id="rId52"/>
    <p:sldId id="419" r:id="rId53"/>
    <p:sldId id="560" r:id="rId54"/>
    <p:sldId id="420" r:id="rId55"/>
    <p:sldId id="474" r:id="rId56"/>
    <p:sldId id="475" r:id="rId57"/>
    <p:sldId id="476" r:id="rId58"/>
    <p:sldId id="477" r:id="rId59"/>
    <p:sldId id="504" r:id="rId60"/>
    <p:sldId id="480" r:id="rId61"/>
    <p:sldId id="479" r:id="rId62"/>
    <p:sldId id="484" r:id="rId63"/>
    <p:sldId id="547" r:id="rId64"/>
    <p:sldId id="478" r:id="rId65"/>
    <p:sldId id="429" r:id="rId66"/>
    <p:sldId id="430" r:id="rId67"/>
    <p:sldId id="431" r:id="rId68"/>
    <p:sldId id="875" r:id="rId69"/>
    <p:sldId id="869" r:id="rId70"/>
    <p:sldId id="434" r:id="rId71"/>
    <p:sldId id="436" r:id="rId72"/>
    <p:sldId id="437" r:id="rId73"/>
    <p:sldId id="440" r:id="rId74"/>
    <p:sldId id="441" r:id="rId75"/>
  </p:sldIdLst>
  <p:sldSz cx="12192000" cy="6858000"/>
  <p:notesSz cx="7010400" cy="9296400"/>
  <p:custDataLst>
    <p:tags r:id="rId78"/>
  </p:custDataLst>
  <p:defaultTextStyle>
    <a:defPPr>
      <a:defRPr lang="en-US"/>
    </a:defPPr>
    <a:lvl1pPr algn="l" rtl="0" fontAlgn="base">
      <a:lnSpc>
        <a:spcPct val="110000"/>
      </a:lnSpc>
      <a:spcBef>
        <a:spcPct val="20000"/>
      </a:spcBef>
      <a:spcAft>
        <a:spcPct val="0"/>
      </a:spcAft>
      <a:buChar char="•"/>
      <a:defRPr sz="2000" i="1" kern="1200">
        <a:solidFill>
          <a:srgbClr val="003B76"/>
        </a:solidFill>
        <a:latin typeface="Arial" charset="0"/>
        <a:ea typeface="+mn-ea"/>
        <a:cs typeface="+mn-cs"/>
      </a:defRPr>
    </a:lvl1pPr>
    <a:lvl2pPr marL="457200" algn="l" rtl="0" fontAlgn="base">
      <a:lnSpc>
        <a:spcPct val="110000"/>
      </a:lnSpc>
      <a:spcBef>
        <a:spcPct val="20000"/>
      </a:spcBef>
      <a:spcAft>
        <a:spcPct val="0"/>
      </a:spcAft>
      <a:buChar char="•"/>
      <a:defRPr sz="2000" i="1" kern="1200">
        <a:solidFill>
          <a:srgbClr val="003B76"/>
        </a:solidFill>
        <a:latin typeface="Arial" charset="0"/>
        <a:ea typeface="+mn-ea"/>
        <a:cs typeface="+mn-cs"/>
      </a:defRPr>
    </a:lvl2pPr>
    <a:lvl3pPr marL="914400" algn="l" rtl="0" fontAlgn="base">
      <a:lnSpc>
        <a:spcPct val="110000"/>
      </a:lnSpc>
      <a:spcBef>
        <a:spcPct val="20000"/>
      </a:spcBef>
      <a:spcAft>
        <a:spcPct val="0"/>
      </a:spcAft>
      <a:buChar char="•"/>
      <a:defRPr sz="2000" i="1" kern="1200">
        <a:solidFill>
          <a:srgbClr val="003B76"/>
        </a:solidFill>
        <a:latin typeface="Arial" charset="0"/>
        <a:ea typeface="+mn-ea"/>
        <a:cs typeface="+mn-cs"/>
      </a:defRPr>
    </a:lvl3pPr>
    <a:lvl4pPr marL="1371600" algn="l" rtl="0" fontAlgn="base">
      <a:lnSpc>
        <a:spcPct val="110000"/>
      </a:lnSpc>
      <a:spcBef>
        <a:spcPct val="20000"/>
      </a:spcBef>
      <a:spcAft>
        <a:spcPct val="0"/>
      </a:spcAft>
      <a:buChar char="•"/>
      <a:defRPr sz="2000" i="1" kern="1200">
        <a:solidFill>
          <a:srgbClr val="003B76"/>
        </a:solidFill>
        <a:latin typeface="Arial" charset="0"/>
        <a:ea typeface="+mn-ea"/>
        <a:cs typeface="+mn-cs"/>
      </a:defRPr>
    </a:lvl4pPr>
    <a:lvl5pPr marL="1828800" algn="l" rtl="0" fontAlgn="base">
      <a:lnSpc>
        <a:spcPct val="110000"/>
      </a:lnSpc>
      <a:spcBef>
        <a:spcPct val="20000"/>
      </a:spcBef>
      <a:spcAft>
        <a:spcPct val="0"/>
      </a:spcAft>
      <a:buChar char="•"/>
      <a:defRPr sz="2000" i="1" kern="1200">
        <a:solidFill>
          <a:srgbClr val="003B76"/>
        </a:solidFill>
        <a:latin typeface="Arial" charset="0"/>
        <a:ea typeface="+mn-ea"/>
        <a:cs typeface="+mn-cs"/>
      </a:defRPr>
    </a:lvl5pPr>
    <a:lvl6pPr marL="2286000" algn="l" defTabSz="914400" rtl="0" eaLnBrk="1" latinLnBrk="0" hangingPunct="1">
      <a:defRPr sz="2000" i="1" kern="1200">
        <a:solidFill>
          <a:srgbClr val="003B76"/>
        </a:solidFill>
        <a:latin typeface="Arial" charset="0"/>
        <a:ea typeface="+mn-ea"/>
        <a:cs typeface="+mn-cs"/>
      </a:defRPr>
    </a:lvl6pPr>
    <a:lvl7pPr marL="2743200" algn="l" defTabSz="914400" rtl="0" eaLnBrk="1" latinLnBrk="0" hangingPunct="1">
      <a:defRPr sz="2000" i="1" kern="1200">
        <a:solidFill>
          <a:srgbClr val="003B76"/>
        </a:solidFill>
        <a:latin typeface="Arial" charset="0"/>
        <a:ea typeface="+mn-ea"/>
        <a:cs typeface="+mn-cs"/>
      </a:defRPr>
    </a:lvl7pPr>
    <a:lvl8pPr marL="3200400" algn="l" defTabSz="914400" rtl="0" eaLnBrk="1" latinLnBrk="0" hangingPunct="1">
      <a:defRPr sz="2000" i="1" kern="1200">
        <a:solidFill>
          <a:srgbClr val="003B76"/>
        </a:solidFill>
        <a:latin typeface="Arial" charset="0"/>
        <a:ea typeface="+mn-ea"/>
        <a:cs typeface="+mn-cs"/>
      </a:defRPr>
    </a:lvl8pPr>
    <a:lvl9pPr marL="3657600" algn="l" defTabSz="914400" rtl="0" eaLnBrk="1" latinLnBrk="0" hangingPunct="1">
      <a:defRPr sz="2000" i="1" kern="1200">
        <a:solidFill>
          <a:srgbClr val="003B76"/>
        </a:solidFill>
        <a:latin typeface="Arial" charset="0"/>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tkins, Beau O MAJ USARMY HQDA TJAGLCS (USA)" initials="WBOMUHT(" lastIdx="2" clrIdx="0">
    <p:extLst>
      <p:ext uri="{19B8F6BF-5375-455C-9EA6-DF929625EA0E}">
        <p15:presenceInfo xmlns:p15="http://schemas.microsoft.com/office/powerpoint/2012/main" userId="Watkins, Beau O MAJ USARMY HQDA TJAGLCS (USA)" providerId="None"/>
      </p:ext>
    </p:extLst>
  </p:cmAuthor>
  <p:cmAuthor id="2" name="Beau" initials="B" lastIdx="2" clrIdx="1">
    <p:extLst>
      <p:ext uri="{19B8F6BF-5375-455C-9EA6-DF929625EA0E}">
        <p15:presenceInfo xmlns:p15="http://schemas.microsoft.com/office/powerpoint/2012/main" userId="Beau" providerId="None"/>
      </p:ext>
    </p:extLst>
  </p:cmAuthor>
  <p:cmAuthor id="3" name="Jess" initials="J" lastIdx="1" clrIdx="2">
    <p:extLst>
      <p:ext uri="{19B8F6BF-5375-455C-9EA6-DF929625EA0E}">
        <p15:presenceInfo xmlns:p15="http://schemas.microsoft.com/office/powerpoint/2012/main" userId="Jess" providerId="None"/>
      </p:ext>
    </p:extLst>
  </p:cmAuthor>
  <p:cmAuthor id="4" name="Mcconnell, Joshua W SFC HQDA OTJAG (US)" initials="MJWSHO(" lastIdx="33" clrIdx="3">
    <p:extLst>
      <p:ext uri="{19B8F6BF-5375-455C-9EA6-DF929625EA0E}">
        <p15:presenceInfo xmlns:p15="http://schemas.microsoft.com/office/powerpoint/2012/main" userId="S-1-5-21-412667653-668731278-4213794525-1748877" providerId="AD"/>
      </p:ext>
    </p:extLst>
  </p:cmAuthor>
  <p:cmAuthor id="5" name="Deborah" initials="D" lastIdx="5" clrIdx="4">
    <p:extLst>
      <p:ext uri="{19B8F6BF-5375-455C-9EA6-DF929625EA0E}">
        <p15:presenceInfo xmlns:p15="http://schemas.microsoft.com/office/powerpoint/2012/main" userId="Debor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3366"/>
    <a:srgbClr val="9933FF"/>
    <a:srgbClr val="003B76"/>
    <a:srgbClr val="FF0000"/>
    <a:srgbClr val="FF33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3" autoAdjust="0"/>
    <p:restoredTop sz="60536" autoAdjust="0"/>
  </p:normalViewPr>
  <p:slideViewPr>
    <p:cSldViewPr>
      <p:cViewPr varScale="1">
        <p:scale>
          <a:sx n="97" d="100"/>
          <a:sy n="97" d="100"/>
        </p:scale>
        <p:origin x="5202" y="72"/>
      </p:cViewPr>
      <p:guideLst>
        <p:guide orient="horz" pos="2208"/>
        <p:guide pos="3840"/>
      </p:guideLst>
    </p:cSldViewPr>
  </p:slideViewPr>
  <p:outlineViewPr>
    <p:cViewPr>
      <p:scale>
        <a:sx n="33" d="100"/>
        <a:sy n="33" d="100"/>
      </p:scale>
      <p:origin x="0" y="-768"/>
    </p:cViewPr>
  </p:outlineViewPr>
  <p:notesTextViewPr>
    <p:cViewPr>
      <p:scale>
        <a:sx n="3" d="2"/>
        <a:sy n="3" d="2"/>
      </p:scale>
      <p:origin x="0" y="0"/>
    </p:cViewPr>
  </p:notesTextViewPr>
  <p:sorterViewPr>
    <p:cViewPr>
      <p:scale>
        <a:sx n="106" d="100"/>
        <a:sy n="106" d="100"/>
      </p:scale>
      <p:origin x="0" y="-8784"/>
    </p:cViewPr>
  </p:sorterViewPr>
  <p:notesViewPr>
    <p:cSldViewPr>
      <p:cViewPr>
        <p:scale>
          <a:sx n="100" d="100"/>
          <a:sy n="100" d="100"/>
        </p:scale>
        <p:origin x="2784" y="-47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8.xml"/><Relationship Id="rId21" Type="http://schemas.openxmlformats.org/officeDocument/2006/relationships/slide" Target="slides/slide13.xml"/><Relationship Id="rId42" Type="http://schemas.openxmlformats.org/officeDocument/2006/relationships/slide" Target="slides/slide34.xml"/><Relationship Id="rId47" Type="http://schemas.openxmlformats.org/officeDocument/2006/relationships/slide" Target="slides/slide39.xml"/><Relationship Id="rId63" Type="http://schemas.openxmlformats.org/officeDocument/2006/relationships/slide" Target="slides/slide55.xml"/><Relationship Id="rId68" Type="http://schemas.openxmlformats.org/officeDocument/2006/relationships/slide" Target="slides/slide60.xml"/><Relationship Id="rId16" Type="http://schemas.openxmlformats.org/officeDocument/2006/relationships/slide" Target="slides/slide8.xml"/><Relationship Id="rId11" Type="http://schemas.openxmlformats.org/officeDocument/2006/relationships/slide" Target="slides/slide3.xml"/><Relationship Id="rId32" Type="http://schemas.openxmlformats.org/officeDocument/2006/relationships/slide" Target="slides/slide24.xml"/><Relationship Id="rId37" Type="http://schemas.openxmlformats.org/officeDocument/2006/relationships/slide" Target="slides/slide29.xml"/><Relationship Id="rId53" Type="http://schemas.openxmlformats.org/officeDocument/2006/relationships/slide" Target="slides/slide45.xml"/><Relationship Id="rId58" Type="http://schemas.openxmlformats.org/officeDocument/2006/relationships/slide" Target="slides/slide50.xml"/><Relationship Id="rId74" Type="http://schemas.openxmlformats.org/officeDocument/2006/relationships/slide" Target="slides/slide66.xml"/><Relationship Id="rId79" Type="http://schemas.openxmlformats.org/officeDocument/2006/relationships/commentAuthors" Target="commentAuthors.xml"/><Relationship Id="rId5" Type="http://schemas.openxmlformats.org/officeDocument/2006/relationships/slideMaster" Target="slideMasters/slideMaster2.xml"/><Relationship Id="rId61" Type="http://schemas.openxmlformats.org/officeDocument/2006/relationships/slide" Target="slides/slide53.xml"/><Relationship Id="rId82" Type="http://schemas.openxmlformats.org/officeDocument/2006/relationships/theme" Target="theme/theme1.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handoutMaster" Target="handoutMasters/handoutMaster1.xml"/><Relationship Id="rId8" Type="http://schemas.openxmlformats.org/officeDocument/2006/relationships/slideMaster" Target="slideMasters/slideMaster5.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tags" Target="tags/tag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3" Type="http://schemas.openxmlformats.org/officeDocument/2006/relationships/slide" Target="slides/slide5.xml"/><Relationship Id="rId18" Type="http://schemas.openxmlformats.org/officeDocument/2006/relationships/slide" Target="slides/slide10.xml"/><Relationship Id="rId39" Type="http://schemas.openxmlformats.org/officeDocument/2006/relationships/slide" Target="slides/slide31.xml"/><Relationship Id="rId34" Type="http://schemas.openxmlformats.org/officeDocument/2006/relationships/slide" Target="slides/slide26.xml"/><Relationship Id="rId50" Type="http://schemas.openxmlformats.org/officeDocument/2006/relationships/slide" Target="slides/slide42.xml"/><Relationship Id="rId55" Type="http://schemas.openxmlformats.org/officeDocument/2006/relationships/slide" Target="slides/slide47.xml"/><Relationship Id="rId76" Type="http://schemas.openxmlformats.org/officeDocument/2006/relationships/notesMaster" Target="notesMasters/notesMaster1.xml"/><Relationship Id="rId7" Type="http://schemas.openxmlformats.org/officeDocument/2006/relationships/slideMaster" Target="slideMasters/slideMaster4.xml"/><Relationship Id="rId71" Type="http://schemas.openxmlformats.org/officeDocument/2006/relationships/slide" Target="slides/slide63.xml"/><Relationship Id="rId2" Type="http://schemas.openxmlformats.org/officeDocument/2006/relationships/customXml" Target="../customXml/item2.xml"/><Relationship Id="rId29" Type="http://schemas.openxmlformats.org/officeDocument/2006/relationships/slide" Target="slides/slide21.xml"/><Relationship Id="rId24" Type="http://schemas.openxmlformats.org/officeDocument/2006/relationships/slide" Target="slides/slide16.xml"/><Relationship Id="rId40" Type="http://schemas.openxmlformats.org/officeDocument/2006/relationships/slide" Target="slides/slide32.xml"/><Relationship Id="rId45" Type="http://schemas.openxmlformats.org/officeDocument/2006/relationships/slide" Target="slides/slide37.xml"/><Relationship Id="rId66"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DB1976-FE5C-4932-BFB9-C38802A2920F}" type="datetimeFigureOut">
              <a:rPr lang="en-US" smtClean="0"/>
              <a:t>2/5/2025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D27DB7B-C175-4FC7-B716-C923157BB6BA}" type="slidenum">
              <a:rPr lang="en-US" smtClean="0"/>
              <a:t>‹#›</a:t>
            </a:fld>
            <a:endParaRPr lang="en-US"/>
          </a:p>
        </p:txBody>
      </p:sp>
    </p:spTree>
    <p:extLst>
      <p:ext uri="{BB962C8B-B14F-4D97-AF65-F5344CB8AC3E}">
        <p14:creationId xmlns:p14="http://schemas.microsoft.com/office/powerpoint/2010/main" val="4083613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2415">
              <a:lnSpc>
                <a:spcPct val="100000"/>
              </a:lnSpc>
              <a:spcBef>
                <a:spcPct val="0"/>
              </a:spcBef>
              <a:buFontTx/>
              <a:buNone/>
              <a:defRPr sz="1200" i="0">
                <a:solidFill>
                  <a:schemeClr val="tx1"/>
                </a:solidFill>
                <a:latin typeface="Arial" charset="0"/>
              </a:defRPr>
            </a:lvl1pPr>
          </a:lstStyle>
          <a:p>
            <a:pPr>
              <a:defRPr/>
            </a:pPr>
            <a:endParaRPr lang="en-US" dirty="0"/>
          </a:p>
        </p:txBody>
      </p:sp>
      <p:sp>
        <p:nvSpPr>
          <p:cNvPr id="6147" name="Rectangle 3"/>
          <p:cNvSpPr>
            <a:spLocks noGrp="1" noChangeArrowheads="1"/>
          </p:cNvSpPr>
          <p:nvPr>
            <p:ph type="dt" idx="1"/>
          </p:nvPr>
        </p:nvSpPr>
        <p:spPr bwMode="auto">
          <a:xfrm>
            <a:off x="3971183" y="0"/>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2415">
              <a:lnSpc>
                <a:spcPct val="100000"/>
              </a:lnSpc>
              <a:spcBef>
                <a:spcPct val="0"/>
              </a:spcBef>
              <a:buFontTx/>
              <a:buNone/>
              <a:defRPr sz="1200" i="0">
                <a:solidFill>
                  <a:schemeClr val="tx1"/>
                </a:solidFill>
                <a:latin typeface="Arial" charset="0"/>
              </a:defRPr>
            </a:lvl1pPr>
          </a:lstStyle>
          <a:p>
            <a:pPr>
              <a:defRPr/>
            </a:pPr>
            <a:endParaRPr lang="en-US" dirty="0"/>
          </a:p>
        </p:txBody>
      </p:sp>
      <p:sp>
        <p:nvSpPr>
          <p:cNvPr id="7680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359" y="4415790"/>
            <a:ext cx="5607684"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1" name="Rectangle 7"/>
          <p:cNvSpPr>
            <a:spLocks noGrp="1" noChangeArrowheads="1"/>
          </p:cNvSpPr>
          <p:nvPr>
            <p:ph type="sldNum" sz="quarter" idx="5"/>
          </p:nvPr>
        </p:nvSpPr>
        <p:spPr bwMode="auto">
          <a:xfrm>
            <a:off x="1986387" y="8831580"/>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ctr" defTabSz="932415">
              <a:lnSpc>
                <a:spcPct val="100000"/>
              </a:lnSpc>
              <a:spcBef>
                <a:spcPct val="0"/>
              </a:spcBef>
              <a:buFontTx/>
              <a:buNone/>
              <a:defRPr sz="1200" i="0">
                <a:solidFill>
                  <a:schemeClr val="tx1"/>
                </a:solidFill>
                <a:latin typeface="Arial" charset="0"/>
              </a:defRPr>
            </a:lvl1pPr>
          </a:lstStyle>
          <a:p>
            <a:pPr>
              <a:defRPr/>
            </a:pPr>
            <a:fld id="{9253D7F6-F643-4082-85AA-AC663D481427}" type="slidenum">
              <a:rPr lang="en-US"/>
              <a:pPr>
                <a:defRPr/>
              </a:pPr>
              <a:t>‹#›</a:t>
            </a:fld>
            <a:endParaRPr lang="en-US" dirty="0"/>
          </a:p>
        </p:txBody>
      </p:sp>
    </p:spTree>
    <p:extLst>
      <p:ext uri="{BB962C8B-B14F-4D97-AF65-F5344CB8AC3E}">
        <p14:creationId xmlns:p14="http://schemas.microsoft.com/office/powerpoint/2010/main" val="42395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10045C2A-CAC5-4362-91E1-2DD7A71F26AD}" type="slidenum">
              <a:rPr lang="en-US" smtClean="0"/>
              <a:pPr/>
              <a:t>1</a:t>
            </a:fld>
            <a:endParaRPr lang="en-US" dirty="0"/>
          </a:p>
        </p:txBody>
      </p:sp>
      <p:sp>
        <p:nvSpPr>
          <p:cNvPr id="77827" name="Rectangle 2"/>
          <p:cNvSpPr>
            <a:spLocks noGrp="1" noRot="1" noChangeAspect="1" noChangeArrowheads="1" noTextEdit="1"/>
          </p:cNvSpPr>
          <p:nvPr>
            <p:ph type="sldImg"/>
          </p:nvPr>
        </p:nvSpPr>
        <p:spPr>
          <a:xfrm>
            <a:off x="411163" y="698500"/>
            <a:ext cx="6189662" cy="3482975"/>
          </a:xfrm>
          <a:ln w="12699" cap="flat">
            <a:solidFill>
              <a:schemeClr val="tx1"/>
            </a:solidFill>
          </a:ln>
        </p:spPr>
      </p:sp>
      <p:sp>
        <p:nvSpPr>
          <p:cNvPr id="77828" name="Rectangle 3"/>
          <p:cNvSpPr>
            <a:spLocks noGrp="1" noChangeArrowheads="1"/>
          </p:cNvSpPr>
          <p:nvPr>
            <p:ph type="body" idx="1"/>
          </p:nvPr>
        </p:nvSpPr>
        <p:spPr>
          <a:xfrm>
            <a:off x="935144" y="4342565"/>
            <a:ext cx="5140112" cy="4183380"/>
          </a:xfrm>
          <a:noFill/>
          <a:ln/>
        </p:spPr>
        <p:txBody>
          <a:bodyPr lIns="90378" tIns="45190" rIns="90378" bIns="45190"/>
          <a:lstStyle/>
          <a:p>
            <a:pPr eaLnBrk="1" hangingPunct="1">
              <a:buFontTx/>
              <a:buNone/>
              <a:tabLst>
                <a:tab pos="458252" algn="l"/>
              </a:tabLst>
            </a:pPr>
            <a:r>
              <a:rPr lang="en-US" sz="900" b="1" dirty="0"/>
              <a:t>Facilitator</a:t>
            </a:r>
            <a:r>
              <a:rPr lang="en-US" sz="900" b="1" baseline="0" dirty="0"/>
              <a:t> Note</a:t>
            </a:r>
            <a:r>
              <a:rPr lang="en-US" sz="900" b="1" dirty="0"/>
              <a:t>:</a:t>
            </a:r>
            <a:r>
              <a:rPr lang="en-US" sz="900" dirty="0"/>
              <a:t> </a:t>
            </a:r>
          </a:p>
          <a:p>
            <a:pPr lvl="1" eaLnBrk="1" hangingPunct="1">
              <a:buFontTx/>
              <a:buChar char="•"/>
              <a:tabLst>
                <a:tab pos="458252" algn="l"/>
              </a:tabLst>
            </a:pPr>
            <a:r>
              <a:rPr lang="en-US" sz="900" dirty="0"/>
              <a:t> This is a briefing concerning the military justice system tailored to the duties and responsibilities of Company Commander’s and 1SG’s. </a:t>
            </a:r>
          </a:p>
          <a:p>
            <a:pPr lvl="1" eaLnBrk="1" hangingPunct="1">
              <a:buFontTx/>
              <a:buChar char="•"/>
              <a:tabLst>
                <a:tab pos="458252" algn="l"/>
              </a:tabLst>
            </a:pPr>
            <a:r>
              <a:rPr lang="en-US" sz="900" dirty="0"/>
              <a:t> Some recommended handouts are DA Form 2627-1, (Article 15), Figure B-1, AR 600-8-2 (Suspension of Favorable Actions), and your local Administrative Separations guide/cheat sheet.</a:t>
            </a:r>
          </a:p>
          <a:p>
            <a:pPr lvl="1" eaLnBrk="1" hangingPunct="1">
              <a:buFontTx/>
              <a:buChar char="•"/>
              <a:tabLst>
                <a:tab pos="458252" algn="l"/>
              </a:tabLst>
            </a:pPr>
            <a:r>
              <a:rPr lang="en-US" sz="900" dirty="0"/>
              <a:t> If you identify any issues, or have recommendations to improve this presentation, please contact the Training &amp; Development Directorate, TJAGLCS. </a:t>
            </a:r>
          </a:p>
          <a:p>
            <a:pPr lvl="1" eaLnBrk="1" hangingPunct="1">
              <a:buFontTx/>
              <a:buChar char="•"/>
              <a:tabLst>
                <a:tab pos="458252" algn="l"/>
              </a:tabLst>
            </a:pPr>
            <a:r>
              <a:rPr lang="en-US" sz="900" dirty="0"/>
              <a:t> This is accurate AS OF 28 March 2023.</a:t>
            </a:r>
          </a:p>
        </p:txBody>
      </p:sp>
    </p:spTree>
    <p:extLst>
      <p:ext uri="{BB962C8B-B14F-4D97-AF65-F5344CB8AC3E}">
        <p14:creationId xmlns:p14="http://schemas.microsoft.com/office/powerpoint/2010/main" val="3197687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r>
              <a:rPr lang="en-US" i="1" dirty="0"/>
              <a:t>Break up into small groups and discuss for 1-2 minutes. Randomly select groups to discuss their options</a:t>
            </a:r>
            <a:r>
              <a:rPr lang="en-US" dirty="0"/>
              <a:t>.</a:t>
            </a:r>
          </a:p>
          <a:p>
            <a:pPr marL="628650" lvl="1" indent="-171450">
              <a:buFont typeface="Arial" panose="020B0604020202020204" pitchFamily="34" charset="0"/>
              <a:buChar char="•"/>
            </a:pPr>
            <a:r>
              <a:rPr lang="en-US" dirty="0"/>
              <a:t>False. Soldiers have the right to refuse questions which would implicate them in a crime. Article 31 of the U.C.M.J. Furthermore, Commanders are required to not just notify a Soldier of his rights but to actually get his signature on a DA 31 prior to questioning if they suspect the Soldier has committed a crime.  </a:t>
            </a:r>
          </a:p>
          <a:p>
            <a:pPr marL="628650" lvl="1" indent="-171450">
              <a:buFont typeface="Arial" panose="020B0604020202020204" pitchFamily="34" charset="0"/>
              <a:buChar char="•"/>
            </a:pPr>
            <a:r>
              <a:rPr lang="en-US" dirty="0"/>
              <a:t>Trick question! Whether Article 31 applies will depend on the facts and circumstances at the time of the interview to determine whether the military questioner was acting, or could reasonably be considered to be acting in an official law enforcement capacity or disciplinary capacity.  73 M.J. 357. An NCO can absolutely question his Soldiers on a variety of issues, but when the Soldier being questioned is a suspect, and the NCO is trying to get information to use in a disciplinary fashion then you have to read them their rights.  </a:t>
            </a:r>
          </a:p>
          <a:p>
            <a:pPr marL="628650" lvl="1" indent="-171450">
              <a:buFont typeface="Arial" panose="020B0604020202020204" pitchFamily="34" charset="0"/>
              <a:buChar char="•"/>
            </a:pPr>
            <a:r>
              <a:rPr lang="en-US" dirty="0"/>
              <a:t>Your first question where he admits to steroid use is probably okay. Why would that be?  Because you initially did not suspect criminal misconduct. Your second question would probably be in violation of his right to remain silent as at that point, you suspect he has committed a crime.  </a:t>
            </a:r>
          </a:p>
        </p:txBody>
      </p:sp>
      <p:sp>
        <p:nvSpPr>
          <p:cNvPr id="4" name="Slide Number Placeholder 3"/>
          <p:cNvSpPr>
            <a:spLocks noGrp="1"/>
          </p:cNvSpPr>
          <p:nvPr>
            <p:ph type="sldNum" sz="quarter" idx="5"/>
          </p:nvPr>
        </p:nvSpPr>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9253D7F6-F643-4082-85AA-AC663D48142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083500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C4BB068-211E-49F4-992F-80AF1E15AEC1}" type="slidenum">
              <a:rPr lang="en-US" smtClean="0"/>
              <a:pPr/>
              <a:t>11</a:t>
            </a:fld>
            <a:endParaRPr lang="en-US" dirty="0"/>
          </a:p>
        </p:txBody>
      </p:sp>
      <p:sp>
        <p:nvSpPr>
          <p:cNvPr id="84995" name="Rectangle 2"/>
          <p:cNvSpPr>
            <a:spLocks noGrp="1" noRot="1" noChangeAspect="1" noChangeArrowheads="1" noTextEdit="1"/>
          </p:cNvSpPr>
          <p:nvPr>
            <p:ph type="sldImg"/>
          </p:nvPr>
        </p:nvSpPr>
        <p:spPr>
          <a:xfrm>
            <a:off x="411163" y="698500"/>
            <a:ext cx="6189662" cy="3482975"/>
          </a:xfrm>
          <a:ln w="12699" cap="flat">
            <a:solidFill>
              <a:schemeClr val="tx1"/>
            </a:solidFill>
          </a:ln>
        </p:spPr>
      </p:sp>
      <p:sp>
        <p:nvSpPr>
          <p:cNvPr id="84996" name="Rectangle 3"/>
          <p:cNvSpPr>
            <a:spLocks noGrp="1" noChangeArrowheads="1"/>
          </p:cNvSpPr>
          <p:nvPr>
            <p:ph type="body" idx="1"/>
          </p:nvPr>
        </p:nvSpPr>
        <p:spPr>
          <a:xfrm>
            <a:off x="935144" y="4414199"/>
            <a:ext cx="5140112" cy="4183380"/>
          </a:xfrm>
          <a:noFill/>
          <a:ln/>
        </p:spPr>
        <p:txBody>
          <a:bodyPr lIns="90378" tIns="45190" rIns="90378" bIns="45190"/>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p>
          <a:p>
            <a:pPr eaLnBrk="1" hangingPunct="1">
              <a:buFontTx/>
              <a:buChar char="•"/>
            </a:pPr>
            <a:endParaRPr lang="en-US" dirty="0"/>
          </a:p>
          <a:p>
            <a:pPr marL="515533" lvl="1" eaLnBrk="1" hangingPunct="1">
              <a:buFontTx/>
              <a:buChar char="•"/>
            </a:pPr>
            <a:r>
              <a:rPr lang="en-US" dirty="0"/>
              <a:t> Article 31(b)</a:t>
            </a:r>
            <a:r>
              <a:rPr lang="en-US" baseline="0" dirty="0"/>
              <a:t> rights apply anytime any person subject to the UCMJ asks any other person subject to the UCMJ, who is suspected of an offense, to make a statement.  It is not limited to questioning by law enforcement officers.</a:t>
            </a:r>
            <a:r>
              <a:rPr lang="en-US" dirty="0"/>
              <a:t> </a:t>
            </a:r>
          </a:p>
          <a:p>
            <a:pPr marL="515533" lvl="1" eaLnBrk="1" hangingPunct="1">
              <a:buFontTx/>
              <a:buChar char="•"/>
            </a:pPr>
            <a:r>
              <a:rPr lang="en-US" dirty="0"/>
              <a:t> When questioning ordinary witnesses, you do not need to warn them of any rights.  However, before questioning anyone subject to</a:t>
            </a:r>
            <a:r>
              <a:rPr lang="en-US" baseline="0" dirty="0"/>
              <a:t> the UCMJ </a:t>
            </a:r>
            <a:r>
              <a:rPr lang="en-US" dirty="0"/>
              <a:t>suspected of a crime, you must inform them of their rights, primarily, the right against self-incrimination, and the right to counsel.</a:t>
            </a:r>
          </a:p>
          <a:p>
            <a:pPr marL="515533" lvl="1" eaLnBrk="1" hangingPunct="1">
              <a:buFontTx/>
              <a:buChar char="•"/>
            </a:pPr>
            <a:r>
              <a:rPr lang="en-US" baseline="0" dirty="0"/>
              <a:t> Soldiers should receive rights warning via a DA Form 3881.</a:t>
            </a:r>
          </a:p>
          <a:p>
            <a:pPr marL="515533" lvl="1" eaLnBrk="1" hangingPunct="1">
              <a:buFontTx/>
              <a:buNone/>
            </a:pPr>
            <a:endParaRPr lang="en-US" baseline="0" dirty="0"/>
          </a:p>
          <a:p>
            <a:pPr marL="515533" lvl="1" eaLnBrk="1" hangingPunct="1">
              <a:buFontTx/>
              <a:buChar char="•"/>
            </a:pPr>
            <a:r>
              <a:rPr lang="en-US" baseline="0" dirty="0"/>
              <a:t> </a:t>
            </a:r>
            <a:r>
              <a:rPr lang="en-US" dirty="0"/>
              <a:t>The right to counsel is purposely not listed on this slide because it is a right derived from the 5</a:t>
            </a:r>
            <a:r>
              <a:rPr lang="en-US" baseline="30000" dirty="0"/>
              <a:t>th</a:t>
            </a:r>
            <a:r>
              <a:rPr lang="en-US" dirty="0"/>
              <a:t> and 6</a:t>
            </a:r>
            <a:r>
              <a:rPr lang="en-US" baseline="30000" dirty="0"/>
              <a:t>th</a:t>
            </a:r>
            <a:r>
              <a:rPr lang="en-US" dirty="0"/>
              <a:t> Amendments to the Constitution and not codified in Article 31(b) of the UCMJ.  It is a constitutional right applicable to Soldiers that appears throughout this presentation.  </a:t>
            </a:r>
          </a:p>
          <a:p>
            <a:pPr marL="515533" lvl="1" eaLnBrk="1" hangingPunct="1">
              <a:spcBef>
                <a:spcPct val="50000"/>
              </a:spcBef>
              <a:buFontTx/>
              <a:buChar char="•"/>
            </a:pPr>
            <a:r>
              <a:rPr lang="en-US" dirty="0"/>
              <a:t> Explain DA Form 3881, Rights Warning Procedure</a:t>
            </a:r>
            <a:r>
              <a:rPr lang="en-US" baseline="0" dirty="0"/>
              <a:t> and </a:t>
            </a:r>
            <a:r>
              <a:rPr lang="en-US" dirty="0"/>
              <a:t>Waiver Portion</a:t>
            </a:r>
            <a:r>
              <a:rPr lang="en-US" baseline="0" dirty="0"/>
              <a:t> and Non-Waiver of the document.</a:t>
            </a:r>
          </a:p>
          <a:p>
            <a:pPr marL="515533" lvl="1" eaLnBrk="1" hangingPunct="1">
              <a:spcBef>
                <a:spcPct val="50000"/>
              </a:spcBef>
              <a:buFontTx/>
              <a:buChar char="•"/>
            </a:pPr>
            <a:endParaRPr lang="en-US" baseline="0" dirty="0"/>
          </a:p>
          <a:p>
            <a:pPr marL="515533" lvl="1" eaLnBrk="1" hangingPunct="1">
              <a:spcBef>
                <a:spcPct val="50000"/>
              </a:spcBef>
              <a:buFontTx/>
              <a:buChar char="•"/>
            </a:pPr>
            <a:r>
              <a:rPr lang="en-US" baseline="0" dirty="0"/>
              <a:t>Pro-Tip: Rehearse this with either your MJA or a paralegal before hand. If you flub this up two things can happen; 1) You will look very foolish and 2) it could cause the statement to get thrown out. </a:t>
            </a:r>
            <a:endParaRPr lang="en-US" dirty="0"/>
          </a:p>
          <a:p>
            <a:pPr eaLnBrk="1" hangingPunct="1"/>
            <a:endParaRPr lang="en-US" dirty="0"/>
          </a:p>
          <a:p>
            <a:pPr eaLnBrk="1" hangingPunct="1">
              <a:spcBef>
                <a:spcPct val="50000"/>
              </a:spcBef>
            </a:pPr>
            <a:endParaRPr lang="en-US" u="sng" dirty="0"/>
          </a:p>
        </p:txBody>
      </p:sp>
    </p:spTree>
    <p:extLst>
      <p:ext uri="{BB962C8B-B14F-4D97-AF65-F5344CB8AC3E}">
        <p14:creationId xmlns:p14="http://schemas.microsoft.com/office/powerpoint/2010/main" val="3258721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r>
              <a:rPr lang="en-US" dirty="0"/>
              <a:t>1. No. You did not suspect them of a crime, but were concerned for their welfare.  This is very similar to the previous question. Just because he has a black eye does not mean you suspect him of having been in a fight or doing something illegal. </a:t>
            </a:r>
          </a:p>
          <a:p>
            <a:endParaRPr lang="en-US" dirty="0"/>
          </a:p>
          <a:p>
            <a:r>
              <a:rPr lang="en-US" dirty="0"/>
              <a:t>2. Yes!  He has basically admitted to murder!  Stop questioning right then! In this case, when you question him after he admits to killing someone you have violated his rights.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12</a:t>
            </a:fld>
            <a:endParaRPr lang="en-US" dirty="0"/>
          </a:p>
        </p:txBody>
      </p:sp>
    </p:spTree>
    <p:extLst>
      <p:ext uri="{BB962C8B-B14F-4D97-AF65-F5344CB8AC3E}">
        <p14:creationId xmlns:p14="http://schemas.microsoft.com/office/powerpoint/2010/main" val="1201193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430406CF-C3BF-499F-9070-0D4FBB1772B6}"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8307" name="Rectangle 2"/>
          <p:cNvSpPr>
            <a:spLocks noGrp="1" noRot="1" noChangeAspect="1" noChangeArrowheads="1" noTextEdit="1"/>
          </p:cNvSpPr>
          <p:nvPr>
            <p:ph type="sldImg"/>
          </p:nvPr>
        </p:nvSpPr>
        <p:spPr>
          <a:xfrm>
            <a:off x="417513" y="701675"/>
            <a:ext cx="6176962" cy="3475038"/>
          </a:xfrm>
          <a:ln/>
        </p:spPr>
      </p:sp>
      <p:sp>
        <p:nvSpPr>
          <p:cNvPr id="98308"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There may be times that a Soldier’s property may need to be searched.  We will next discuss searches, seizures, and inspections.  Inspections are closely related to searches but are conducted with different motives and analyzed differently.</a:t>
            </a:r>
          </a:p>
          <a:p>
            <a:pPr marL="515533" lvl="1" eaLnBrk="1" hangingPunct="1">
              <a:buFontTx/>
              <a:buChar char="•"/>
            </a:pPr>
            <a:r>
              <a:rPr lang="en-US" dirty="0"/>
              <a:t> We will discuss:</a:t>
            </a:r>
          </a:p>
          <a:p>
            <a:pPr marL="1085850" lvl="2" indent="-171450" eaLnBrk="1" hangingPunct="1">
              <a:buFont typeface="Arial" panose="020B0604020202020204" pitchFamily="34" charset="0"/>
              <a:buChar char="•"/>
            </a:pPr>
            <a:r>
              <a:rPr lang="en-US" dirty="0"/>
              <a:t> The Constitutional protection against unreasonable searches</a:t>
            </a:r>
          </a:p>
          <a:p>
            <a:pPr marL="1085850" lvl="2" indent="-171450" eaLnBrk="1" hangingPunct="1">
              <a:buFont typeface="Arial" panose="020B0604020202020204" pitchFamily="34" charset="0"/>
              <a:buChar char="•"/>
            </a:pPr>
            <a:r>
              <a:rPr lang="en-US" dirty="0"/>
              <a:t> Who can authorize a search</a:t>
            </a:r>
          </a:p>
          <a:p>
            <a:pPr marL="1085850" lvl="2" indent="-171450" eaLnBrk="1" hangingPunct="1">
              <a:buFont typeface="Arial" panose="020B0604020202020204" pitchFamily="34" charset="0"/>
              <a:buChar char="•"/>
            </a:pPr>
            <a:r>
              <a:rPr lang="en-US" dirty="0"/>
              <a:t> The conditions that must be met before a search is conducted</a:t>
            </a:r>
          </a:p>
          <a:p>
            <a:pPr marL="1085850" lvl="2" indent="-171450" eaLnBrk="1" hangingPunct="1">
              <a:buFont typeface="Arial" panose="020B0604020202020204" pitchFamily="34" charset="0"/>
              <a:buChar char="•"/>
            </a:pPr>
            <a:r>
              <a:rPr lang="en-US" dirty="0"/>
              <a:t> Inspections and the Urinalysis program</a:t>
            </a:r>
          </a:p>
          <a:p>
            <a:pPr marL="1085850" lvl="2" indent="-171450" eaLnBrk="1" hangingPunct="1">
              <a:buFont typeface="Arial" panose="020B0604020202020204" pitchFamily="34" charset="0"/>
              <a:buChar char="•"/>
            </a:pPr>
            <a:r>
              <a:rPr lang="en-US" dirty="0"/>
              <a:t> What to do if “contraband” is discovered</a:t>
            </a:r>
          </a:p>
        </p:txBody>
      </p:sp>
    </p:spTree>
    <p:extLst>
      <p:ext uri="{BB962C8B-B14F-4D97-AF65-F5344CB8AC3E}">
        <p14:creationId xmlns:p14="http://schemas.microsoft.com/office/powerpoint/2010/main" val="190837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C083F729-E795-4262-AD08-BB4CE7D20D40}" type="slidenum">
              <a:rPr lang="en-US" smtClean="0"/>
              <a:pPr/>
              <a:t>14</a:t>
            </a:fld>
            <a:endParaRPr lang="en-US" dirty="0"/>
          </a:p>
        </p:txBody>
      </p:sp>
      <p:sp>
        <p:nvSpPr>
          <p:cNvPr id="99331" name="Rectangle 2"/>
          <p:cNvSpPr>
            <a:spLocks noGrp="1" noRot="1" noChangeAspect="1" noChangeArrowheads="1" noTextEdit="1"/>
          </p:cNvSpPr>
          <p:nvPr>
            <p:ph type="sldImg"/>
          </p:nvPr>
        </p:nvSpPr>
        <p:spPr>
          <a:xfrm>
            <a:off x="411163" y="698500"/>
            <a:ext cx="6189662" cy="3482975"/>
          </a:xfrm>
          <a:ln/>
        </p:spPr>
      </p:sp>
      <p:sp>
        <p:nvSpPr>
          <p:cNvPr id="99332" name="Rectangle 3"/>
          <p:cNvSpPr>
            <a:spLocks noGrp="1" noChangeArrowheads="1"/>
          </p:cNvSpPr>
          <p:nvPr>
            <p:ph type="body" idx="1"/>
          </p:nvPr>
        </p:nvSpPr>
        <p:spPr>
          <a:xfrm>
            <a:off x="935144" y="4414199"/>
            <a:ext cx="5140112" cy="4183380"/>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The Fourth Amendment to the Constitution protects people from “UNREASONABLE” searches.  Soldiers, despite their status in the military, are also protected by this right.</a:t>
            </a:r>
          </a:p>
          <a:p>
            <a:pPr marL="515533" lvl="1" eaLnBrk="1" hangingPunct="1">
              <a:buFontTx/>
              <a:buChar char="•"/>
            </a:pPr>
            <a:r>
              <a:rPr lang="en-US" dirty="0"/>
              <a:t> Commanders must be able to distinguish between REASONABLE and UNREASONABLE. A search conducted without an authorization is presumptively unreasonable, unless there is an exception. Baseline COA should always be to coordinate with your MJA to get an authorization.  </a:t>
            </a:r>
          </a:p>
        </p:txBody>
      </p:sp>
    </p:spTree>
    <p:extLst>
      <p:ext uri="{BB962C8B-B14F-4D97-AF65-F5344CB8AC3E}">
        <p14:creationId xmlns:p14="http://schemas.microsoft.com/office/powerpoint/2010/main" val="2569327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BF442015-1E48-442A-A8C3-349C987C4928}" type="slidenum">
              <a:rPr lang="en-US" smtClean="0"/>
              <a:pPr/>
              <a:t>15</a:t>
            </a:fld>
            <a:endParaRPr lang="en-US" dirty="0"/>
          </a:p>
        </p:txBody>
      </p:sp>
      <p:sp>
        <p:nvSpPr>
          <p:cNvPr id="100355" name="Rectangle 2"/>
          <p:cNvSpPr>
            <a:spLocks noGrp="1" noRot="1" noChangeAspect="1" noChangeArrowheads="1" noTextEdit="1"/>
          </p:cNvSpPr>
          <p:nvPr>
            <p:ph type="sldImg"/>
          </p:nvPr>
        </p:nvSpPr>
        <p:spPr>
          <a:xfrm>
            <a:off x="417513" y="701675"/>
            <a:ext cx="6176962" cy="3475038"/>
          </a:xfrm>
          <a:ln/>
        </p:spPr>
      </p:sp>
      <p:sp>
        <p:nvSpPr>
          <p:cNvPr id="10035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b="1" dirty="0"/>
              <a:t> </a:t>
            </a: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If search</a:t>
            </a:r>
            <a:r>
              <a:rPr lang="en-US" baseline="0" dirty="0"/>
              <a:t> authorization/</a:t>
            </a:r>
            <a:r>
              <a:rPr lang="en-US" dirty="0"/>
              <a:t>warrant is required, it must be authorized by an impartial authority and must be based upon probable cause to be </a:t>
            </a:r>
            <a:r>
              <a:rPr lang="en-US" i="1" dirty="0"/>
              <a:t>REASONABLE</a:t>
            </a:r>
            <a:r>
              <a:rPr lang="en-US" dirty="0"/>
              <a:t>.</a:t>
            </a:r>
          </a:p>
          <a:p>
            <a:pPr marL="686983" lvl="1" indent="-171450" eaLnBrk="1" hangingPunct="1">
              <a:buFont typeface="Arial" panose="020B0604020202020204" pitchFamily="34" charset="0"/>
              <a:buChar char="•"/>
            </a:pPr>
            <a:r>
              <a:rPr lang="en-US" dirty="0"/>
              <a:t> Competent authority includes:</a:t>
            </a:r>
          </a:p>
          <a:p>
            <a:pPr marL="1085850" lvl="2" indent="-171450" eaLnBrk="1" hangingPunct="1">
              <a:buFont typeface="Arial" panose="020B0604020202020204" pitchFamily="34" charset="0"/>
              <a:buChar char="•"/>
            </a:pPr>
            <a:r>
              <a:rPr lang="en-US" baseline="0" dirty="0"/>
              <a:t> </a:t>
            </a:r>
            <a:r>
              <a:rPr lang="en-US" dirty="0"/>
              <a:t>A competent civilian authority (judge)</a:t>
            </a:r>
          </a:p>
          <a:p>
            <a:pPr marL="1085850" lvl="2" indent="-171450" eaLnBrk="1" hangingPunct="1">
              <a:buFont typeface="Arial" panose="020B0604020202020204" pitchFamily="34" charset="0"/>
              <a:buChar char="•"/>
            </a:pPr>
            <a:r>
              <a:rPr lang="en-US" dirty="0"/>
              <a:t> A Military Magistrate:  A lawyer who serves as a neutral and detached officer to review the evidence and situation in a case.  Usually, it is either a CID Agent or MP Investigator who provides information to the military magistrate when requesting authorization to search. A Military Magistrate is appointed to the position by orders, receives training, and reports directly to a Military Judge while performing those duties.</a:t>
            </a:r>
          </a:p>
          <a:p>
            <a:pPr marL="1085850" lvl="2" indent="-171450" eaLnBrk="1" hangingPunct="1">
              <a:buFont typeface="Arial" panose="020B0604020202020204" pitchFamily="34" charset="0"/>
              <a:buChar char="•"/>
            </a:pPr>
            <a:r>
              <a:rPr lang="en-US" dirty="0"/>
              <a:t> Impartial Commanders (or Acting Commanders who are on orders in that capacity) may authorize a search if all conditions for a REASONABLE search are met.</a:t>
            </a:r>
          </a:p>
          <a:p>
            <a:pPr marL="1085850" lvl="2" indent="-171450" eaLnBrk="1" hangingPunct="1">
              <a:buFont typeface="Arial" panose="020B0604020202020204" pitchFamily="34" charset="0"/>
              <a:buChar char="•"/>
            </a:pPr>
            <a:r>
              <a:rPr lang="en-US" dirty="0"/>
              <a:t> Commanders should NOT personally</a:t>
            </a:r>
            <a:r>
              <a:rPr lang="en-US" baseline="0" dirty="0"/>
              <a:t> </a:t>
            </a:r>
            <a:r>
              <a:rPr lang="en-US" dirty="0"/>
              <a:t>conduct searches because they will then no longer be neutral and detached.</a:t>
            </a:r>
          </a:p>
          <a:p>
            <a:pPr marL="1085850" lvl="2" indent="-171450" eaLnBrk="1" hangingPunct="1">
              <a:buFont typeface="Arial" panose="020B0604020202020204" pitchFamily="34" charset="0"/>
              <a:buChar char="•"/>
            </a:pPr>
            <a:endParaRPr lang="en-US" dirty="0"/>
          </a:p>
        </p:txBody>
      </p:sp>
    </p:spTree>
    <p:extLst>
      <p:ext uri="{BB962C8B-B14F-4D97-AF65-F5344CB8AC3E}">
        <p14:creationId xmlns:p14="http://schemas.microsoft.com/office/powerpoint/2010/main" val="1594487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40D477AD-E326-427E-A3D5-1FD5FE8874ED}" type="slidenum">
              <a:rPr lang="en-US" smtClean="0"/>
              <a:pPr/>
              <a:t>16</a:t>
            </a:fld>
            <a:endParaRPr lang="en-US" dirty="0"/>
          </a:p>
        </p:txBody>
      </p:sp>
      <p:sp>
        <p:nvSpPr>
          <p:cNvPr id="102403" name="Rectangle 4"/>
          <p:cNvSpPr>
            <a:spLocks noGrp="1" noRot="1" noChangeAspect="1" noChangeArrowheads="1" noTextEdit="1"/>
          </p:cNvSpPr>
          <p:nvPr>
            <p:ph type="sldImg"/>
          </p:nvPr>
        </p:nvSpPr>
        <p:spPr>
          <a:xfrm>
            <a:off x="406400" y="696913"/>
            <a:ext cx="6197600" cy="3486150"/>
          </a:xfrm>
          <a:ln/>
        </p:spPr>
      </p:sp>
      <p:sp>
        <p:nvSpPr>
          <p:cNvPr id="10240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b="0" baseline="0" dirty="0"/>
              <a:t>  </a:t>
            </a:r>
          </a:p>
          <a:p>
            <a:pPr eaLnBrk="1" hangingPunct="1">
              <a:buFontTx/>
              <a:buNone/>
              <a:tabLst>
                <a:tab pos="458252" algn="l"/>
              </a:tabLst>
            </a:pPr>
            <a:r>
              <a:rPr lang="en-US" dirty="0"/>
              <a:t>Certain circumstances do not require that prior authorization be obtained prior to conducting a search or seizing evidence.  </a:t>
            </a:r>
          </a:p>
          <a:p>
            <a:pPr eaLnBrk="1" hangingPunct="1">
              <a:buFontTx/>
              <a:buNone/>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Plain View:  A doctrine that allows officials</a:t>
            </a:r>
            <a:r>
              <a:rPr lang="en-US" baseline="0" dirty="0"/>
              <a:t> </a:t>
            </a:r>
            <a:r>
              <a:rPr lang="en-US" dirty="0"/>
              <a:t>to seize contraband or evidence that is visible and in the open and whose incriminating nature is immediately apparent.  The Plain View doctrine applies when an official is authorized to be in a certain area at the time the object is seen, smelled or felt (plain smell, plain feel ie. during a frisk) and the contraband item is detectable without moving or opening anything.</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Consent: The subject gives you consent. Consent is, “Hey, can I look in your footlocker?” and he says, “Sure.”  Consent is not, “If you don’t allow me to look in your footlocker I am going to have you doing pushups until you vomit,” and he says, “Sure.”  See the difference?</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Exigent Circumstances: Pretty simple. The subject knows he is caught and you catching him trying to light something on fire in his barracks room.  You do not have to know it is pot to seize the item which he is trying to set on fire.</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Incident to lawful apprehension: You are arresting someone and you can seize items on his person.</a:t>
            </a:r>
          </a:p>
          <a:p>
            <a:pPr eaLnBrk="1" hangingPunct="1"/>
            <a:endParaRPr lang="en-US" dirty="0"/>
          </a:p>
          <a:p>
            <a:pPr eaLnBrk="1" hangingPunct="1"/>
            <a:endParaRPr lang="en-US" dirty="0"/>
          </a:p>
        </p:txBody>
      </p:sp>
    </p:spTree>
    <p:extLst>
      <p:ext uri="{BB962C8B-B14F-4D97-AF65-F5344CB8AC3E}">
        <p14:creationId xmlns:p14="http://schemas.microsoft.com/office/powerpoint/2010/main" val="518164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30026256-847F-462A-80C3-9A5F16B6C6BF}" type="slidenum">
              <a:rPr lang="en-US" smtClean="0"/>
              <a:pPr/>
              <a:t>17</a:t>
            </a:fld>
            <a:endParaRPr lang="en-US" dirty="0"/>
          </a:p>
        </p:txBody>
      </p:sp>
      <p:sp>
        <p:nvSpPr>
          <p:cNvPr id="106499" name="Rectangle 4"/>
          <p:cNvSpPr>
            <a:spLocks noGrp="1" noRot="1" noChangeAspect="1" noChangeArrowheads="1" noTextEdit="1"/>
          </p:cNvSpPr>
          <p:nvPr>
            <p:ph type="sldImg"/>
          </p:nvPr>
        </p:nvSpPr>
        <p:spPr>
          <a:xfrm>
            <a:off x="406400" y="696913"/>
            <a:ext cx="6197600" cy="3486150"/>
          </a:xfrm>
          <a:ln/>
        </p:spPr>
      </p:sp>
      <p:sp>
        <p:nvSpPr>
          <p:cNvPr id="10650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Commanders have the authority to order Administrative Inspections.  Administrative Inspections are not considered searches.  An “administrative inspection,” refers to an inspection directed to ensure the security, military fitness, good order and discipline of a unit, installation, or vehicle.  Random and 100%, rather than targeted, Urinalysis testing falls within this category.</a:t>
            </a:r>
          </a:p>
          <a:p>
            <a:pPr marL="515533" lvl="1" eaLnBrk="1" hangingPunct="1">
              <a:buFontTx/>
              <a:buChar char="•"/>
            </a:pPr>
            <a:r>
              <a:rPr lang="en-US" dirty="0"/>
              <a:t> Commanders should schedule inspections regularly throughout their time in command.  This does not mean that commanders are required to announce them or have a set schedule for them.  In fact, it is recommended that the number of personnel with knowledge of upcoming inspections is limited.</a:t>
            </a:r>
          </a:p>
          <a:p>
            <a:pPr marL="515533" lvl="1" eaLnBrk="1" hangingPunct="1">
              <a:buFontTx/>
              <a:buChar char="•"/>
            </a:pPr>
            <a:r>
              <a:rPr lang="en-US" dirty="0"/>
              <a:t> Your higher HQ’s will likely</a:t>
            </a:r>
            <a:r>
              <a:rPr lang="en-US" baseline="0" dirty="0"/>
              <a:t> have an SOP for conducting inspections that coincides with Army regulations.</a:t>
            </a:r>
            <a:endParaRPr lang="en-US" dirty="0"/>
          </a:p>
          <a:p>
            <a:pPr marL="515533" lvl="1" eaLnBrk="1" hangingPunct="1">
              <a:buFontTx/>
              <a:buChar char="•"/>
            </a:pPr>
            <a:r>
              <a:rPr lang="en-US" dirty="0"/>
              <a:t> When conducting an administrative inspection, a Commander should articulate why the inspection is being conducted (its primary purpose).  Commanders should limit the scope of such an inspection -- it should be no more intrusive than is necessary to accomplish the primary purpose.  In addition, a Commander should limit the discretion of the individuals authorized to conduct the inspection. If you are not rehearsing this with your inspectors…you are setting yourself up for failure.  </a:t>
            </a:r>
          </a:p>
          <a:p>
            <a:pPr marL="515533" lvl="1" eaLnBrk="1" hangingPunct="1">
              <a:buFontTx/>
              <a:buChar char="•"/>
            </a:pPr>
            <a:r>
              <a:rPr lang="en-US" dirty="0"/>
              <a:t> Conducting inspections immediately following the report of a specific offense, targeting specific individuals or treating individuals differently during an inspection subjects the government to challenge and creates a burden of proving by clear and convincing evidence that the inspection was conducted for a proper purpose if and when it is challenged.</a:t>
            </a:r>
          </a:p>
        </p:txBody>
      </p:sp>
    </p:spTree>
    <p:extLst>
      <p:ext uri="{BB962C8B-B14F-4D97-AF65-F5344CB8AC3E}">
        <p14:creationId xmlns:p14="http://schemas.microsoft.com/office/powerpoint/2010/main" val="1582324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pPr marL="628650" lvl="1" indent="-171450">
              <a:buFont typeface="Arial" panose="020B0604020202020204" pitchFamily="34" charset="0"/>
              <a:buChar char="•"/>
            </a:pPr>
            <a:r>
              <a:rPr lang="en-US" dirty="0"/>
              <a:t>Legal!  Commander when asked to testify stated his primary motivation for the inspection was unit readiness and to determine the extent of the drug problem, if there was one. The commander could not ignore the presence or use of illegal drugs in his unit and so long as he was not singling out one individual Soldier or just looking for “bad sorts.”  </a:t>
            </a:r>
          </a:p>
          <a:p>
            <a:endParaRPr lang="en-US" dirty="0"/>
          </a:p>
          <a:p>
            <a:pPr marL="628650" lvl="1" indent="-171450">
              <a:buFont typeface="Arial" panose="020B0604020202020204" pitchFamily="34" charset="0"/>
              <a:buChar char="•"/>
            </a:pPr>
            <a:r>
              <a:rPr lang="en-US" dirty="0"/>
              <a:t>It is a very thin line and you need to be careful here and consult with your MJA.  If you get it wrong, the evidence could be tossed out.  48 M.J. 292.</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18</a:t>
            </a:fld>
            <a:endParaRPr lang="en-US" dirty="0"/>
          </a:p>
        </p:txBody>
      </p:sp>
    </p:spTree>
    <p:extLst>
      <p:ext uri="{BB962C8B-B14F-4D97-AF65-F5344CB8AC3E}">
        <p14:creationId xmlns:p14="http://schemas.microsoft.com/office/powerpoint/2010/main" val="283435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pPr marL="628650" lvl="1" indent="-171450">
              <a:buFont typeface="Arial" panose="020B0604020202020204" pitchFamily="34" charset="0"/>
              <a:buChar char="•"/>
            </a:pPr>
            <a:r>
              <a:rPr lang="en-US" b="0" dirty="0"/>
              <a:t>The answer to this question is yes. This is something your unit has a policy for, and it is done for the purpose of cataloging the military equipment (administrative purpose) of a Soldier who has absented himself from his unit, not to discover missing Night Vision Goggles.  20 M.J. 112.  Interestingly enough, AR 700-84, para. 12-13 requires the unit to conduct an inventory of an AWOL soldier.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19</a:t>
            </a:fld>
            <a:endParaRPr lang="en-US" dirty="0"/>
          </a:p>
        </p:txBody>
      </p:sp>
    </p:spTree>
    <p:extLst>
      <p:ext uri="{BB962C8B-B14F-4D97-AF65-F5344CB8AC3E}">
        <p14:creationId xmlns:p14="http://schemas.microsoft.com/office/powerpoint/2010/main" val="160221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1B2AC772-5891-44A8-945F-9B4CD9B67295}" type="slidenum">
              <a:rPr lang="en-US" smtClean="0"/>
              <a:pPr/>
              <a:t>2</a:t>
            </a:fld>
            <a:endParaRPr lang="en-US" dirty="0"/>
          </a:p>
        </p:txBody>
      </p:sp>
      <p:sp>
        <p:nvSpPr>
          <p:cNvPr id="78851" name="Rectangle 4"/>
          <p:cNvSpPr>
            <a:spLocks noGrp="1" noRot="1" noChangeAspect="1" noChangeArrowheads="1" noTextEdit="1"/>
          </p:cNvSpPr>
          <p:nvPr>
            <p:ph type="sldImg"/>
          </p:nvPr>
        </p:nvSpPr>
        <p:spPr>
          <a:xfrm>
            <a:off x="406400" y="696913"/>
            <a:ext cx="6197600" cy="3486150"/>
          </a:xfrm>
          <a:ln/>
        </p:spPr>
      </p:sp>
      <p:sp>
        <p:nvSpPr>
          <p:cNvPr id="7885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This training should take approximately </a:t>
            </a:r>
            <a:r>
              <a:rPr lang="en-US" dirty="0">
                <a:highlight>
                  <a:srgbClr val="FFFF00"/>
                </a:highlight>
              </a:rPr>
              <a:t>2 hours</a:t>
            </a:r>
            <a:r>
              <a:rPr lang="en-US" dirty="0"/>
              <a:t>.  There will be a break after the instruction on Nonpunitive Administrative Actions.</a:t>
            </a:r>
          </a:p>
          <a:p>
            <a:pPr marL="515533" lvl="1" eaLnBrk="1" hangingPunct="1">
              <a:buFontTx/>
              <a:buChar char="•"/>
            </a:pPr>
            <a:r>
              <a:rPr lang="en-US" dirty="0"/>
              <a:t> We will highlight key decision points where you should consult your Military Justice Advisor (MJA). Contacting your MJA for the circumstances you see in yellow will ensure success during your time in command. </a:t>
            </a:r>
          </a:p>
        </p:txBody>
      </p:sp>
    </p:spTree>
    <p:extLst>
      <p:ext uri="{BB962C8B-B14F-4D97-AF65-F5344CB8AC3E}">
        <p14:creationId xmlns:p14="http://schemas.microsoft.com/office/powerpoint/2010/main" val="872732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0" dirty="0"/>
          </a:p>
          <a:p>
            <a:pPr marL="628650" lvl="1" indent="-171450">
              <a:buFont typeface="Arial" panose="020B0604020202020204" pitchFamily="34" charset="0"/>
              <a:buChar char="•"/>
            </a:pPr>
            <a:r>
              <a:rPr lang="en-US" b="0" dirty="0"/>
              <a:t>No need to break up into groups here, this is pretty evident this is a subterfuge. How do we know this is a subterfuge, because this is based off a real case. U.S. v. Thatcher, 28 M.J. 20. Do not be this company commander. Based on these facts, it is possible with his statements and a crafty JA, he might could have gotten a military magistrate to authorize a search warrant. </a:t>
            </a:r>
          </a:p>
          <a:p>
            <a:pPr marL="628650" lvl="1" indent="-171450">
              <a:buFont typeface="Arial" panose="020B0604020202020204" pitchFamily="34" charset="0"/>
              <a:buChar char="•"/>
            </a:pPr>
            <a:endParaRPr lang="en-US" b="0" dirty="0"/>
          </a:p>
          <a:p>
            <a:pPr marL="628650" lvl="1" indent="-171450">
              <a:buFont typeface="Arial" panose="020B0604020202020204" pitchFamily="34" charset="0"/>
              <a:buChar char="•"/>
            </a:pPr>
            <a:r>
              <a:rPr lang="en-US" b="0" dirty="0"/>
              <a:t>Follow on question…what would have happened if the tools were not discovered in the room? Could the Commander have ordered an “inspection” of all the vehicles?  No. How could this possibly relate to the safety and health of a unit?  This isn’t like people going on block leave.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20</a:t>
            </a:fld>
            <a:endParaRPr lang="en-US" dirty="0"/>
          </a:p>
        </p:txBody>
      </p:sp>
    </p:spTree>
    <p:extLst>
      <p:ext uri="{BB962C8B-B14F-4D97-AF65-F5344CB8AC3E}">
        <p14:creationId xmlns:p14="http://schemas.microsoft.com/office/powerpoint/2010/main" val="39584518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FDBB5D22-4CA5-4EA2-AAC2-4521FDF96705}" type="slidenum">
              <a:rPr lang="en-US" smtClean="0"/>
              <a:pPr/>
              <a:t>21</a:t>
            </a:fld>
            <a:endParaRPr lang="en-US" dirty="0"/>
          </a:p>
        </p:txBody>
      </p:sp>
      <p:sp>
        <p:nvSpPr>
          <p:cNvPr id="107523" name="Rectangle 4"/>
          <p:cNvSpPr>
            <a:spLocks noGrp="1" noRot="1" noChangeAspect="1" noChangeArrowheads="1" noTextEdit="1"/>
          </p:cNvSpPr>
          <p:nvPr>
            <p:ph type="sldImg"/>
          </p:nvPr>
        </p:nvSpPr>
        <p:spPr>
          <a:xfrm>
            <a:off x="406400" y="696913"/>
            <a:ext cx="6197600" cy="3486150"/>
          </a:xfrm>
          <a:ln/>
        </p:spPr>
      </p:sp>
      <p:sp>
        <p:nvSpPr>
          <p:cNvPr id="10752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In order for the Army Urinalysis program to be effective:</a:t>
            </a:r>
          </a:p>
          <a:p>
            <a:pPr marL="1085850" lvl="2" indent="-171450" eaLnBrk="1" hangingPunct="1">
              <a:buFont typeface="Arial" panose="020B0604020202020204" pitchFamily="34" charset="0"/>
              <a:buChar char="•"/>
            </a:pPr>
            <a:r>
              <a:rPr lang="en-US" dirty="0"/>
              <a:t> Leaders must ensure the unit has trained and qualified Unit Prevention Leaders (UPLs) to properly administer the Urinalysis Program.</a:t>
            </a:r>
          </a:p>
          <a:p>
            <a:pPr marL="1085850" lvl="2" indent="-171450" eaLnBrk="1" hangingPunct="1">
              <a:buFont typeface="Arial" panose="020B0604020202020204" pitchFamily="34" charset="0"/>
              <a:buChar char="•"/>
            </a:pPr>
            <a:r>
              <a:rPr lang="en-US" dirty="0"/>
              <a:t> Ensure the tests are coded correctly.  It is imperative that the codes are properly documented.  Incorrect coding has resulted in Urinalyses conducted pursuant to probable cause being excluded from trial.</a:t>
            </a:r>
          </a:p>
          <a:p>
            <a:pPr marL="1085850" lvl="2" indent="-171450" eaLnBrk="1" hangingPunct="1">
              <a:buFont typeface="Arial" panose="020B0604020202020204" pitchFamily="34" charset="0"/>
              <a:buChar char="•"/>
            </a:pPr>
            <a:r>
              <a:rPr lang="en-US" baseline="0" dirty="0"/>
              <a:t> </a:t>
            </a:r>
            <a:r>
              <a:rPr lang="en-US" dirty="0"/>
              <a:t>Limited Use:  Results may be used for some purposes but not others.  Most common limited use urinalysis results come from Soldiers enrolled in the Army Substance Abuse Program (ASAP).  Limited use results cannot be the basis of judicial or nonjudicial punishment.</a:t>
            </a:r>
          </a:p>
        </p:txBody>
      </p:sp>
    </p:spTree>
    <p:extLst>
      <p:ext uri="{BB962C8B-B14F-4D97-AF65-F5344CB8AC3E}">
        <p14:creationId xmlns:p14="http://schemas.microsoft.com/office/powerpoint/2010/main" val="2403200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C5A93273-33ED-462C-B7BE-35DF04851264}" type="slidenum">
              <a:rPr lang="en-US" smtClean="0"/>
              <a:pPr/>
              <a:t>22</a:t>
            </a:fld>
            <a:endParaRPr lang="en-US" dirty="0"/>
          </a:p>
        </p:txBody>
      </p:sp>
      <p:sp>
        <p:nvSpPr>
          <p:cNvPr id="108547" name="Rectangle 2"/>
          <p:cNvSpPr>
            <a:spLocks noChangeArrowheads="1"/>
          </p:cNvSpPr>
          <p:nvPr/>
        </p:nvSpPr>
        <p:spPr bwMode="auto">
          <a:xfrm>
            <a:off x="3972773"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108548" name="Rectangle 3"/>
          <p:cNvSpPr>
            <a:spLocks noChangeArrowheads="1"/>
          </p:cNvSpPr>
          <p:nvPr/>
        </p:nvSpPr>
        <p:spPr bwMode="auto">
          <a:xfrm>
            <a:off x="3972773" y="8829989"/>
            <a:ext cx="3037628" cy="466411"/>
          </a:xfrm>
          <a:prstGeom prst="rect">
            <a:avLst/>
          </a:prstGeom>
          <a:noFill/>
          <a:ln w="9525">
            <a:noFill/>
            <a:miter lim="800000"/>
            <a:headEnd/>
            <a:tailEnd/>
          </a:ln>
        </p:spPr>
        <p:txBody>
          <a:bodyPr lIns="19366" tIns="0" rIns="19366" bIns="0" anchor="b"/>
          <a:lstStyle/>
          <a:p>
            <a:pPr algn="r" defTabSz="929232" eaLnBrk="0" hangingPunct="0">
              <a:lnSpc>
                <a:spcPct val="100000"/>
              </a:lnSpc>
              <a:spcBef>
                <a:spcPct val="0"/>
              </a:spcBef>
              <a:buNone/>
            </a:pPr>
            <a:r>
              <a:rPr lang="en-US" sz="1000" dirty="0">
                <a:solidFill>
                  <a:schemeClr val="tx1"/>
                </a:solidFill>
                <a:latin typeface="Times New Roman" pitchFamily="18" charset="0"/>
              </a:rPr>
              <a:t>16</a:t>
            </a:r>
          </a:p>
        </p:txBody>
      </p:sp>
      <p:sp>
        <p:nvSpPr>
          <p:cNvPr id="108549" name="Rectangle 4"/>
          <p:cNvSpPr>
            <a:spLocks noChangeArrowheads="1"/>
          </p:cNvSpPr>
          <p:nvPr/>
        </p:nvSpPr>
        <p:spPr bwMode="auto">
          <a:xfrm>
            <a:off x="0" y="8829989"/>
            <a:ext cx="3037628" cy="466411"/>
          </a:xfrm>
          <a:prstGeom prst="rect">
            <a:avLst/>
          </a:prstGeom>
          <a:noFill/>
          <a:ln w="9525">
            <a:noFill/>
            <a:miter lim="800000"/>
            <a:headEnd/>
            <a:tailEnd/>
          </a:ln>
        </p:spPr>
        <p:txBody>
          <a:bodyPr wrap="none" lIns="91650" tIns="45825" rIns="91650" bIns="45825" anchor="ctr"/>
          <a:lstStyle/>
          <a:p>
            <a:endParaRPr lang="en-US" dirty="0"/>
          </a:p>
        </p:txBody>
      </p:sp>
      <p:sp>
        <p:nvSpPr>
          <p:cNvPr id="108550" name="Rectangle 5"/>
          <p:cNvSpPr>
            <a:spLocks noChangeArrowheads="1"/>
          </p:cNvSpPr>
          <p:nvPr/>
        </p:nvSpPr>
        <p:spPr bwMode="auto">
          <a:xfrm>
            <a:off x="0"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108551" name="Rectangle 8"/>
          <p:cNvSpPr>
            <a:spLocks noGrp="1" noRot="1" noChangeAspect="1" noChangeArrowheads="1" noTextEdit="1"/>
          </p:cNvSpPr>
          <p:nvPr>
            <p:ph type="sldImg"/>
          </p:nvPr>
        </p:nvSpPr>
        <p:spPr>
          <a:xfrm>
            <a:off x="406400" y="696913"/>
            <a:ext cx="6197600" cy="3486150"/>
          </a:xfrm>
          <a:ln/>
        </p:spPr>
      </p:sp>
      <p:sp>
        <p:nvSpPr>
          <p:cNvPr id="108552" name="Rectangle 9"/>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Once evidence is seized during a lawful search or inspection, it is vital that such evidence is handled in an appropriate manner.  Careless handling can be detrimental to a conviction at court-martial.  You must treat evidence seized during a search as “sensitive items.”  </a:t>
            </a:r>
          </a:p>
          <a:p>
            <a:pPr marL="1085850" lvl="2" indent="-171450" eaLnBrk="1" hangingPunct="1">
              <a:buFont typeface="Arial" panose="020B0604020202020204" pitchFamily="34" charset="0"/>
              <a:buChar char="•"/>
            </a:pPr>
            <a:r>
              <a:rPr lang="en-US" dirty="0"/>
              <a:t>Ideally,</a:t>
            </a:r>
            <a:r>
              <a:rPr lang="en-US" baseline="0" dirty="0"/>
              <a:t> freeze the scene and call law enforcement as soon as contraband is discovered.  Don’t let the owner of the room leave the area.  Let LE collect the evidence, take pictures, etc.</a:t>
            </a:r>
            <a:endParaRPr lang="en-US" dirty="0"/>
          </a:p>
          <a:p>
            <a:pPr marL="1085850" lvl="2" indent="-171450" eaLnBrk="1" hangingPunct="1">
              <a:buFont typeface="Arial" panose="020B0604020202020204" pitchFamily="34" charset="0"/>
              <a:buChar char="•"/>
            </a:pPr>
            <a:r>
              <a:rPr lang="en-US" dirty="0"/>
              <a:t>Always prevent or minimize changes to the evidence and prevent damaging the appearance of purity-- do not accidentally scratch, bend, or unnecessarily touch (taint) the evidence.</a:t>
            </a:r>
          </a:p>
          <a:p>
            <a:pPr marL="1085850" lvl="2" indent="-171450" eaLnBrk="1" hangingPunct="1">
              <a:buFont typeface="Arial" panose="020B0604020202020204" pitchFamily="34" charset="0"/>
              <a:buChar char="•"/>
            </a:pPr>
            <a:r>
              <a:rPr lang="en-US" dirty="0"/>
              <a:t>Always preserve the chain of custody.  For example, someone should safeguard evidence while MP/CID is notified.  Once evidence is turned over to MP/CID, sign an Evidence/Property Custody Document (DA Form 4137).</a:t>
            </a:r>
          </a:p>
          <a:p>
            <a:pPr marL="1085850" lvl="2" indent="-171450" eaLnBrk="1" hangingPunct="1">
              <a:buFont typeface="Arial" panose="020B0604020202020204" pitchFamily="34" charset="0"/>
              <a:buChar char="•"/>
            </a:pPr>
            <a:r>
              <a:rPr lang="en-US" dirty="0"/>
              <a:t>Urinalysis documentation and specimens collected during urinalysis should be handled in compliance with AR 600-85. </a:t>
            </a:r>
          </a:p>
          <a:p>
            <a:pPr marL="0" indent="0" eaLnBrk="1" hangingPunct="1">
              <a:buFont typeface="Wingdings" panose="05000000000000000000" pitchFamily="2" charset="2"/>
              <a:buNone/>
            </a:pPr>
            <a:endParaRPr lang="en-US" dirty="0"/>
          </a:p>
        </p:txBody>
      </p:sp>
    </p:spTree>
    <p:extLst>
      <p:ext uri="{BB962C8B-B14F-4D97-AF65-F5344CB8AC3E}">
        <p14:creationId xmlns:p14="http://schemas.microsoft.com/office/powerpoint/2010/main" val="3550571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858801B9-B418-4041-A386-6D4A209F9046}" type="slidenum">
              <a:rPr lang="en-US" smtClean="0"/>
              <a:pPr/>
              <a:t>23</a:t>
            </a:fld>
            <a:endParaRPr lang="en-US" dirty="0"/>
          </a:p>
        </p:txBody>
      </p:sp>
      <p:sp>
        <p:nvSpPr>
          <p:cNvPr id="110595" name="Rectangle 4"/>
          <p:cNvSpPr>
            <a:spLocks noGrp="1" noRot="1" noChangeAspect="1" noChangeArrowheads="1" noTextEdit="1"/>
          </p:cNvSpPr>
          <p:nvPr>
            <p:ph type="sldImg"/>
          </p:nvPr>
        </p:nvSpPr>
        <p:spPr>
          <a:xfrm>
            <a:off x="406400" y="696913"/>
            <a:ext cx="6197600" cy="3486150"/>
          </a:xfrm>
          <a:ln/>
        </p:spPr>
      </p:sp>
      <p:sp>
        <p:nvSpPr>
          <p:cNvPr id="110596" name="Rectangle 5"/>
          <p:cNvSpPr>
            <a:spLocks noGrp="1" noChangeArrowheads="1"/>
          </p:cNvSpPr>
          <p:nvPr>
            <p:ph type="body" idx="1"/>
          </p:nvPr>
        </p:nvSpPr>
        <p:spPr>
          <a:noFill/>
          <a:ln/>
        </p:spPr>
        <p:txBody>
          <a:bodyPr/>
          <a:lstStyle/>
          <a:p>
            <a:pPr eaLnBrk="1" hangingPunct="1">
              <a:buFontTx/>
              <a:buChar char="•"/>
              <a:tabLst>
                <a:tab pos="458252" algn="l"/>
              </a:tabLst>
            </a:pPr>
            <a:r>
              <a:rPr lang="en-US" sz="1000" b="1" dirty="0"/>
              <a:t> 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After the Commander concludes her/his preliminary investigation or receives a report from CID/MPI, he/she</a:t>
            </a:r>
            <a:r>
              <a:rPr lang="en-US" baseline="0" dirty="0"/>
              <a:t> makes a disposition decision/recommendation unless a superior commander has withheld that authority to his/her level</a:t>
            </a:r>
            <a:r>
              <a:rPr lang="en-US" dirty="0"/>
              <a:t>:</a:t>
            </a:r>
          </a:p>
          <a:p>
            <a:pPr marL="1085850" lvl="2" indent="-171450" eaLnBrk="1" hangingPunct="1">
              <a:buFont typeface="Arial" panose="020B0604020202020204" pitchFamily="34" charset="0"/>
              <a:buChar char="•"/>
            </a:pPr>
            <a:r>
              <a:rPr lang="en-US" dirty="0"/>
              <a:t> Rule 306 of the Rules for courts-martial provides that offenses under the UCMJ should be disposed of in a timely manner, </a:t>
            </a:r>
            <a:r>
              <a:rPr lang="en-US" b="1" i="1" dirty="0"/>
              <a:t>at the lowest appropriate level</a:t>
            </a:r>
            <a:r>
              <a:rPr lang="en-US" dirty="0"/>
              <a:t>.  </a:t>
            </a:r>
          </a:p>
          <a:p>
            <a:pPr marL="686983" lvl="1" indent="-171450" eaLnBrk="1" hangingPunct="1">
              <a:buFont typeface="Arial" panose="020B0604020202020204" pitchFamily="34" charset="0"/>
              <a:buChar char="•"/>
            </a:pPr>
            <a:r>
              <a:rPr lang="en-US" dirty="0"/>
              <a:t> The Command may:</a:t>
            </a:r>
          </a:p>
          <a:p>
            <a:pPr marL="1085850" lvl="2" indent="-171450" eaLnBrk="1" hangingPunct="1">
              <a:buFont typeface="Arial" panose="020B0604020202020204" pitchFamily="34" charset="0"/>
              <a:buChar char="•"/>
            </a:pPr>
            <a:r>
              <a:rPr lang="en-US" dirty="0"/>
              <a:t> Take No Action</a:t>
            </a:r>
          </a:p>
          <a:p>
            <a:pPr marL="1085850" lvl="2" indent="-171450" eaLnBrk="1" hangingPunct="1">
              <a:buFont typeface="Arial" panose="020B0604020202020204" pitchFamily="34" charset="0"/>
              <a:buChar char="•"/>
            </a:pPr>
            <a:r>
              <a:rPr lang="en-US" dirty="0"/>
              <a:t> Take Administrative Action</a:t>
            </a:r>
          </a:p>
          <a:p>
            <a:pPr marL="1085850" lvl="2" indent="-171450" eaLnBrk="1" hangingPunct="1">
              <a:buFont typeface="Arial" panose="020B0604020202020204" pitchFamily="34" charset="0"/>
              <a:buChar char="•"/>
            </a:pPr>
            <a:r>
              <a:rPr lang="en-US" dirty="0"/>
              <a:t> Impose Nonjudicial Punishment (Article 15)</a:t>
            </a:r>
          </a:p>
          <a:p>
            <a:pPr marL="1085850" lvl="2" indent="-171450" eaLnBrk="1" hangingPunct="1">
              <a:buFont typeface="Arial" panose="020B0604020202020204" pitchFamily="34" charset="0"/>
              <a:buChar char="•"/>
            </a:pPr>
            <a:r>
              <a:rPr lang="en-US" dirty="0"/>
              <a:t> Prefer and Forward Court-Martial</a:t>
            </a:r>
            <a:r>
              <a:rPr lang="en-US" baseline="0" dirty="0"/>
              <a:t> </a:t>
            </a:r>
            <a:r>
              <a:rPr lang="en-US" dirty="0"/>
              <a:t>Charges </a:t>
            </a:r>
          </a:p>
          <a:p>
            <a:pPr marL="171450" indent="-171450" eaLnBrk="1" hangingPunct="1">
              <a:buFont typeface="Arial" panose="020B0604020202020204" pitchFamily="34" charset="0"/>
              <a:buChar char="•"/>
            </a:pPr>
            <a:endParaRPr lang="en-US" dirty="0"/>
          </a:p>
          <a:p>
            <a:pPr eaLnBrk="1" hangingPunct="1"/>
            <a:endParaRPr lang="en-US" dirty="0"/>
          </a:p>
        </p:txBody>
      </p:sp>
    </p:spTree>
    <p:extLst>
      <p:ext uri="{BB962C8B-B14F-4D97-AF65-F5344CB8AC3E}">
        <p14:creationId xmlns:p14="http://schemas.microsoft.com/office/powerpoint/2010/main" val="25138430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8C0271B3-2BE2-40AA-AC25-B9B289F6B634}" type="slidenum">
              <a:rPr lang="en-US" smtClean="0"/>
              <a:pPr/>
              <a:t>24</a:t>
            </a:fld>
            <a:endParaRPr lang="en-US" dirty="0"/>
          </a:p>
        </p:txBody>
      </p:sp>
      <p:sp>
        <p:nvSpPr>
          <p:cNvPr id="48131" name="Rectangle 4"/>
          <p:cNvSpPr>
            <a:spLocks noGrp="1" noRot="1" noChangeAspect="1" noChangeArrowheads="1" noTextEdit="1"/>
          </p:cNvSpPr>
          <p:nvPr>
            <p:ph type="sldImg"/>
          </p:nvPr>
        </p:nvSpPr>
        <p:spPr>
          <a:xfrm>
            <a:off x="406400" y="696913"/>
            <a:ext cx="6197600" cy="3486150"/>
          </a:xfrm>
          <a:ln/>
        </p:spPr>
      </p:sp>
      <p:sp>
        <p:nvSpPr>
          <p:cNvPr id="48132" name="Rectangle 6"/>
          <p:cNvSpPr>
            <a:spLocks noGrp="1" noChangeArrowheads="1"/>
          </p:cNvSpPr>
          <p:nvPr>
            <p:ph type="body" idx="1"/>
          </p:nvPr>
        </p:nvSpPr>
        <p:spPr>
          <a:noFill/>
          <a:ln/>
        </p:spPr>
        <p:txBody>
          <a:bodyPr/>
          <a:lstStyle/>
          <a:p>
            <a:pPr eaLnBrk="1" hangingPunct="1">
              <a:buFontTx/>
              <a:buChar char="•"/>
              <a:tabLst>
                <a:tab pos="458252" algn="l"/>
              </a:tabLst>
            </a:pPr>
            <a:r>
              <a:rPr lang="en-US" b="1" dirty="0"/>
              <a:t> </a:t>
            </a:r>
            <a:r>
              <a:rPr lang="en-US" sz="1000" b="1" dirty="0"/>
              <a:t> 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Standard of Proof in all administrative actions is “Preponderance of the Evidence” (i.e.,</a:t>
            </a:r>
            <a:r>
              <a:rPr lang="en-US" baseline="0" dirty="0"/>
              <a:t> conclusion is more credible and probable than any other conclusion)</a:t>
            </a:r>
            <a:endParaRPr lang="en-US" dirty="0"/>
          </a:p>
          <a:p>
            <a:pPr marL="628650" lvl="1" indent="-171450" eaLnBrk="1" hangingPunct="1">
              <a:buFont typeface="Arial" panose="020B0604020202020204" pitchFamily="34" charset="0"/>
              <a:buChar char="•"/>
            </a:pPr>
            <a:r>
              <a:rPr lang="en-US" dirty="0"/>
              <a:t> Commanders have the option of forgoing UCMJ action in favor of administrative alternatives.  </a:t>
            </a:r>
          </a:p>
          <a:p>
            <a:pPr marL="628650" lvl="1" indent="-171450" eaLnBrk="1" hangingPunct="1">
              <a:buFont typeface="Arial" panose="020B0604020202020204" pitchFamily="34" charset="0"/>
              <a:buChar char="•"/>
            </a:pPr>
            <a:r>
              <a:rPr lang="en-US" dirty="0"/>
              <a:t> Some administrative actions include:</a:t>
            </a:r>
          </a:p>
          <a:p>
            <a:pPr marL="1085850" lvl="2" indent="-171450" eaLnBrk="1" hangingPunct="1">
              <a:buFont typeface="Arial" panose="020B0604020202020204" pitchFamily="34" charset="0"/>
              <a:buChar char="•"/>
            </a:pPr>
            <a:r>
              <a:rPr lang="en-US" dirty="0"/>
              <a:t> FLAG:  temporary suspension of favorable actions such as pass privilege, attendance at schools and promotion eligibility.  Should be initiated at beginning of investigation and removed once action is taken and completed.</a:t>
            </a:r>
          </a:p>
          <a:p>
            <a:pPr marL="1085850" lvl="2" indent="-171450" eaLnBrk="1" hangingPunct="1">
              <a:buFont typeface="Arial" panose="020B0604020202020204" pitchFamily="34" charset="0"/>
              <a:buChar char="•"/>
            </a:pPr>
            <a:r>
              <a:rPr lang="en-US" dirty="0"/>
              <a:t> MOS Reclassification:  May occur after misconduct, loss of qualification (such as Parachute Riggers), loss of security clearance (many MOS require security clearances), or erroneous awarding of it (Soldier was never qualified for a the MOS).</a:t>
            </a:r>
          </a:p>
          <a:p>
            <a:pPr marL="1085850" lvl="2" indent="-171450" eaLnBrk="1" hangingPunct="1">
              <a:buFont typeface="Arial" panose="020B0604020202020204" pitchFamily="34" charset="0"/>
              <a:buChar char="•"/>
            </a:pPr>
            <a:r>
              <a:rPr lang="en-US" dirty="0"/>
              <a:t> Security Clearance Revocation:  May result from certain types of misconduct.</a:t>
            </a:r>
          </a:p>
          <a:p>
            <a:pPr marL="1085850" lvl="2" indent="-171450" eaLnBrk="1" hangingPunct="1">
              <a:buFont typeface="Arial" panose="020B0604020202020204" pitchFamily="34" charset="0"/>
              <a:buChar char="•"/>
            </a:pPr>
            <a:r>
              <a:rPr lang="en-US" dirty="0"/>
              <a:t> Relief from duties: Especially leadership positions.</a:t>
            </a:r>
          </a:p>
          <a:p>
            <a:pPr marL="1085850" lvl="2" indent="-171450" eaLnBrk="1" hangingPunct="1">
              <a:buFont typeface="Arial" panose="020B0604020202020204" pitchFamily="34" charset="0"/>
              <a:buChar char="•"/>
            </a:pPr>
            <a:r>
              <a:rPr lang="en-US" dirty="0"/>
              <a:t> Adverse NCOER/OER - Automatic if relieved for cause.</a:t>
            </a:r>
          </a:p>
          <a:p>
            <a:pPr marL="1085850" lvl="2" indent="-171450" eaLnBrk="1" hangingPunct="1">
              <a:buFont typeface="Arial" panose="020B0604020202020204" pitchFamily="34" charset="0"/>
              <a:buChar char="•"/>
            </a:pPr>
            <a:r>
              <a:rPr lang="en-US" dirty="0"/>
              <a:t> Special Status:  e.g., Drill SGT.</a:t>
            </a:r>
          </a:p>
          <a:p>
            <a:pPr marL="1085850" lvl="2" indent="-171450" eaLnBrk="1" hangingPunct="1">
              <a:buFont typeface="Arial" panose="020B0604020202020204" pitchFamily="34" charset="0"/>
              <a:buChar char="•"/>
            </a:pPr>
            <a:r>
              <a:rPr lang="en-US" dirty="0"/>
              <a:t> Rehab Transfer:  Allows the Soldier opportunity to excel in a different environment.  Opportunity for rehab transfer may be limited based on unit of assignment.</a:t>
            </a:r>
          </a:p>
          <a:p>
            <a:pPr marL="1085850" lvl="2" indent="-171450" eaLnBrk="1" hangingPunct="1">
              <a:buFont typeface="Arial" panose="020B0604020202020204" pitchFamily="34" charset="0"/>
              <a:buChar char="•"/>
            </a:pPr>
            <a:r>
              <a:rPr lang="en-US" dirty="0"/>
              <a:t> Administrative Reductions:  May result from inefficiency or misconduct in or out of uniform.</a:t>
            </a:r>
          </a:p>
          <a:p>
            <a:pPr marL="1085850" lvl="2" indent="-171450" eaLnBrk="1" hangingPunct="1">
              <a:buFont typeface="Arial" panose="020B0604020202020204" pitchFamily="34" charset="0"/>
              <a:buChar char="•"/>
            </a:pPr>
            <a:r>
              <a:rPr lang="en-US" sz="1000" dirty="0"/>
              <a:t>Corrective Training. Note the change from “directly related [to the deficiency]” to the new language:  “</a:t>
            </a:r>
            <a:r>
              <a:rPr lang="en-US" sz="1000" dirty="0">
                <a:solidFill>
                  <a:srgbClr val="FF0000"/>
                </a:solidFill>
              </a:rPr>
              <a:t>appropriately tailored</a:t>
            </a:r>
            <a:r>
              <a:rPr lang="en-US" sz="1000" dirty="0"/>
              <a:t> [to the deficiency]”</a:t>
            </a:r>
            <a:endParaRPr lang="en-US" dirty="0"/>
          </a:p>
          <a:p>
            <a:pPr marL="171450" indent="-171450" eaLnBrk="1" hangingPunct="1">
              <a:buFont typeface="Wingdings" panose="05000000000000000000" pitchFamily="2" charset="2"/>
              <a:buChar char="Ø"/>
            </a:pPr>
            <a:endParaRPr lang="en-US" dirty="0"/>
          </a:p>
        </p:txBody>
      </p:sp>
    </p:spTree>
    <p:extLst>
      <p:ext uri="{BB962C8B-B14F-4D97-AF65-F5344CB8AC3E}">
        <p14:creationId xmlns:p14="http://schemas.microsoft.com/office/powerpoint/2010/main" val="8857147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C9FF7829-4AB3-4BBB-95D1-AAFCF994572E}" type="slidenum">
              <a:rPr lang="en-US" smtClean="0"/>
              <a:pPr/>
              <a:t>25</a:t>
            </a:fld>
            <a:endParaRPr lang="en-US" dirty="0"/>
          </a:p>
        </p:txBody>
      </p:sp>
      <p:sp>
        <p:nvSpPr>
          <p:cNvPr id="112643" name="Rectangle 4"/>
          <p:cNvSpPr>
            <a:spLocks noGrp="1" noRot="1" noChangeAspect="1" noChangeArrowheads="1" noTextEdit="1"/>
          </p:cNvSpPr>
          <p:nvPr>
            <p:ph type="sldImg"/>
          </p:nvPr>
        </p:nvSpPr>
        <p:spPr>
          <a:xfrm>
            <a:off x="406400" y="696913"/>
            <a:ext cx="6197600" cy="3486150"/>
          </a:xfrm>
          <a:ln/>
        </p:spPr>
      </p:sp>
      <p:sp>
        <p:nvSpPr>
          <p:cNvPr id="11264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The following involuntary separation actions under AR 635-200 require written counseling and rehabilitation at least once before initiation of separation actions:</a:t>
            </a:r>
          </a:p>
          <a:p>
            <a:pPr marL="1085850" lvl="2" indent="-171450" eaLnBrk="1" hangingPunct="1">
              <a:buFont typeface="Arial" panose="020B0604020202020204" pitchFamily="34" charset="0"/>
              <a:buChar char="•"/>
            </a:pPr>
            <a:r>
              <a:rPr lang="en-US" dirty="0"/>
              <a:t> Parenthood (Chapter 5-8)</a:t>
            </a:r>
          </a:p>
          <a:p>
            <a:pPr marL="1085850" lvl="2" indent="-171450" eaLnBrk="1" hangingPunct="1">
              <a:buFont typeface="Arial" panose="020B0604020202020204" pitchFamily="34" charset="0"/>
              <a:buChar char="•"/>
            </a:pPr>
            <a:r>
              <a:rPr lang="en-US" dirty="0"/>
              <a:t> Personality Disorder (Chapter 5-13)</a:t>
            </a:r>
          </a:p>
          <a:p>
            <a:pPr marL="1085850" lvl="2" indent="-171450" eaLnBrk="1" hangingPunct="1">
              <a:buFont typeface="Arial" panose="020B0604020202020204" pitchFamily="34" charset="0"/>
              <a:buChar char="•"/>
            </a:pPr>
            <a:r>
              <a:rPr lang="en-US" dirty="0"/>
              <a:t> Other Designated Physical or Mental Conditions (Chapter 5-17)</a:t>
            </a:r>
          </a:p>
          <a:p>
            <a:pPr marL="1085850" lvl="2" indent="-171450" eaLnBrk="1" hangingPunct="1">
              <a:buFont typeface="Arial" panose="020B0604020202020204" pitchFamily="34" charset="0"/>
              <a:buChar char="•"/>
            </a:pPr>
            <a:r>
              <a:rPr lang="en-US" dirty="0"/>
              <a:t> Entry-level Performance and Conduct (Chapter 11)</a:t>
            </a:r>
          </a:p>
          <a:p>
            <a:pPr marL="1085850" lvl="2" indent="-171450" eaLnBrk="1" hangingPunct="1">
              <a:buFont typeface="Arial" panose="020B0604020202020204" pitchFamily="34" charset="0"/>
              <a:buChar char="•"/>
            </a:pPr>
            <a:r>
              <a:rPr lang="en-US" dirty="0"/>
              <a:t> Unsatisfactory Performance (Chapter 13)</a:t>
            </a:r>
          </a:p>
          <a:p>
            <a:pPr marL="1085850" lvl="2" indent="-171450" eaLnBrk="1" hangingPunct="1">
              <a:buFont typeface="Arial" panose="020B0604020202020204" pitchFamily="34" charset="0"/>
              <a:buChar char="•"/>
            </a:pPr>
            <a:r>
              <a:rPr lang="en-US" dirty="0"/>
              <a:t> Pattern of Misconduct (Chapter 14-12a and b)</a:t>
            </a:r>
          </a:p>
          <a:p>
            <a:pPr marL="1085850" lvl="2" indent="-171450" eaLnBrk="1" hangingPunct="1">
              <a:buFont typeface="Arial" panose="020B0604020202020204" pitchFamily="34" charset="0"/>
              <a:buChar char="•"/>
            </a:pPr>
            <a:r>
              <a:rPr lang="en-US" dirty="0"/>
              <a:t> Failure to Meet Body Fat Standards (Chapter 18).</a:t>
            </a:r>
          </a:p>
          <a:p>
            <a:pPr marL="686983" lvl="1" indent="-171450" eaLnBrk="1" hangingPunct="1">
              <a:buFont typeface="Arial" panose="020B0604020202020204" pitchFamily="34" charset="0"/>
              <a:buChar char="•"/>
            </a:pPr>
            <a:r>
              <a:rPr lang="en-US" dirty="0"/>
              <a:t> These actions require that the Soldier receive a reasonable chance to improve.  Army Regulation 635-200 states that non-trainees should be transferred to another battalion-sized unit for three months and re-evaluated before separation is initiated.  However, the regulation also authorizes the separation authority to waive this requirement in many cases.</a:t>
            </a:r>
          </a:p>
          <a:p>
            <a:pPr marL="686983" lvl="1" indent="-171450" eaLnBrk="1" hangingPunct="1">
              <a:buFont typeface="Arial" panose="020B0604020202020204" pitchFamily="34" charset="0"/>
              <a:buChar char="•"/>
            </a:pPr>
            <a:r>
              <a:rPr lang="en-US" dirty="0"/>
              <a:t> Commanders must ensure that a responsible person properly fills out the Counseling Form (DA Form 4856).  This includes a documentation of the follow-up to the counseling and results of rehabilitation. We will talk about the “magic bullet” statement later. </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Pro-Tip: Assume the counseling statement will be read in court one day. Nothing more embarrassing than having your typo’s be read into the record.  </a:t>
            </a:r>
          </a:p>
          <a:p>
            <a:pPr marL="171450" indent="-171450" eaLnBrk="1" hangingPunct="1">
              <a:buFont typeface="Arial" panose="020B0604020202020204" pitchFamily="34" charset="0"/>
              <a:buChar char="•"/>
            </a:pPr>
            <a:r>
              <a:rPr lang="en-US" dirty="0"/>
              <a:t> </a:t>
            </a:r>
          </a:p>
          <a:p>
            <a:pPr eaLnBrk="1" hangingPunct="1"/>
            <a:endParaRPr lang="en-US" dirty="0"/>
          </a:p>
        </p:txBody>
      </p:sp>
    </p:spTree>
    <p:extLst>
      <p:ext uri="{BB962C8B-B14F-4D97-AF65-F5344CB8AC3E}">
        <p14:creationId xmlns:p14="http://schemas.microsoft.com/office/powerpoint/2010/main" val="18110374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E1325103-0EA1-42C5-8980-C40933588E3F}"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113667" name="Rectangle 4"/>
          <p:cNvSpPr>
            <a:spLocks noGrp="1" noRot="1" noChangeAspect="1" noChangeArrowheads="1" noTextEdit="1"/>
          </p:cNvSpPr>
          <p:nvPr>
            <p:ph type="sldImg"/>
          </p:nvPr>
        </p:nvSpPr>
        <p:spPr>
          <a:xfrm>
            <a:off x="406400" y="696913"/>
            <a:ext cx="6197600" cy="3486150"/>
          </a:xfrm>
          <a:ln/>
        </p:spPr>
      </p:sp>
      <p:sp>
        <p:nvSpPr>
          <p:cNvPr id="113668"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dirty="0"/>
              <a:t> Not only does AR 635-200 require written counseling for deficiencies, but it also requires specific language be included in the counseling statement.  It requires the Soldier be put on notice of some of the negative effects that could occur if the deficiency is not corrected.</a:t>
            </a:r>
          </a:p>
          <a:p>
            <a:pPr lvl="1" eaLnBrk="1" hangingPunct="1">
              <a:buFontTx/>
              <a:buChar char="•"/>
            </a:pPr>
            <a:r>
              <a:rPr lang="en-US" dirty="0"/>
              <a:t> Sometimes called the “Magic Phrase” or “Silver Bullet.”	</a:t>
            </a:r>
          </a:p>
          <a:p>
            <a:pPr marL="1085850" lvl="2" indent="-171450" eaLnBrk="1" hangingPunct="1">
              <a:buFont typeface="Arial" panose="020B0604020202020204" pitchFamily="34" charset="0"/>
              <a:buChar char="•"/>
            </a:pPr>
            <a:r>
              <a:rPr lang="en-US" dirty="0"/>
              <a:t> Should be included on every negative counseling statement written.  Including this language on every counseling statement ensures that the Soldier is put on appropriate notice to allow the unit to later pursue administrative separation if necessary.</a:t>
            </a:r>
          </a:p>
          <a:p>
            <a:pPr marL="1085850" lvl="2" indent="-171450" eaLnBrk="1" hangingPunct="1">
              <a:buFont typeface="Arial" panose="020B0604020202020204" pitchFamily="34" charset="0"/>
              <a:buChar char="•"/>
            </a:pPr>
            <a:r>
              <a:rPr lang="en-US" dirty="0"/>
              <a:t> Trial Counsel or unit paralegal can provide language and instruction for properly filling out the form.</a:t>
            </a:r>
          </a:p>
        </p:txBody>
      </p:sp>
    </p:spTree>
    <p:extLst>
      <p:ext uri="{BB962C8B-B14F-4D97-AF65-F5344CB8AC3E}">
        <p14:creationId xmlns:p14="http://schemas.microsoft.com/office/powerpoint/2010/main" val="6806492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90963E25-6A0D-40FE-BA73-029CA5B3E138}" type="slidenum">
              <a:rPr lang="en-US" smtClean="0"/>
              <a:pPr/>
              <a:t>27</a:t>
            </a:fld>
            <a:endParaRPr lang="en-US" dirty="0"/>
          </a:p>
        </p:txBody>
      </p:sp>
      <p:sp>
        <p:nvSpPr>
          <p:cNvPr id="114691" name="Rectangle 4"/>
          <p:cNvSpPr>
            <a:spLocks noGrp="1" noRot="1" noChangeAspect="1" noChangeArrowheads="1" noTextEdit="1"/>
          </p:cNvSpPr>
          <p:nvPr>
            <p:ph type="sldImg"/>
          </p:nvPr>
        </p:nvSpPr>
        <p:spPr>
          <a:xfrm>
            <a:off x="406400" y="696913"/>
            <a:ext cx="6197600" cy="3486150"/>
          </a:xfrm>
          <a:ln/>
        </p:spPr>
      </p:sp>
      <p:sp>
        <p:nvSpPr>
          <p:cNvPr id="11469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Must relate to the deficiency and cease when rehab has occurred.  Must not be used as a subterfuge for nonjudicial punishment.  Corrective training should be conducted while the leader is present.  For example, if a Soldier’s corrective training is scheduled outside normal duty hours, that Soldier’s leader or leaders should be there for the training as well.  This also reduces the perception that the corrective training is punishment.</a:t>
            </a:r>
          </a:p>
          <a:p>
            <a:pPr marL="1085850" lvl="2" indent="-171450" eaLnBrk="1" hangingPunct="1">
              <a:buFont typeface="Arial" panose="020B0604020202020204" pitchFamily="34" charset="0"/>
              <a:buChar char="•"/>
            </a:pPr>
            <a:r>
              <a:rPr lang="en-US" dirty="0"/>
              <a:t>An example of appropriate corrective training for a Soldier who does not report to PT Formation on time would be a requirement that the Soldier report to his Squad Leader 15 minutes prior to the start of every Formation.</a:t>
            </a:r>
          </a:p>
          <a:p>
            <a:pPr marL="628650" lvl="1" indent="-171450" eaLnBrk="1" hangingPunct="1">
              <a:buFont typeface="Arial" panose="020B0604020202020204" pitchFamily="34" charset="0"/>
              <a:buChar char="•"/>
            </a:pPr>
            <a:r>
              <a:rPr lang="en-US" dirty="0"/>
              <a:t> When implementing</a:t>
            </a:r>
            <a:r>
              <a:rPr lang="en-US" baseline="0" dirty="0"/>
              <a:t> group/unit training in response to allegations of misconduct—particularly allegations of sexual assault—commanders must ensure that training is appropriate to the identified problem and is not implemented as punishment.  For example: Reports of alcohol-involved or alcohol-facilitated sexual assault in unit barracks might be appropriate grounds to require new/updated unit training regarding the effects of alcohol overconsumption, principle/techniques of Soldier intervention, and Army Values and culture.  Such reports are not typically an appropriate basis for the blanket denial of leave/pass privileges.</a:t>
            </a:r>
            <a:endParaRPr lang="en-US" dirty="0"/>
          </a:p>
          <a:p>
            <a:pPr eaLnBrk="1" hangingPunct="1"/>
            <a:endParaRPr lang="en-US" dirty="0"/>
          </a:p>
        </p:txBody>
      </p:sp>
    </p:spTree>
    <p:extLst>
      <p:ext uri="{BB962C8B-B14F-4D97-AF65-F5344CB8AC3E}">
        <p14:creationId xmlns:p14="http://schemas.microsoft.com/office/powerpoint/2010/main" val="37318689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r>
              <a:rPr lang="en-US" dirty="0"/>
              <a:t>Meet Private </a:t>
            </a:r>
            <a:r>
              <a:rPr lang="en-US" dirty="0" err="1"/>
              <a:t>Conscriptovitch</a:t>
            </a:r>
            <a:r>
              <a:rPr lang="en-US" dirty="0"/>
              <a:t>. He left his rifle unattended. SGT Vlad felt the best way to teach him not to leave his rifle unattended would be to make him carry this mock up rifle around all day (weight was over 20 kilos).  Who here thinks this is appropriate?  What are some alternatives? </a:t>
            </a:r>
          </a:p>
          <a:p>
            <a:endParaRPr lang="en-US" dirty="0"/>
          </a:p>
          <a:p>
            <a:r>
              <a:rPr lang="en-US" i="1" dirty="0"/>
              <a:t>Open up to discussion for 2-3 minutes on whether or not they would recommend this punishment. What are some other alternatives they could use?</a:t>
            </a:r>
          </a:p>
          <a:p>
            <a:endParaRPr lang="en-US" i="0" dirty="0"/>
          </a:p>
          <a:p>
            <a:r>
              <a:rPr lang="en-US" i="0" dirty="0"/>
              <a:t>While this might be amusing and arguably effective, it is also likely to be perceived as humiliating or degrading. Since he is a PVT, some would even argue this is actually a form of hazing. Some public embarrassment may be appropriate depending on the circumstances. However, making him carry it all day is definitely excessive. Also, this definitely does not send the message “We are a Professional Army.” </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28</a:t>
            </a:fld>
            <a:endParaRPr lang="en-US" dirty="0"/>
          </a:p>
        </p:txBody>
      </p:sp>
    </p:spTree>
    <p:extLst>
      <p:ext uri="{BB962C8B-B14F-4D97-AF65-F5344CB8AC3E}">
        <p14:creationId xmlns:p14="http://schemas.microsoft.com/office/powerpoint/2010/main" val="25952682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171450" indent="-171450">
              <a:buFont typeface="Arial" panose="020B0604020202020204" pitchFamily="34" charset="0"/>
              <a:buChar char="•"/>
            </a:pPr>
            <a:r>
              <a:rPr lang="en-US" dirty="0"/>
              <a:t>Sure, if you would like to return 100 salutes. Training Circular 3-21.5, a salute must be held until it has been acknowledged by the superior to whom it has been rendered.  Para. 4-15.  A better way of handling this would probably be to have the SM do research on what a proper salute looks like and practice with him a few times.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Order the Soldier to stop immediately and return to the hallway. If the Soldier does not return to the hallway you may enter the room after him and force him to return to the hallway. Do not search the room or question the Soldier at this time. Call the MP’s and your MJA.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You will look either a) incompetent b) uncaring or c) some combination of the previous two. Your Soldier’s will notice these details, and they will remember. Worse, if it shows up in Court, Defense counsel will enjoy highlighting this for a judge. If it shows up at a FG Article 15, your BN commander will probably notice and that is not good for you.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29</a:t>
            </a:fld>
            <a:endParaRPr lang="en-US" dirty="0"/>
          </a:p>
        </p:txBody>
      </p:sp>
    </p:spTree>
    <p:extLst>
      <p:ext uri="{BB962C8B-B14F-4D97-AF65-F5344CB8AC3E}">
        <p14:creationId xmlns:p14="http://schemas.microsoft.com/office/powerpoint/2010/main" val="1316422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1" dirty="0"/>
          </a:p>
          <a:p>
            <a:r>
              <a:rPr lang="en-US" b="0" dirty="0"/>
              <a:t>Judge Advocates and paralegals will often be assigned to various commands throughout their career. They will see commands which have low rates of misconduct, and commands with high rates of misconduct. They will see commander’s get relieved and others get promoted above peers. This list contains some of the main hallmarks of successful commands.</a:t>
            </a:r>
          </a:p>
          <a:p>
            <a:endParaRPr lang="en-US" b="1" dirty="0"/>
          </a:p>
          <a:p>
            <a:endParaRPr lang="en-US" b="0" dirty="0"/>
          </a:p>
          <a:p>
            <a:pPr marL="457123" lvl="0" indent="-171450">
              <a:buFont typeface="Arial" panose="020B0604020202020204" pitchFamily="34" charset="0"/>
              <a:buChar char="•"/>
            </a:pPr>
            <a:r>
              <a:rPr lang="en-US" b="0" dirty="0"/>
              <a:t>As a leader in the Army, you have an absolute duty to ensure discipline. ADP 6-22, 1-40: Discipline allows Army professionals to choose the harder right over the easier wrong in the face of temptation, obstacles, and adversity.  1-94 expounds on this concept. Leaders…through clearly communicated standards, are responsible for ensuring adherence to standards, policies and codes. 5-37 provides discipline is not just about regulations and consequences for errors in judgment and conduct but fundamentally about the way we practice our profession. Set a standard and stick to it!</a:t>
            </a:r>
          </a:p>
          <a:p>
            <a:pPr marL="857132" lvl="1" indent="-171450">
              <a:buFont typeface="Arial" panose="020B0604020202020204" pitchFamily="34" charset="0"/>
              <a:buChar char="•"/>
            </a:pPr>
            <a:r>
              <a:rPr lang="en-US" b="0" dirty="0"/>
              <a:t>The U.C.M.J. in the preamble states the purpose of military law is to promote justice, TO ASSIST IN MAINTAINING GOOD ORDER AND DISCIPLINE, TO PROMOTE THE EFFICIENCY AND EFFECTIVENESS IN THE MILITARY ESTABLISHMENT.</a:t>
            </a:r>
            <a:r>
              <a:rPr lang="en-US" b="1" dirty="0"/>
              <a:t> </a:t>
            </a:r>
            <a:r>
              <a:rPr lang="en-US" b="0" dirty="0"/>
              <a:t>It is not the sole source of discipline, nor was it every intended to be. </a:t>
            </a:r>
          </a:p>
          <a:p>
            <a:pPr marL="857132" lvl="1" indent="-171450">
              <a:buFont typeface="Arial" panose="020B0604020202020204" pitchFamily="34" charset="0"/>
              <a:buChar char="•"/>
            </a:pPr>
            <a:r>
              <a:rPr lang="en-US" b="0" dirty="0"/>
              <a:t>AR 600-20, para. 4-1 states Commanders and other leaders WILL MAINTAIN DISCIPLINE.</a:t>
            </a:r>
          </a:p>
          <a:p>
            <a:pPr marL="457123" lvl="0" indent="-171450">
              <a:buFont typeface="Arial" panose="020B0604020202020204" pitchFamily="34" charset="0"/>
              <a:buChar char="•"/>
            </a:pPr>
            <a:r>
              <a:rPr lang="en-US" b="0" dirty="0"/>
              <a:t>I hope everyone here knows about the case of Vanessa Guillen. She was a young Soldier who was murdered at Fort Hood. As a result of an investigation into the environment at Fort Hood, 14 leaders were relieved, down to the squad level. They were relieved not because they were responsible for her death, but that because they had permitted, through inaction, a culture of sexual assault and harassment to proliferate. Failure to stamp out indiscipline early can result in severe and potentially catastrophic consequences.</a:t>
            </a:r>
          </a:p>
          <a:p>
            <a:pPr marL="457123" lvl="0" indent="-171450">
              <a:buFont typeface="Arial" panose="020B0604020202020204" pitchFamily="34" charset="0"/>
              <a:buChar char="•"/>
            </a:pPr>
            <a:r>
              <a:rPr lang="en-US" b="0" dirty="0"/>
              <a:t>Follow Through. If you exercise your authority you need to follow up! If you or your NCO’s counsel a Soldier did they follow up? Did the counseling have the desired effect? If it did not, you need to take action.  </a:t>
            </a:r>
          </a:p>
          <a:p>
            <a:pPr marL="457123" lvl="0" indent="-171450">
              <a:buFont typeface="Arial" panose="020B0604020202020204" pitchFamily="34" charset="0"/>
              <a:buChar char="•"/>
            </a:pPr>
            <a:r>
              <a:rPr lang="en-US" b="0" dirty="0"/>
              <a:t>Predictable consequences: Have you publicized and discussed with your unit your standards? That does not mean having a blanket I will crush everyone policy, but you have a policy of “I will take all acts of indiscipline seriously and consequences will be swift and impartial.”  </a:t>
            </a:r>
          </a:p>
          <a:p>
            <a:pPr marL="457123" lvl="0" indent="-171450">
              <a:buFont typeface="Arial" panose="020B0604020202020204" pitchFamily="34" charset="0"/>
              <a:buChar char="•"/>
            </a:pPr>
            <a:r>
              <a:rPr lang="en-US" b="0" dirty="0"/>
              <a:t>Presence. Are you with your Soldier’s? Are you doing barracks checks? Are you in the motor pool? Are you backing up your NCO’s? You cannot lead from a distance. The most successful leaders throughout history are the ones who are with their Soldiers, not sitting in an office doing paperwork.  	</a:t>
            </a:r>
          </a:p>
          <a:p>
            <a:pPr marL="457123" lvl="0" indent="-171450">
              <a:buFont typeface="Arial" panose="020B0604020202020204" pitchFamily="34" charset="0"/>
              <a:buChar char="•"/>
            </a:pPr>
            <a:r>
              <a:rPr lang="en-US" b="0" dirty="0"/>
              <a:t>Your counsel should not be just the JA…it should primarily be the 1SG’s, PSG’s and SL’s. Frequent touch points to see if the message is being received at all levels.  </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3</a:t>
            </a:fld>
            <a:endParaRPr lang="en-US" dirty="0"/>
          </a:p>
        </p:txBody>
      </p:sp>
    </p:spTree>
    <p:extLst>
      <p:ext uri="{BB962C8B-B14F-4D97-AF65-F5344CB8AC3E}">
        <p14:creationId xmlns:p14="http://schemas.microsoft.com/office/powerpoint/2010/main" val="16346769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A7179A5E-AED9-47C2-9E5A-6DF9F25D714C}" type="slidenum">
              <a:rPr lang="en-US" smtClean="0"/>
              <a:pPr/>
              <a:t>30</a:t>
            </a:fld>
            <a:endParaRPr lang="en-US" dirty="0"/>
          </a:p>
        </p:txBody>
      </p:sp>
      <p:sp>
        <p:nvSpPr>
          <p:cNvPr id="115715" name="Rectangle 4"/>
          <p:cNvSpPr>
            <a:spLocks noGrp="1" noRot="1" noChangeAspect="1" noChangeArrowheads="1" noTextEdit="1"/>
          </p:cNvSpPr>
          <p:nvPr>
            <p:ph type="sldImg"/>
          </p:nvPr>
        </p:nvSpPr>
        <p:spPr>
          <a:xfrm>
            <a:off x="406400" y="696913"/>
            <a:ext cx="6197600" cy="3486150"/>
          </a:xfrm>
          <a:ln/>
        </p:spPr>
      </p:sp>
      <p:sp>
        <p:nvSpPr>
          <p:cNvPr id="115716"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An administrative written reprimand is official documentation of misconduct or poor performance which is placed in a Soldier’s official files.</a:t>
            </a:r>
          </a:p>
          <a:p>
            <a:pPr marL="686983" lvl="1" indent="-171450" eaLnBrk="1" hangingPunct="1">
              <a:buFont typeface="Arial" panose="020B0604020202020204" pitchFamily="34" charset="0"/>
              <a:buChar char="•"/>
            </a:pPr>
            <a:r>
              <a:rPr lang="en-US" dirty="0"/>
              <a:t> Who may Initiate:  </a:t>
            </a:r>
          </a:p>
          <a:p>
            <a:pPr marL="1085850" lvl="2" indent="-171450" eaLnBrk="1" hangingPunct="1">
              <a:buFont typeface="Arial" panose="020B0604020202020204" pitchFamily="34" charset="0"/>
              <a:buChar char="•"/>
            </a:pPr>
            <a:r>
              <a:rPr lang="en-US" dirty="0"/>
              <a:t> Enlisted:  Immediate or higher-level commander in chain of command.  A supervisor, school commandant, general officer, or GCMCA.  </a:t>
            </a:r>
          </a:p>
          <a:p>
            <a:pPr marL="1085850" lvl="2" indent="-171450" eaLnBrk="1" hangingPunct="1">
              <a:buFont typeface="Arial" panose="020B0604020202020204" pitchFamily="34" charset="0"/>
              <a:buChar char="•"/>
            </a:pPr>
            <a:r>
              <a:rPr lang="en-US" dirty="0"/>
              <a:t> Officers:  Immediate or higher-level commander in chain of command, general officer, rater, intermediate or senior rater.</a:t>
            </a:r>
          </a:p>
          <a:p>
            <a:pPr marL="686983" lvl="1" indent="-171450" eaLnBrk="1" hangingPunct="1">
              <a:buFont typeface="Arial" panose="020B0604020202020204" pitchFamily="34" charset="0"/>
              <a:buChar char="•"/>
            </a:pPr>
            <a:r>
              <a:rPr lang="en-US" dirty="0"/>
              <a:t> Notice &amp; Rebuttal:  May rebut in writing.</a:t>
            </a:r>
          </a:p>
          <a:p>
            <a:pPr marL="686983" lvl="1" indent="-171450" eaLnBrk="1" hangingPunct="1">
              <a:buFont typeface="Arial" panose="020B0604020202020204" pitchFamily="34" charset="0"/>
              <a:buChar char="•"/>
            </a:pPr>
            <a:r>
              <a:rPr lang="en-US" dirty="0"/>
              <a:t> Filing:  Letters are filed in Soldier’s MPRJ (local file), for a period of 3 years or less and will be destroyed upon reassignment to another GCM jurisdiction.  May be filed in AMHRR, upon the direction of a general officer or GCMCA.</a:t>
            </a:r>
          </a:p>
          <a:p>
            <a:pPr eaLnBrk="1" hangingPunct="1"/>
            <a:endParaRPr lang="en-US" dirty="0"/>
          </a:p>
        </p:txBody>
      </p:sp>
    </p:spTree>
    <p:extLst>
      <p:ext uri="{BB962C8B-B14F-4D97-AF65-F5344CB8AC3E}">
        <p14:creationId xmlns:p14="http://schemas.microsoft.com/office/powerpoint/2010/main" val="7512060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8D1AD7A-3E2B-43DD-A0E1-28DA0A2EC87A}" type="slidenum">
              <a:rPr lang="en-US" smtClean="0"/>
              <a:pPr/>
              <a:t>31</a:t>
            </a:fld>
            <a:endParaRPr lang="en-US" dirty="0"/>
          </a:p>
        </p:txBody>
      </p:sp>
      <p:sp>
        <p:nvSpPr>
          <p:cNvPr id="52227" name="Rectangle 4"/>
          <p:cNvSpPr>
            <a:spLocks noGrp="1" noRot="1" noChangeAspect="1" noChangeArrowheads="1" noTextEdit="1"/>
          </p:cNvSpPr>
          <p:nvPr>
            <p:ph type="sldImg"/>
          </p:nvPr>
        </p:nvSpPr>
        <p:spPr>
          <a:xfrm>
            <a:off x="406400" y="696913"/>
            <a:ext cx="6197600" cy="3486150"/>
          </a:xfrm>
          <a:ln/>
        </p:spPr>
      </p:sp>
      <p:sp>
        <p:nvSpPr>
          <p:cNvPr id="52228"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Bar to Reenlistment (AR 601-280) </a:t>
            </a:r>
          </a:p>
          <a:p>
            <a:pPr marL="1085850" lvl="2" indent="-171450" eaLnBrk="1" hangingPunct="1">
              <a:buFont typeface="Arial" panose="020B0604020202020204" pitchFamily="34" charset="0"/>
              <a:buChar char="•"/>
            </a:pPr>
            <a:r>
              <a:rPr lang="en-US" dirty="0"/>
              <a:t>Policy:  Only personnel of high moral character, competence, and demonstrated adaptability to the professional Soldier’s moral code will be reenlisted in the Army.  Those who do not meet the standard will be barred.  </a:t>
            </a:r>
          </a:p>
          <a:p>
            <a:pPr marL="1085850" lvl="2" indent="-171450" eaLnBrk="1" hangingPunct="1">
              <a:buFont typeface="Arial" panose="020B0604020202020204" pitchFamily="34" charset="0"/>
              <a:buChar char="•"/>
            </a:pPr>
            <a:r>
              <a:rPr lang="en-US" dirty="0"/>
              <a:t>Non-trainable Soldiers, Soldiers unsuitable for continued service, or single parent Soldiers/Dual Active Duty couples with dependent family members who do not or are unable to file an approved family care plan</a:t>
            </a:r>
            <a:r>
              <a:rPr lang="en-US" baseline="0" dirty="0"/>
              <a:t> will be barred</a:t>
            </a:r>
            <a:r>
              <a:rPr lang="en-US" dirty="0"/>
              <a:t>.  </a:t>
            </a:r>
          </a:p>
          <a:p>
            <a:pPr marL="1085850" lvl="2" indent="-171450" eaLnBrk="1" hangingPunct="1">
              <a:buFont typeface="Arial" panose="020B0604020202020204" pitchFamily="34" charset="0"/>
              <a:buChar char="•"/>
            </a:pPr>
            <a:r>
              <a:rPr lang="en-US" dirty="0"/>
              <a:t>Initiation of Bar or separation proceedings required for certain cases</a:t>
            </a:r>
            <a:r>
              <a:rPr lang="en-US" baseline="0" dirty="0"/>
              <a:t> as listed on slide and in AR 601-280.</a:t>
            </a:r>
          </a:p>
          <a:p>
            <a:pPr marL="1087953" lvl="2" indent="-171450" defTabSz="916503" eaLnBrk="1" hangingPunct="1">
              <a:buFont typeface="Arial" panose="020B0604020202020204" pitchFamily="34" charset="0"/>
              <a:buChar char="•"/>
              <a:defRPr/>
            </a:pPr>
            <a:r>
              <a:rPr lang="en-US" dirty="0"/>
              <a:t>There is a long list of reasons to impose in AR 601-280, Ch. 8</a:t>
            </a:r>
          </a:p>
          <a:p>
            <a:pPr marL="628650" lvl="1" indent="-171450" eaLnBrk="1" hangingPunct="1">
              <a:buFont typeface="Arial" panose="020B0604020202020204" pitchFamily="34" charset="0"/>
              <a:buChar char="•"/>
            </a:pPr>
            <a:r>
              <a:rPr lang="en-US" dirty="0"/>
              <a:t> Bar must be reviewed</a:t>
            </a:r>
            <a:r>
              <a:rPr lang="en-US" baseline="0" dirty="0"/>
              <a:t> at 3-month intervals; i</a:t>
            </a:r>
            <a:r>
              <a:rPr lang="en-US" dirty="0"/>
              <a:t>f bar is not removed after the second 3-month interval, then separation action is initiated and Soldier cannot reenlist.  </a:t>
            </a:r>
          </a:p>
          <a:p>
            <a:pPr eaLnBrk="1" hangingPunct="1"/>
            <a:endParaRPr lang="en-US" dirty="0"/>
          </a:p>
        </p:txBody>
      </p:sp>
    </p:spTree>
    <p:extLst>
      <p:ext uri="{BB962C8B-B14F-4D97-AF65-F5344CB8AC3E}">
        <p14:creationId xmlns:p14="http://schemas.microsoft.com/office/powerpoint/2010/main" val="26923370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DC452E9-624B-4200-92CC-5304B16D47E6}" type="slidenum">
              <a:rPr lang="en-US" smtClean="0"/>
              <a:pPr/>
              <a:t>32</a:t>
            </a:fld>
            <a:endParaRPr lang="en-US" dirty="0"/>
          </a:p>
        </p:txBody>
      </p:sp>
      <p:sp>
        <p:nvSpPr>
          <p:cNvPr id="53251" name="Rectangle 4"/>
          <p:cNvSpPr>
            <a:spLocks noGrp="1" noRot="1" noChangeAspect="1" noChangeArrowheads="1" noTextEdit="1"/>
          </p:cNvSpPr>
          <p:nvPr>
            <p:ph type="sldImg"/>
          </p:nvPr>
        </p:nvSpPr>
        <p:spPr>
          <a:xfrm>
            <a:off x="406400" y="696913"/>
            <a:ext cx="6197600" cy="3486150"/>
          </a:xfrm>
          <a:ln/>
        </p:spPr>
      </p:sp>
      <p:sp>
        <p:nvSpPr>
          <p:cNvPr id="53252"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endParaRPr lang="en-US" dirty="0"/>
          </a:p>
          <a:p>
            <a:pPr marL="515533" lvl="1" eaLnBrk="1" hangingPunct="1">
              <a:buFontTx/>
              <a:buChar char="•"/>
            </a:pPr>
            <a:r>
              <a:rPr lang="en-US" dirty="0"/>
              <a:t>We will discuss Administrative Separations in greater detail in a follow-on class but here are some of the basics.  </a:t>
            </a:r>
          </a:p>
          <a:p>
            <a:pPr eaLnBrk="1" hangingPunct="1"/>
            <a:endParaRPr lang="en-US" dirty="0"/>
          </a:p>
        </p:txBody>
      </p:sp>
    </p:spTree>
    <p:extLst>
      <p:ext uri="{BB962C8B-B14F-4D97-AF65-F5344CB8AC3E}">
        <p14:creationId xmlns:p14="http://schemas.microsoft.com/office/powerpoint/2010/main" val="21955335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9F12AEC-B440-4DD2-A254-FA411C6A883D}" type="slidenum">
              <a:rPr lang="en-US" smtClean="0"/>
              <a:pPr/>
              <a:t>33</a:t>
            </a:fld>
            <a:endParaRPr lang="en-US" dirty="0"/>
          </a:p>
        </p:txBody>
      </p:sp>
      <p:sp>
        <p:nvSpPr>
          <p:cNvPr id="121859" name="Rectangle 4"/>
          <p:cNvSpPr>
            <a:spLocks noGrp="1" noRot="1" noChangeAspect="1" noChangeArrowheads="1" noTextEdit="1"/>
          </p:cNvSpPr>
          <p:nvPr>
            <p:ph type="sldImg"/>
          </p:nvPr>
        </p:nvSpPr>
        <p:spPr>
          <a:xfrm>
            <a:off x="406400" y="696913"/>
            <a:ext cx="6197600" cy="3486150"/>
          </a:xfrm>
          <a:ln/>
        </p:spPr>
      </p:sp>
      <p:sp>
        <p:nvSpPr>
          <p:cNvPr id="121860" name="Rectangle 5"/>
          <p:cNvSpPr>
            <a:spLocks noGrp="1" noChangeArrowheads="1"/>
          </p:cNvSpPr>
          <p:nvPr>
            <p:ph type="body" idx="1"/>
          </p:nvPr>
        </p:nvSpPr>
        <p:spPr>
          <a:noFill/>
          <a:ln/>
        </p:spPr>
        <p:txBody>
          <a:bodyPr/>
          <a:lstStyle/>
          <a:p>
            <a:pPr eaLnBrk="1" hangingPunct="1">
              <a:buFontTx/>
              <a:buChar char="•"/>
              <a:tabLst>
                <a:tab pos="458252" algn="l"/>
              </a:tabLst>
            </a:pPr>
            <a:r>
              <a:rPr lang="en-US" sz="1000" b="1" dirty="0"/>
              <a:t> Facilitator</a:t>
            </a:r>
            <a:r>
              <a:rPr lang="en-US" sz="1000" b="1" baseline="0" dirty="0"/>
              <a:t> Note</a:t>
            </a:r>
            <a:r>
              <a:rPr lang="en-US" sz="1000" b="1" dirty="0"/>
              <a:t>:</a:t>
            </a:r>
            <a:r>
              <a:rPr lang="en-US" sz="1000" dirty="0"/>
              <a:t> </a:t>
            </a:r>
          </a:p>
          <a:p>
            <a:pPr marL="515533" lvl="1" eaLnBrk="1" hangingPunct="1">
              <a:buFontTx/>
              <a:buChar char="•"/>
            </a:pPr>
            <a:r>
              <a:rPr lang="en-US" dirty="0"/>
              <a:t> Concludes the first part of the training. Recommend allowing at least a 10 minute break.</a:t>
            </a:r>
            <a:br>
              <a:rPr lang="en-US" dirty="0"/>
            </a:br>
            <a:endParaRPr lang="en-US" dirty="0"/>
          </a:p>
        </p:txBody>
      </p:sp>
    </p:spTree>
    <p:extLst>
      <p:ext uri="{BB962C8B-B14F-4D97-AF65-F5344CB8AC3E}">
        <p14:creationId xmlns:p14="http://schemas.microsoft.com/office/powerpoint/2010/main" val="10836823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9F12AEC-B440-4DD2-A254-FA411C6A883D}" type="slidenum">
              <a:rPr lang="en-US" smtClean="0"/>
              <a:pPr/>
              <a:t>34</a:t>
            </a:fld>
            <a:endParaRPr lang="en-US" dirty="0"/>
          </a:p>
        </p:txBody>
      </p:sp>
      <p:sp>
        <p:nvSpPr>
          <p:cNvPr id="121859" name="Rectangle 4"/>
          <p:cNvSpPr>
            <a:spLocks noGrp="1" noRot="1" noChangeAspect="1" noChangeArrowheads="1" noTextEdit="1"/>
          </p:cNvSpPr>
          <p:nvPr>
            <p:ph type="sldImg"/>
          </p:nvPr>
        </p:nvSpPr>
        <p:spPr>
          <a:xfrm>
            <a:off x="406400" y="696913"/>
            <a:ext cx="6197600" cy="3486150"/>
          </a:xfrm>
          <a:ln/>
        </p:spPr>
      </p:sp>
      <p:sp>
        <p:nvSpPr>
          <p:cNvPr id="12186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This training concludes with instructions on:</a:t>
            </a:r>
          </a:p>
          <a:p>
            <a:pPr marL="1085850" lvl="2" indent="-171450" eaLnBrk="1" hangingPunct="1">
              <a:buFont typeface="Arial" panose="020B0604020202020204" pitchFamily="34" charset="0"/>
              <a:buChar char="•"/>
            </a:pPr>
            <a:r>
              <a:rPr lang="en-US" dirty="0"/>
              <a:t> Nonjudicial Punishment, Article 15</a:t>
            </a:r>
          </a:p>
          <a:p>
            <a:pPr marL="1085850" lvl="2" indent="-171450" eaLnBrk="1" hangingPunct="1">
              <a:buFont typeface="Arial" panose="020B0604020202020204" pitchFamily="34" charset="0"/>
              <a:buChar char="•"/>
            </a:pPr>
            <a:r>
              <a:rPr lang="en-US" dirty="0"/>
              <a:t> Summary Court-Martial</a:t>
            </a:r>
          </a:p>
          <a:p>
            <a:pPr marL="1085850" lvl="2" indent="-171450" eaLnBrk="1" hangingPunct="1">
              <a:buFont typeface="Arial" panose="020B0604020202020204" pitchFamily="34" charset="0"/>
              <a:buChar char="•"/>
            </a:pPr>
            <a:r>
              <a:rPr lang="en-US" dirty="0"/>
              <a:t> Special Court-Martial</a:t>
            </a:r>
            <a:r>
              <a:rPr lang="en-US" baseline="0" dirty="0"/>
              <a:t> (3 Types)</a:t>
            </a:r>
          </a:p>
          <a:p>
            <a:pPr marL="1085850" lvl="2" indent="-171450" eaLnBrk="1" hangingPunct="1">
              <a:buFont typeface="Arial" panose="020B0604020202020204" pitchFamily="34" charset="0"/>
              <a:buChar char="•"/>
            </a:pPr>
            <a:r>
              <a:rPr lang="en-US" baseline="0" dirty="0"/>
              <a:t>General Court-Martial</a:t>
            </a:r>
            <a:endParaRPr lang="en-US" dirty="0"/>
          </a:p>
          <a:p>
            <a:pPr marL="1085850" lvl="2" indent="-171450" eaLnBrk="1" hangingPunct="1">
              <a:buFont typeface="Arial" panose="020B0604020202020204" pitchFamily="34" charset="0"/>
              <a:buChar char="•"/>
            </a:pPr>
            <a:r>
              <a:rPr lang="en-US" dirty="0"/>
              <a:t>Unlawful Command Influence</a:t>
            </a:r>
          </a:p>
          <a:p>
            <a:pPr marL="686983" lvl="1" indent="-171450" eaLnBrk="1" hangingPunct="1">
              <a:buFont typeface="Arial" panose="020B0604020202020204" pitchFamily="34" charset="0"/>
              <a:buChar char="•"/>
            </a:pPr>
            <a:br>
              <a:rPr lang="en-US" dirty="0"/>
            </a:br>
            <a:endParaRPr lang="en-US" dirty="0"/>
          </a:p>
        </p:txBody>
      </p:sp>
    </p:spTree>
    <p:extLst>
      <p:ext uri="{BB962C8B-B14F-4D97-AF65-F5344CB8AC3E}">
        <p14:creationId xmlns:p14="http://schemas.microsoft.com/office/powerpoint/2010/main" val="14345874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4D23C69B-2920-420B-81BE-35A053113236}" type="slidenum">
              <a:rPr lang="en-US" smtClean="0"/>
              <a:pPr/>
              <a:t>35</a:t>
            </a:fld>
            <a:endParaRPr lang="en-US" dirty="0"/>
          </a:p>
        </p:txBody>
      </p:sp>
      <p:sp>
        <p:nvSpPr>
          <p:cNvPr id="123907" name="Rectangle 2"/>
          <p:cNvSpPr>
            <a:spLocks noGrp="1" noRot="1" noChangeAspect="1" noChangeArrowheads="1" noTextEdit="1"/>
          </p:cNvSpPr>
          <p:nvPr>
            <p:ph type="sldImg"/>
          </p:nvPr>
        </p:nvSpPr>
        <p:spPr>
          <a:xfrm>
            <a:off x="406400" y="696913"/>
            <a:ext cx="6197600" cy="3486150"/>
          </a:xfrm>
          <a:ln/>
        </p:spPr>
      </p:sp>
      <p:sp>
        <p:nvSpPr>
          <p:cNvPr id="123908" name="Rectangle 3"/>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Among the punitive options available under the UCMJ are both Nonjudicial Punishment (Article 15), and court-martial.  </a:t>
            </a:r>
          </a:p>
          <a:p>
            <a:pPr marL="686983" lvl="1" indent="-171450" eaLnBrk="1" hangingPunct="1">
              <a:buFont typeface="Arial" panose="020B0604020202020204" pitchFamily="34" charset="0"/>
              <a:buChar char="•"/>
            </a:pPr>
            <a:r>
              <a:rPr lang="en-US" dirty="0"/>
              <a:t> There are 3 types of court-martial: </a:t>
            </a:r>
          </a:p>
          <a:p>
            <a:pPr marL="1085850" lvl="2" indent="-171450" eaLnBrk="1" hangingPunct="1">
              <a:buFont typeface="Arial" panose="020B0604020202020204" pitchFamily="34" charset="0"/>
              <a:buChar char="•"/>
            </a:pPr>
            <a:r>
              <a:rPr lang="en-US" dirty="0"/>
              <a:t> Summary Court-Martial</a:t>
            </a:r>
          </a:p>
          <a:p>
            <a:pPr marL="1085850" lvl="2" indent="-171450" eaLnBrk="1" hangingPunct="1">
              <a:buFont typeface="Arial" panose="020B0604020202020204" pitchFamily="34" charset="0"/>
              <a:buChar char="•"/>
            </a:pPr>
            <a:r>
              <a:rPr lang="en-US" dirty="0"/>
              <a:t> Special Court-Martial (2</a:t>
            </a:r>
            <a:r>
              <a:rPr lang="en-US" baseline="0" dirty="0"/>
              <a:t> Types- Special Court Martial (can adjudge BCD) and Special Referred to a Military Judge Alone)</a:t>
            </a:r>
            <a:endParaRPr lang="en-US" dirty="0"/>
          </a:p>
          <a:p>
            <a:pPr marL="1085850" lvl="2" indent="-171450" eaLnBrk="1" hangingPunct="1">
              <a:buFont typeface="Arial" panose="020B0604020202020204" pitchFamily="34" charset="0"/>
              <a:buChar char="•"/>
            </a:pPr>
            <a:r>
              <a:rPr lang="en-US" baseline="0" dirty="0"/>
              <a:t> </a:t>
            </a:r>
            <a:r>
              <a:rPr lang="en-US" dirty="0"/>
              <a:t>General Court-Martial (can</a:t>
            </a:r>
            <a:r>
              <a:rPr lang="en-US" baseline="0" dirty="0"/>
              <a:t> adjudge bad conduct discharge or dishonorable discharge)</a:t>
            </a:r>
            <a:endParaRPr lang="en-US" dirty="0"/>
          </a:p>
          <a:p>
            <a:pPr eaLnBrk="1" hangingPunct="1"/>
            <a:endParaRPr lang="en-US" dirty="0"/>
          </a:p>
        </p:txBody>
      </p:sp>
    </p:spTree>
    <p:extLst>
      <p:ext uri="{BB962C8B-B14F-4D97-AF65-F5344CB8AC3E}">
        <p14:creationId xmlns:p14="http://schemas.microsoft.com/office/powerpoint/2010/main" val="33529342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2BC642-7CEF-4754-8683-04EEEF05382D}" type="slidenum">
              <a:rPr lang="en-US" smtClean="0"/>
              <a:pPr/>
              <a:t>36</a:t>
            </a:fld>
            <a:endParaRPr lang="en-US" dirty="0"/>
          </a:p>
        </p:txBody>
      </p:sp>
      <p:sp>
        <p:nvSpPr>
          <p:cNvPr id="56323" name="Rectangle 4"/>
          <p:cNvSpPr>
            <a:spLocks noGrp="1" noRot="1" noChangeAspect="1" noChangeArrowheads="1" noTextEdit="1"/>
          </p:cNvSpPr>
          <p:nvPr>
            <p:ph type="sldImg"/>
          </p:nvPr>
        </p:nvSpPr>
        <p:spPr>
          <a:xfrm>
            <a:off x="406400" y="696913"/>
            <a:ext cx="6197600" cy="3486150"/>
          </a:xfrm>
          <a:ln/>
        </p:spPr>
      </p:sp>
      <p:sp>
        <p:nvSpPr>
          <p:cNvPr id="56324"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Article 15:  A provision of the UCMJ which authorizes punishment of Soldiers for minor offenses.  It is referred to as “nonjudicial punishment” because the punishment is imposed by a commander rather than through a court-martial proceeding.</a:t>
            </a:r>
          </a:p>
          <a:p>
            <a:pPr marL="1085850" lvl="2" indent="-171450" eaLnBrk="1" hangingPunct="1">
              <a:buFont typeface="Arial" panose="020B0604020202020204" pitchFamily="34" charset="0"/>
              <a:buChar char="•"/>
            </a:pPr>
            <a:r>
              <a:rPr lang="en-US" dirty="0"/>
              <a:t> A commander should use Article 15 for minor violations of the UCMJ, and when non-punitive administrative procedures have failed or are inappropriate.</a:t>
            </a:r>
          </a:p>
          <a:p>
            <a:pPr marL="1085850" lvl="2" indent="-171450" eaLnBrk="1" hangingPunct="1">
              <a:buFont typeface="Arial" panose="020B0604020202020204" pitchFamily="34" charset="0"/>
              <a:buChar char="•"/>
            </a:pPr>
            <a:r>
              <a:rPr lang="en-US" dirty="0"/>
              <a:t> An Article 15 serves the function of correcting, educating, and reforming a Soldier who has engaged in minor misconduct.  Though a punitive action, it enables the Soldier to avoid the stigma of a court-martial.</a:t>
            </a:r>
          </a:p>
          <a:p>
            <a:pPr marL="1085850" lvl="2" indent="-171450" eaLnBrk="1" hangingPunct="1">
              <a:buFont typeface="Arial" panose="020B0604020202020204" pitchFamily="34" charset="0"/>
              <a:buChar char="•"/>
            </a:pPr>
            <a:r>
              <a:rPr lang="en-US" dirty="0"/>
              <a:t> An Article 15 may be imposed on a commissioned officer, as well as on enlisted personnel.</a:t>
            </a:r>
          </a:p>
          <a:p>
            <a:pPr marL="1085850" lvl="2" indent="-171450" eaLnBrk="1" hangingPunct="1">
              <a:buFont typeface="Arial" panose="020B0604020202020204" pitchFamily="34" charset="0"/>
              <a:buChar char="•"/>
            </a:pPr>
            <a:r>
              <a:rPr lang="en-US" dirty="0"/>
              <a:t> Minor offenses are those</a:t>
            </a:r>
            <a:r>
              <a:rPr lang="en-US" baseline="0" dirty="0"/>
              <a:t> that, if tried at general court-martial, could not be punished by dishonorable discharge or confinement for more than one year.</a:t>
            </a:r>
          </a:p>
          <a:p>
            <a:pPr marL="1087953" lvl="2" indent="-171450" defTabSz="916503" eaLnBrk="1" hangingPunct="1">
              <a:buFont typeface="Arial" panose="020B0604020202020204" pitchFamily="34" charset="0"/>
              <a:buChar char="•"/>
              <a:defRPr/>
            </a:pPr>
            <a:r>
              <a:rPr lang="en-US" dirty="0"/>
              <a:t> A soldier has the right to turn down an Article 15 and request a court-martial.  Therefore, commanders should consult trial counsel before imposing an Article 15 to be sure enough evidence exists to support a court-martial should the Soldier turn it down.</a:t>
            </a:r>
          </a:p>
          <a:p>
            <a:pPr marL="1085850" lvl="2"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b="1" dirty="0"/>
              <a:t>IMPORTANT TO REMEMBER</a:t>
            </a:r>
            <a:r>
              <a:rPr lang="en-US" dirty="0"/>
              <a:t>:  A commander can combine administrative and nonjudicial punishment in an attempt to maintain good order and discipline.  A combination of these measures is often the most effective application.  For example, a squad leader who is caught drunk on duty might be relieved from his leadership position, required to give alcohol abuse related classes as a form of corrective training (because that would</a:t>
            </a:r>
            <a:r>
              <a:rPr lang="en-US" baseline="0" dirty="0"/>
              <a:t> be “appropriately tailored to the deficiency,”</a:t>
            </a:r>
            <a:r>
              <a:rPr lang="en-US" dirty="0"/>
              <a:t> and given an Article 15.  Be sure not to structure such classes as punishment or otherwise attempt to embarrass the Soldier (e.g., the class need not know that the instructor was caught drunk on duty).</a:t>
            </a:r>
          </a:p>
          <a:p>
            <a:pPr marL="171450"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dirty="0"/>
              <a:t>The coming change to the burden of proof is a big deal. Theoretically, it makes it easier for you the commanders to find someone guilty at an Article 15 hearing…but Soldier will still have the option of taking it to courts-martial.   </a:t>
            </a:r>
          </a:p>
          <a:p>
            <a:pPr eaLnBrk="1" hangingPunct="1"/>
            <a:endParaRPr lang="en-US" dirty="0"/>
          </a:p>
        </p:txBody>
      </p:sp>
    </p:spTree>
    <p:extLst>
      <p:ext uri="{BB962C8B-B14F-4D97-AF65-F5344CB8AC3E}">
        <p14:creationId xmlns:p14="http://schemas.microsoft.com/office/powerpoint/2010/main" val="25228691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 </a:t>
            </a:r>
            <a:r>
              <a:rPr lang="en-US" b="0" i="1" dirty="0"/>
              <a:t>Open up to discussion. They should recognize the pro’s and con’s of sending this to an Article 15. </a:t>
            </a:r>
            <a:endParaRPr lang="en-US" b="1" dirty="0"/>
          </a:p>
          <a:p>
            <a:endParaRPr lang="en-US" b="1" dirty="0"/>
          </a:p>
          <a:p>
            <a:pPr marL="628650" lvl="1" indent="-171450">
              <a:buFont typeface="Arial" panose="020B0604020202020204" pitchFamily="34" charset="0"/>
              <a:buChar char="•"/>
            </a:pPr>
            <a:r>
              <a:rPr lang="en-US" dirty="0"/>
              <a:t>So, what happens if PFC Snuffy turns down the Article 15?  Are you willing to courts-martial him? If he turns it down and you do not send the case to a courts-martial, what sort of message does it send to the rest of the unit? Does it mean they should all turn down Article 15’s because you are bluffing?  This is not to say do not give him an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37</a:t>
            </a:fld>
            <a:endParaRPr lang="en-US" dirty="0"/>
          </a:p>
        </p:txBody>
      </p:sp>
    </p:spTree>
    <p:extLst>
      <p:ext uri="{BB962C8B-B14F-4D97-AF65-F5344CB8AC3E}">
        <p14:creationId xmlns:p14="http://schemas.microsoft.com/office/powerpoint/2010/main" val="29719072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Facilitator Notes:</a:t>
            </a:r>
          </a:p>
          <a:p>
            <a:endParaRPr lang="en-US" b="1" dirty="0"/>
          </a:p>
          <a:p>
            <a:pPr marL="171450" indent="-171450">
              <a:buFont typeface="Arial" panose="020B0604020202020204" pitchFamily="34" charset="0"/>
              <a:buChar char="•"/>
            </a:pPr>
            <a:r>
              <a:rPr lang="en-US" dirty="0"/>
              <a:t>Explicit Bias is relatively easy. You are thinking on a conscious level, for example, all people from Texas wear cowboy hats and ride horses to school.    </a:t>
            </a:r>
          </a:p>
          <a:p>
            <a:r>
              <a:rPr lang="en-US" dirty="0"/>
              <a:t>   </a:t>
            </a:r>
          </a:p>
          <a:p>
            <a:pPr marL="171450" indent="-171450">
              <a:buFont typeface="Arial" panose="020B0604020202020204" pitchFamily="34" charset="0"/>
              <a:buChar char="•"/>
            </a:pPr>
            <a:r>
              <a:rPr lang="en-US" dirty="0"/>
              <a:t>Implicit Bias is much harder. It is a deeply ingrained in our psyche as humans. We are naturally drawn to individuals who think, look, talk, and act like us. Humans are naturally xenophobic, and have certain things which, due to our natures and backgrounds either trigger positive or negative perceptions.    </a:t>
            </a:r>
          </a:p>
        </p:txBody>
      </p:sp>
      <p:sp>
        <p:nvSpPr>
          <p:cNvPr id="4" name="Slide Number Placeholder 3"/>
          <p:cNvSpPr>
            <a:spLocks noGrp="1"/>
          </p:cNvSpPr>
          <p:nvPr>
            <p:ph type="sldNum" sz="quarter" idx="10"/>
          </p:nvPr>
        </p:nvSpPr>
        <p:spPr/>
        <p:txBody>
          <a:bodyPr/>
          <a:lstStyle/>
          <a:p>
            <a:fld id="{F285C760-A233-466A-A8C0-95A0D6DBA865}" type="slidenum">
              <a:rPr lang="en-US" smtClean="0"/>
              <a:pPr/>
              <a:t>38</a:t>
            </a:fld>
            <a:endParaRPr lang="en-US"/>
          </a:p>
        </p:txBody>
      </p:sp>
    </p:spTree>
    <p:extLst>
      <p:ext uri="{BB962C8B-B14F-4D97-AF65-F5344CB8AC3E}">
        <p14:creationId xmlns:p14="http://schemas.microsoft.com/office/powerpoint/2010/main" val="13169242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0" dirty="0"/>
              <a:t>Facilitator Note:</a:t>
            </a:r>
          </a:p>
          <a:p>
            <a:endParaRPr lang="en-US" b="0" i="0" dirty="0"/>
          </a:p>
          <a:p>
            <a:r>
              <a:rPr lang="en-US" b="0" i="0" dirty="0"/>
              <a:t>This is a good test, and you do not have to take it but you are encouraged. </a:t>
            </a:r>
          </a:p>
        </p:txBody>
      </p:sp>
      <p:sp>
        <p:nvSpPr>
          <p:cNvPr id="4" name="Slide Number Placeholder 3"/>
          <p:cNvSpPr>
            <a:spLocks noGrp="1"/>
          </p:cNvSpPr>
          <p:nvPr>
            <p:ph type="sldNum" sz="quarter" idx="10"/>
          </p:nvPr>
        </p:nvSpPr>
        <p:spPr/>
        <p:txBody>
          <a:bodyPr/>
          <a:lstStyle/>
          <a:p>
            <a:fld id="{F285C760-A233-466A-A8C0-95A0D6DBA865}" type="slidenum">
              <a:rPr lang="en-US" smtClean="0"/>
              <a:pPr/>
              <a:t>39</a:t>
            </a:fld>
            <a:endParaRPr lang="en-US"/>
          </a:p>
        </p:txBody>
      </p:sp>
    </p:spTree>
    <p:extLst>
      <p:ext uri="{BB962C8B-B14F-4D97-AF65-F5344CB8AC3E}">
        <p14:creationId xmlns:p14="http://schemas.microsoft.com/office/powerpoint/2010/main" val="3300816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91E06570-EF73-4C91-B485-18EE2F5E7519}" type="slidenum">
              <a:rPr lang="en-US" smtClean="0"/>
              <a:pPr/>
              <a:t>4</a:t>
            </a:fld>
            <a:endParaRPr lang="en-US" dirty="0"/>
          </a:p>
        </p:txBody>
      </p:sp>
      <p:sp>
        <p:nvSpPr>
          <p:cNvPr id="46083" name="Rectangle 2"/>
          <p:cNvSpPr>
            <a:spLocks noGrp="1" noRot="1" noChangeAspect="1" noChangeArrowheads="1" noTextEdit="1"/>
          </p:cNvSpPr>
          <p:nvPr>
            <p:ph type="sldImg"/>
          </p:nvPr>
        </p:nvSpPr>
        <p:spPr>
          <a:xfrm>
            <a:off x="417513" y="701675"/>
            <a:ext cx="6176962" cy="3475038"/>
          </a:xfrm>
          <a:ln w="12700" cap="flat">
            <a:solidFill>
              <a:schemeClr val="tx1"/>
            </a:solidFill>
          </a:ln>
        </p:spPr>
      </p:sp>
      <p:sp>
        <p:nvSpPr>
          <p:cNvPr id="46084" name="Rectangle 4"/>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baseline="0" dirty="0"/>
              <a:t> Most suspected crimes must be reported to MPI or CID.  They will then conduct the investigation.</a:t>
            </a:r>
            <a:endParaRPr lang="en-US" dirty="0"/>
          </a:p>
          <a:p>
            <a:pPr lvl="1" eaLnBrk="1" hangingPunct="1">
              <a:buFontTx/>
              <a:buChar char="•"/>
            </a:pPr>
            <a:r>
              <a:rPr lang="en-US" dirty="0"/>
              <a:t> Commander has the ultimate discretion on how to dispose of offenses, unless that discretion has been withheld to a higher level by a superior commander.  </a:t>
            </a:r>
          </a:p>
          <a:p>
            <a:pPr lvl="2" eaLnBrk="1" hangingPunct="1">
              <a:buFontTx/>
              <a:buChar char="•"/>
            </a:pPr>
            <a:r>
              <a:rPr lang="en-US" dirty="0" err="1"/>
              <a:t>ProTip</a:t>
            </a:r>
            <a:r>
              <a:rPr lang="en-US" dirty="0"/>
              <a:t>: Keep a copy of your withholding authorities in your </a:t>
            </a:r>
            <a:r>
              <a:rPr lang="en-US" dirty="0" err="1"/>
              <a:t>Battlebook</a:t>
            </a:r>
            <a:r>
              <a:rPr lang="en-US" dirty="0"/>
              <a:t>. </a:t>
            </a:r>
          </a:p>
          <a:p>
            <a:pPr lvl="1" eaLnBrk="1" hangingPunct="1">
              <a:buFontTx/>
              <a:buChar char="•"/>
            </a:pPr>
            <a:r>
              <a:rPr lang="en-US" dirty="0"/>
              <a:t> Disposition depends on the seriousness of the offense, victim input,</a:t>
            </a:r>
            <a:r>
              <a:rPr lang="en-US" baseline="0" dirty="0"/>
              <a:t> </a:t>
            </a:r>
            <a:r>
              <a:rPr lang="en-US" dirty="0"/>
              <a:t>impact on unit mission and good order and discipline, and the quality of the evidence.</a:t>
            </a:r>
          </a:p>
          <a:p>
            <a:pPr lvl="2" eaLnBrk="1" hangingPunct="1">
              <a:buFontTx/>
              <a:buChar char="•"/>
            </a:pPr>
            <a:r>
              <a:rPr lang="en-US" dirty="0"/>
              <a:t> Direct vs. Indirect Evidence (e.g., hearsay, circumstantial).</a:t>
            </a:r>
          </a:p>
          <a:p>
            <a:pPr lvl="2" eaLnBrk="1" hangingPunct="1">
              <a:buFontTx/>
              <a:buChar char="•"/>
            </a:pPr>
            <a:r>
              <a:rPr lang="en-US" dirty="0"/>
              <a:t> Credibility of Witnesses.</a:t>
            </a:r>
          </a:p>
          <a:p>
            <a:pPr lvl="2" eaLnBrk="1" hangingPunct="1">
              <a:buFontTx/>
              <a:buChar char="•"/>
            </a:pPr>
            <a:r>
              <a:rPr lang="en-US" dirty="0"/>
              <a:t> Existence of Physical Evidence.</a:t>
            </a:r>
          </a:p>
          <a:p>
            <a:pPr lvl="1" eaLnBrk="1" hangingPunct="1">
              <a:buFontTx/>
              <a:buChar char="•"/>
            </a:pPr>
            <a:r>
              <a:rPr lang="en-US" dirty="0"/>
              <a:t> Command Priorities:</a:t>
            </a:r>
          </a:p>
          <a:p>
            <a:pPr lvl="2" eaLnBrk="1" hangingPunct="1">
              <a:buFontTx/>
              <a:buChar char="•"/>
            </a:pPr>
            <a:r>
              <a:rPr lang="en-US" dirty="0"/>
              <a:t> </a:t>
            </a:r>
            <a:r>
              <a:rPr lang="en-US" b="1" dirty="0"/>
              <a:t>Speed:</a:t>
            </a:r>
            <a:r>
              <a:rPr lang="en-US" dirty="0"/>
              <a:t> Different alternatives for resolution of a case vary the time it takes for final resolution.  For example, it takes a lot longer to complete a court-martial than an Article 15.</a:t>
            </a:r>
          </a:p>
          <a:p>
            <a:pPr lvl="2" eaLnBrk="1" hangingPunct="1">
              <a:buFontTx/>
              <a:buChar char="•"/>
            </a:pPr>
            <a:r>
              <a:rPr lang="en-US" b="1" dirty="0"/>
              <a:t> Good Order and Discipline:</a:t>
            </a:r>
            <a:r>
              <a:rPr lang="en-US" dirty="0"/>
              <a:t>  Cost and impact on command and society (Article 15 vs. court-martial).</a:t>
            </a:r>
          </a:p>
          <a:p>
            <a:pPr lvl="2" eaLnBrk="1" hangingPunct="1">
              <a:buFontTx/>
              <a:buChar char="•"/>
            </a:pPr>
            <a:r>
              <a:rPr lang="en-US" b="1" dirty="0"/>
              <a:t> Justice:</a:t>
            </a:r>
            <a:r>
              <a:rPr lang="en-US" dirty="0"/>
              <a:t>  Commanders must consider each case on its own merits, considering the age, level of experience, maturity, duty performance, attitude, personal situation, etc., of each accused.      </a:t>
            </a:r>
          </a:p>
          <a:p>
            <a:pPr eaLnBrk="1" hangingPunct="1"/>
            <a:endParaRPr lang="en-US" dirty="0"/>
          </a:p>
        </p:txBody>
      </p:sp>
    </p:spTree>
    <p:extLst>
      <p:ext uri="{BB962C8B-B14F-4D97-AF65-F5344CB8AC3E}">
        <p14:creationId xmlns:p14="http://schemas.microsoft.com/office/powerpoint/2010/main" val="34739476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628650" lvl="1" indent="-171450">
              <a:buFont typeface="Arial" panose="020B0604020202020204" pitchFamily="34" charset="0"/>
              <a:buChar char="•"/>
            </a:pPr>
            <a:r>
              <a:rPr lang="en-US" dirty="0"/>
              <a:t>Emotional Bias. Soldier with a history of disrespect (previous Article 15) claiming they weren’t disrespectful this time; natural reaction is say, “BS, they were probably disrespectful, crush him.”</a:t>
            </a:r>
          </a:p>
          <a:p>
            <a:pPr marL="628650" lvl="1" indent="-171450">
              <a:buFont typeface="Arial" panose="020B0604020202020204" pitchFamily="34" charset="0"/>
              <a:buChar char="•"/>
            </a:pPr>
            <a:r>
              <a:rPr lang="en-US" dirty="0"/>
              <a:t>Availability Bias. You get notified about a sexual harassment allegation which shares a lot of similar details to an incident you dealt with last month which turned out to be false. Automatically your eyes roll back and you think, “Another false allegation…”</a:t>
            </a:r>
          </a:p>
          <a:p>
            <a:pPr marL="628650" lvl="1" indent="-171450">
              <a:buFont typeface="Arial" panose="020B0604020202020204" pitchFamily="34" charset="0"/>
              <a:buChar char="•"/>
            </a:pPr>
            <a:r>
              <a:rPr lang="en-US" dirty="0"/>
              <a:t>Anchoring Bias. You get notified about a DV incident between a Soldier, who is built like a pro-linebacker and his spouse, who is very petite, your immediate thought is probably “He beat the fire out of her,” and you start the Article 15 paperwork and have trouble understanding that she hit him in the head with a pot of hot coffee and that is why he pushed her away. </a:t>
            </a:r>
          </a:p>
          <a:p>
            <a:pPr marL="628650" lvl="1" indent="-171450">
              <a:buFont typeface="Arial" panose="020B0604020202020204" pitchFamily="34" charset="0"/>
              <a:buChar char="•"/>
            </a:pPr>
            <a:r>
              <a:rPr lang="en-US" dirty="0"/>
              <a:t>Confirmation Bias. To give this a military analogy, the enemy is running and your attack is going perfectly…you might just be walking into a trap.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40</a:t>
            </a:fld>
            <a:endParaRPr lang="en-US" dirty="0"/>
          </a:p>
        </p:txBody>
      </p:sp>
    </p:spTree>
    <p:extLst>
      <p:ext uri="{BB962C8B-B14F-4D97-AF65-F5344CB8AC3E}">
        <p14:creationId xmlns:p14="http://schemas.microsoft.com/office/powerpoint/2010/main" val="18448486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lvl="1">
              <a:buFont typeface="Arial" panose="020B0604020202020204" pitchFamily="34" charset="0"/>
              <a:buChar char="•"/>
            </a:pPr>
            <a:r>
              <a:rPr lang="en-US" sz="1000" dirty="0"/>
              <a:t> Review cases with intentional focus on areas where biases may occur and make it a point to discuss cognitive biases during supervision</a:t>
            </a:r>
          </a:p>
          <a:p>
            <a:pPr lvl="1">
              <a:buFont typeface="Arial" panose="020B0604020202020204" pitchFamily="34" charset="0"/>
              <a:buChar char="•"/>
            </a:pPr>
            <a:r>
              <a:rPr lang="en-US" sz="1000" dirty="0"/>
              <a:t> If you are being supervised, make it a point to discuss areas you feel a bias may be present and ask your supervisor for feedback specific to this topic</a:t>
            </a:r>
          </a:p>
          <a:p>
            <a:endParaRPr lang="en-US" b="1" dirty="0"/>
          </a:p>
          <a:p>
            <a:pPr lvl="1">
              <a:buFont typeface="Arial" panose="020B0604020202020204" pitchFamily="34" charset="0"/>
              <a:buChar char="•"/>
            </a:pPr>
            <a:r>
              <a:rPr lang="en-US" sz="1800" dirty="0"/>
              <a:t> Consider the factors that influence how you make decisions, what areas tend to be more important to you than others, what topics or situations evoke strong positive or negative emotions.</a:t>
            </a:r>
          </a:p>
          <a:p>
            <a:pPr lvl="2">
              <a:buFont typeface="Arial" panose="020B0604020202020204" pitchFamily="34" charset="0"/>
              <a:buChar char="•"/>
            </a:pPr>
            <a:r>
              <a:rPr lang="en-US" dirty="0"/>
              <a:t>Is it possible that these influences or factors could create or contribute to biases?</a:t>
            </a:r>
          </a:p>
          <a:p>
            <a:pPr lvl="2">
              <a:buFont typeface="Arial" panose="020B0604020202020204" pitchFamily="34" charset="0"/>
              <a:buChar char="•"/>
            </a:pPr>
            <a:endParaRPr lang="en-US" dirty="0"/>
          </a:p>
          <a:p>
            <a:pPr lvl="1">
              <a:buFont typeface="Arial" panose="020B0604020202020204" pitchFamily="34" charset="0"/>
              <a:buChar char="•"/>
            </a:pPr>
            <a:r>
              <a:rPr lang="en-US" sz="1000" dirty="0">
                <a:solidFill>
                  <a:prstClr val="white"/>
                </a:solidFill>
              </a:rPr>
              <a:t> Do you have a standardized, objective method for evaluating subordinates, applicant.</a:t>
            </a:r>
          </a:p>
          <a:p>
            <a:pPr lvl="1">
              <a:buFont typeface="Arial" panose="020B0604020202020204" pitchFamily="34" charset="0"/>
              <a:buChar char="•"/>
            </a:pPr>
            <a:r>
              <a:rPr lang="en-US" sz="1000" dirty="0">
                <a:solidFill>
                  <a:prstClr val="white"/>
                </a:solidFill>
              </a:rPr>
              <a:t> Do you have a standardized, objective framework for handing out punishment.  Don’t let emotions (commanders’, supervisors’, or yours) influence decisions</a:t>
            </a:r>
          </a:p>
          <a:p>
            <a:pPr lvl="1">
              <a:buFont typeface="Arial" panose="020B0604020202020204" pitchFamily="34" charset="0"/>
              <a:buChar char="•"/>
            </a:pPr>
            <a:r>
              <a:rPr lang="en-US" sz="1000" dirty="0">
                <a:solidFill>
                  <a:prstClr val="white"/>
                </a:solidFill>
              </a:rPr>
              <a:t> Are you applying the same decisional criteria to everyone when evaluating an individuals capabilities, qualifications, skills, performance, potential, etc.</a:t>
            </a:r>
          </a:p>
          <a:p>
            <a:pPr lv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41</a:t>
            </a:fld>
            <a:endParaRPr lang="en-US" dirty="0"/>
          </a:p>
        </p:txBody>
      </p:sp>
    </p:spTree>
    <p:extLst>
      <p:ext uri="{BB962C8B-B14F-4D97-AF65-F5344CB8AC3E}">
        <p14:creationId xmlns:p14="http://schemas.microsoft.com/office/powerpoint/2010/main" val="27777880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3494F13A-AA57-426A-815F-A4C265863685}" type="slidenum">
              <a:rPr lang="en-US" smtClean="0"/>
              <a:pPr/>
              <a:t>42</a:t>
            </a:fld>
            <a:endParaRPr lang="en-US" dirty="0"/>
          </a:p>
        </p:txBody>
      </p:sp>
      <p:sp>
        <p:nvSpPr>
          <p:cNvPr id="125955" name="Rectangle 4"/>
          <p:cNvSpPr>
            <a:spLocks noGrp="1" noRot="1" noChangeAspect="1" noChangeArrowheads="1" noTextEdit="1"/>
          </p:cNvSpPr>
          <p:nvPr>
            <p:ph type="sldImg"/>
          </p:nvPr>
        </p:nvSpPr>
        <p:spPr>
          <a:xfrm>
            <a:off x="406400" y="696913"/>
            <a:ext cx="6197600" cy="3486150"/>
          </a:xfrm>
          <a:ln/>
        </p:spPr>
      </p:sp>
      <p:sp>
        <p:nvSpPr>
          <p:cNvPr id="125956"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Initiation of Article 15 -- Should the allegations appear true following a preliminary investigation, the commander must then prepare either a DA Form 2627 (Formal), or 2627-1 (Summarized).</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 Notice -- Once a commander determines that Article 15 proceedings are warranted, he/she should notify the Soldier.  Such notification may be accomplished by NCOs in grades E7 and above.  Such notice should inform the Soldier of his rights in the proceedings.  This is commonly referred</a:t>
            </a:r>
            <a:r>
              <a:rPr lang="en-US" baseline="0" dirty="0"/>
              <a:t> to as the first reading.</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 Two types of Article 15 exist:  </a:t>
            </a:r>
          </a:p>
          <a:p>
            <a:pPr marL="1085850" lvl="2" indent="-171450" eaLnBrk="1" hangingPunct="1">
              <a:buFont typeface="Arial" panose="020B0604020202020204" pitchFamily="34" charset="0"/>
              <a:buChar char="•"/>
            </a:pPr>
            <a:r>
              <a:rPr lang="en-US" dirty="0"/>
              <a:t> Summarized Article 15</a:t>
            </a:r>
          </a:p>
          <a:p>
            <a:pPr marL="1085850" lvl="2" indent="-171450" eaLnBrk="1" hangingPunct="1">
              <a:buFont typeface="Arial" panose="020B0604020202020204" pitchFamily="34" charset="0"/>
              <a:buChar char="•"/>
            </a:pPr>
            <a:r>
              <a:rPr lang="en-US" dirty="0"/>
              <a:t> Formal Article 15</a:t>
            </a:r>
          </a:p>
          <a:p>
            <a:pPr marL="1543050" lvl="3" indent="-171450" eaLnBrk="1" hangingPunct="1">
              <a:buFont typeface="Arial" panose="020B0604020202020204" pitchFamily="34" charset="0"/>
              <a:buChar char="•"/>
            </a:pPr>
            <a:r>
              <a:rPr lang="en-US" dirty="0"/>
              <a:t> The two types of Article 15 differ in the magnitude of the proceedings and the severity of the punishment available to the commander. </a:t>
            </a:r>
          </a:p>
          <a:p>
            <a:pPr marL="1543050" lvl="3" indent="-171450" eaLnBrk="1" hangingPunct="1">
              <a:buFont typeface="Arial" panose="020B0604020202020204" pitchFamily="34" charset="0"/>
              <a:buChar char="•"/>
            </a:pPr>
            <a:r>
              <a:rPr lang="en-US" dirty="0"/>
              <a:t> Formal proceedings should be initiated only where the commander feels that appropriate punishment might exceed 14 days of restriction and/or extra duty to avoid the severe ramifications of a Formal Article 15 proceeding.</a:t>
            </a:r>
          </a:p>
          <a:p>
            <a:pPr marL="1543050" lvl="3"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dirty="0"/>
              <a:t>Take a moment to discuss among your small groups what you consider the most important aspects of a Soldier’s character and military record. What are some factors you would take into consideration regardless of the crime.</a:t>
            </a:r>
          </a:p>
          <a:p>
            <a:pPr marL="628650" lvl="1" indent="-171450" eaLnBrk="1" hangingPunct="1">
              <a:buFont typeface="Arial" panose="020B0604020202020204" pitchFamily="34" charset="0"/>
              <a:buChar char="•"/>
            </a:pPr>
            <a:endParaRPr lang="en-US" dirty="0"/>
          </a:p>
          <a:p>
            <a:pPr marL="1085850" lvl="2" indent="-171450" eaLnBrk="1" hangingPunct="1">
              <a:buFont typeface="Arial" panose="020B0604020202020204" pitchFamily="34" charset="0"/>
              <a:buChar char="•"/>
            </a:pPr>
            <a:r>
              <a:rPr lang="en-US" i="1" dirty="0"/>
              <a:t>Allow the groups five minutes to discuss and then allow for five to ten minutes (dependent on participation) to allow group leaders to talk to the audience at large. This can be modified to just randomly select two or three groups or ask for volunteers.  Some topics you might suggest are family situation of the accused, should it make a difference? Is there a victim, how badly was the victim hurt? What effect will this punishment have on the unit (if you reduce a SGT, who are you going to replace him with and where will you put him)? Do they have some sort of specialty MOS or qualification? Should any of this make a difference?  *Important to emphasize that these are just some, but not all, of the factors you should consider.*</a:t>
            </a:r>
          </a:p>
        </p:txBody>
      </p:sp>
    </p:spTree>
    <p:extLst>
      <p:ext uri="{BB962C8B-B14F-4D97-AF65-F5344CB8AC3E}">
        <p14:creationId xmlns:p14="http://schemas.microsoft.com/office/powerpoint/2010/main" val="37776482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1B9C829A-4872-4E3B-9C2B-ABF436A45F86}" type="slidenum">
              <a:rPr lang="en-US" smtClean="0"/>
              <a:pPr/>
              <a:t>43</a:t>
            </a:fld>
            <a:endParaRPr lang="en-US" dirty="0"/>
          </a:p>
        </p:txBody>
      </p:sp>
      <p:sp>
        <p:nvSpPr>
          <p:cNvPr id="57347" name="Rectangle 4"/>
          <p:cNvSpPr>
            <a:spLocks noGrp="1" noRot="1" noChangeAspect="1" noChangeArrowheads="1" noTextEdit="1"/>
          </p:cNvSpPr>
          <p:nvPr>
            <p:ph type="sldImg"/>
          </p:nvPr>
        </p:nvSpPr>
        <p:spPr>
          <a:xfrm>
            <a:off x="406400" y="696913"/>
            <a:ext cx="6197600" cy="3486150"/>
          </a:xfrm>
          <a:ln/>
        </p:spPr>
      </p:sp>
      <p:sp>
        <p:nvSpPr>
          <p:cNvPr id="57348" name="Rectangle 6"/>
          <p:cNvSpPr>
            <a:spLocks noGrp="1" noChangeArrowheads="1"/>
          </p:cNvSpPr>
          <p:nvPr>
            <p:ph type="body" idx="1"/>
          </p:nvPr>
        </p:nvSpPr>
        <p:spPr>
          <a:noFill/>
          <a:ln/>
        </p:spPr>
        <p:txBody>
          <a:bodyPr/>
          <a:lstStyle/>
          <a:p>
            <a:pPr eaLnBrk="1" hangingPunct="1">
              <a:buFontTx/>
              <a:buNone/>
              <a:tabLst>
                <a:tab pos="458252" algn="l"/>
              </a:tabLst>
            </a:pPr>
            <a:r>
              <a:rPr lang="en-US" b="1" dirty="0"/>
              <a:t>Facilitator Note:</a:t>
            </a:r>
            <a:r>
              <a:rPr lang="en-US" dirty="0"/>
              <a:t> </a:t>
            </a:r>
          </a:p>
          <a:p>
            <a:pPr eaLnBrk="1" hangingPunct="1">
              <a:buFontTx/>
              <a:buNone/>
              <a:tabLst>
                <a:tab pos="458252" algn="l"/>
              </a:tabLst>
            </a:pPr>
            <a:endParaRPr lang="en-US" dirty="0"/>
          </a:p>
          <a:p>
            <a:pPr eaLnBrk="1" hangingPunct="1">
              <a:buFontTx/>
              <a:buNone/>
              <a:tabLst>
                <a:tab pos="458252" algn="l"/>
              </a:tabLst>
            </a:pPr>
            <a:r>
              <a:rPr lang="en-US" dirty="0"/>
              <a:t>These are some of the rights a Soldier has, even for a summarized Article 15. </a:t>
            </a:r>
          </a:p>
        </p:txBody>
      </p:sp>
    </p:spTree>
    <p:extLst>
      <p:ext uri="{BB962C8B-B14F-4D97-AF65-F5344CB8AC3E}">
        <p14:creationId xmlns:p14="http://schemas.microsoft.com/office/powerpoint/2010/main" val="484656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4A646C1-98C4-4566-AA93-58985404D991}" type="slidenum">
              <a:rPr lang="en-US" smtClean="0"/>
              <a:pPr/>
              <a:t>44</a:t>
            </a:fld>
            <a:endParaRPr lang="en-US" dirty="0"/>
          </a:p>
        </p:txBody>
      </p:sp>
      <p:sp>
        <p:nvSpPr>
          <p:cNvPr id="58371" name="Rectangle 4"/>
          <p:cNvSpPr>
            <a:spLocks noGrp="1" noRot="1" noChangeAspect="1" noChangeArrowheads="1" noTextEdit="1"/>
          </p:cNvSpPr>
          <p:nvPr>
            <p:ph type="sldImg"/>
          </p:nvPr>
        </p:nvSpPr>
        <p:spPr>
          <a:xfrm>
            <a:off x="406400" y="696913"/>
            <a:ext cx="6197600" cy="3486150"/>
          </a:xfrm>
          <a:ln/>
        </p:spPr>
      </p:sp>
      <p:sp>
        <p:nvSpPr>
          <p:cNvPr id="58372"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These additional</a:t>
            </a:r>
            <a:r>
              <a:rPr lang="en-US" baseline="0" dirty="0"/>
              <a:t> rights apply to formal Article 15 proceedings, but not to summarized proceedings.</a:t>
            </a:r>
            <a:endParaRPr lang="en-US" dirty="0"/>
          </a:p>
          <a:p>
            <a:pPr marL="515533" lvl="1" eaLnBrk="1" hangingPunct="1">
              <a:buFontTx/>
              <a:buChar char="•"/>
            </a:pPr>
            <a:r>
              <a:rPr lang="en-US" dirty="0"/>
              <a:t> Unlike Summarized proceedings, a Soldier involved in a Formal proceeding has the right to consult an attorney.  However, there is no right to have a government attorney present at the hearing.  </a:t>
            </a:r>
          </a:p>
          <a:p>
            <a:pPr marL="515533" lvl="1" eaLnBrk="1" hangingPunct="1">
              <a:buFontTx/>
              <a:buChar char="•"/>
            </a:pPr>
            <a:r>
              <a:rPr lang="en-US" dirty="0"/>
              <a:t> A Soldier may request to be represented by a spokesperson at the hearing.  This spokesperson has no right to examine or cross-examine witnesses but can make suggestions as to relevant issues or questions to the commander.</a:t>
            </a:r>
          </a:p>
          <a:p>
            <a:pPr marL="515533" lvl="1" eaLnBrk="1" hangingPunct="1">
              <a:buFontTx/>
              <a:buChar char="•"/>
            </a:pPr>
            <a:r>
              <a:rPr lang="en-US" dirty="0"/>
              <a:t> In addition, a Soldier may request that the Formal Article 15 hearing be open.  The Commander, however, has the discretion to approve or disapprove the request. What does an open hearing mean though? An open hearing is exactly what it sounds like, anyone can come and watch.  </a:t>
            </a:r>
          </a:p>
          <a:p>
            <a:pPr eaLnBrk="1" hangingPunct="1"/>
            <a:endParaRPr lang="en-US" dirty="0"/>
          </a:p>
        </p:txBody>
      </p:sp>
    </p:spTree>
    <p:extLst>
      <p:ext uri="{BB962C8B-B14F-4D97-AF65-F5344CB8AC3E}">
        <p14:creationId xmlns:p14="http://schemas.microsoft.com/office/powerpoint/2010/main" val="6193528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C5672130-14F7-43F9-BA60-CFC0901E6D8C}" type="slidenum">
              <a:rPr lang="en-US" smtClean="0"/>
              <a:pPr/>
              <a:t>45</a:t>
            </a:fld>
            <a:endParaRPr lang="en-US" dirty="0"/>
          </a:p>
        </p:txBody>
      </p:sp>
      <p:sp>
        <p:nvSpPr>
          <p:cNvPr id="129027" name="Rectangle 4"/>
          <p:cNvSpPr>
            <a:spLocks noGrp="1" noRot="1" noChangeAspect="1" noChangeArrowheads="1" noTextEdit="1"/>
          </p:cNvSpPr>
          <p:nvPr>
            <p:ph type="sldImg"/>
          </p:nvPr>
        </p:nvSpPr>
        <p:spPr>
          <a:xfrm>
            <a:off x="406400" y="696913"/>
            <a:ext cx="6197600" cy="3486150"/>
          </a:xfrm>
          <a:ln/>
        </p:spPr>
      </p:sp>
      <p:sp>
        <p:nvSpPr>
          <p:cNvPr id="129028"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eaLnBrk="1" hangingPunct="1">
              <a:buFontTx/>
              <a:buChar char="•"/>
            </a:pPr>
            <a:endParaRPr lang="en-US" dirty="0"/>
          </a:p>
          <a:p>
            <a:pPr marL="515533" lvl="1" eaLnBrk="1" hangingPunct="1">
              <a:buFontTx/>
              <a:buChar char="•"/>
            </a:pPr>
            <a:r>
              <a:rPr lang="en-US" dirty="0"/>
              <a:t> This is commonly called the second reading of the Article</a:t>
            </a:r>
            <a:r>
              <a:rPr lang="en-US" baseline="0" dirty="0"/>
              <a:t> 15.  Prior to the second reading, the Soldier should be given a reasonable amount of time to decide whether to demand trial by court-martial, and to gather matters in defense, extenuation, or mitigation.</a:t>
            </a:r>
            <a:endParaRPr lang="en-US" dirty="0"/>
          </a:p>
          <a:p>
            <a:pPr marL="515533" lvl="1" eaLnBrk="1" hangingPunct="1">
              <a:buFontTx/>
              <a:buChar char="•"/>
            </a:pPr>
            <a:r>
              <a:rPr lang="en-US" dirty="0"/>
              <a:t> A Soldier can be found guilty only if the evidence shows BEYOND A REASONABLE DOUBT that the Soldier committed the charged offense. However, this may change to what is caused probable cause, which can be understood as more likely than not.  It is a very low standard…however the Soldier can still turn down the Article 15 and say I want a Courts-Martial. </a:t>
            </a:r>
          </a:p>
          <a:p>
            <a:pPr marL="515533" lvl="1" eaLnBrk="1" hangingPunct="1">
              <a:buFontTx/>
              <a:buNone/>
            </a:pPr>
            <a:endParaRPr lang="en-US" dirty="0"/>
          </a:p>
        </p:txBody>
      </p:sp>
    </p:spTree>
    <p:extLst>
      <p:ext uri="{BB962C8B-B14F-4D97-AF65-F5344CB8AC3E}">
        <p14:creationId xmlns:p14="http://schemas.microsoft.com/office/powerpoint/2010/main" val="25641393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628650" lvl="1" indent="-171450">
              <a:buFont typeface="Arial" panose="020B0604020202020204" pitchFamily="34" charset="0"/>
              <a:buChar char="•"/>
            </a:pPr>
            <a:r>
              <a:rPr lang="en-US" dirty="0"/>
              <a:t>There is no set standard for the duty uniform at an Article 15 hearing should be. However, there is nothing preventing you from ordering the Soldier to appear in full dress uniform either. This could be used as an opportunity to really impress on the Soldier the seriousness of the offense as well as act as a check on their leadership.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46</a:t>
            </a:fld>
            <a:endParaRPr lang="en-US" dirty="0"/>
          </a:p>
        </p:txBody>
      </p:sp>
    </p:spTree>
    <p:extLst>
      <p:ext uri="{BB962C8B-B14F-4D97-AF65-F5344CB8AC3E}">
        <p14:creationId xmlns:p14="http://schemas.microsoft.com/office/powerpoint/2010/main" val="4400518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43A66581-7A15-4E02-A509-03C725DA5F23}" type="slidenum">
              <a:rPr lang="en-US" smtClean="0"/>
              <a:pPr/>
              <a:t>47</a:t>
            </a:fld>
            <a:endParaRPr lang="en-US" dirty="0"/>
          </a:p>
        </p:txBody>
      </p:sp>
      <p:sp>
        <p:nvSpPr>
          <p:cNvPr id="130051" name="Rectangle 4"/>
          <p:cNvSpPr>
            <a:spLocks noGrp="1" noRot="1" noChangeAspect="1" noChangeArrowheads="1" noTextEdit="1"/>
          </p:cNvSpPr>
          <p:nvPr>
            <p:ph type="sldImg"/>
          </p:nvPr>
        </p:nvSpPr>
        <p:spPr>
          <a:xfrm>
            <a:off x="406400" y="696913"/>
            <a:ext cx="6197600" cy="3486150"/>
          </a:xfrm>
          <a:ln/>
        </p:spPr>
      </p:sp>
      <p:sp>
        <p:nvSpPr>
          <p:cNvPr id="130052"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686983" lvl="1" indent="-171450" eaLnBrk="1" hangingPunct="1">
              <a:buFont typeface="Arial" panose="020B0604020202020204" pitchFamily="34" charset="0"/>
              <a:buChar char="•"/>
            </a:pPr>
            <a:r>
              <a:rPr lang="en-US" dirty="0"/>
              <a:t> If a Soldier is found guilty at an Article 15, a Commander must determine the appropriate punishment for the offense or offenses.  The Commander has the discretion to give up to the maximum punishment or no punishment at all.</a:t>
            </a:r>
          </a:p>
          <a:p>
            <a:pPr marL="686983" lvl="1" indent="-171450" eaLnBrk="1" hangingPunct="1">
              <a:buFont typeface="Arial" panose="020B0604020202020204" pitchFamily="34" charset="0"/>
              <a:buChar char="•"/>
            </a:pPr>
            <a:r>
              <a:rPr lang="en-US" dirty="0"/>
              <a:t>The maximum punishment depends on the rank of the imposing commander</a:t>
            </a:r>
            <a:r>
              <a:rPr lang="en-US" baseline="0" dirty="0"/>
              <a:t> (i.e., company grade, field grade, or general officer) and the rank of the accused.</a:t>
            </a:r>
            <a:endParaRPr lang="en-US" dirty="0"/>
          </a:p>
          <a:p>
            <a:pPr marL="686983" lvl="1" indent="-171450" eaLnBrk="1" hangingPunct="1">
              <a:buFont typeface="Arial" panose="020B0604020202020204" pitchFamily="34" charset="0"/>
              <a:buChar char="•"/>
            </a:pPr>
            <a:r>
              <a:rPr lang="en-US" dirty="0"/>
              <a:t> Possible Punishments include the following categories:</a:t>
            </a:r>
          </a:p>
          <a:p>
            <a:pPr marL="1085850" lvl="2" indent="-171450" eaLnBrk="1" hangingPunct="1">
              <a:buFont typeface="Arial" panose="020B0604020202020204" pitchFamily="34" charset="0"/>
              <a:buChar char="•"/>
            </a:pPr>
            <a:r>
              <a:rPr lang="en-US" dirty="0"/>
              <a:t> Admonishment or Reprimand</a:t>
            </a:r>
          </a:p>
          <a:p>
            <a:pPr marL="1085850" lvl="2" indent="-171450" eaLnBrk="1" hangingPunct="1">
              <a:buFont typeface="Arial" panose="020B0604020202020204" pitchFamily="34" charset="0"/>
              <a:buChar char="•"/>
            </a:pPr>
            <a:r>
              <a:rPr lang="en-US" dirty="0"/>
              <a:t> Restriction</a:t>
            </a:r>
          </a:p>
          <a:p>
            <a:pPr marL="1085850" lvl="2" indent="-171450" eaLnBrk="1" hangingPunct="1">
              <a:buFont typeface="Arial" panose="020B0604020202020204" pitchFamily="34" charset="0"/>
              <a:buChar char="•"/>
            </a:pPr>
            <a:r>
              <a:rPr lang="en-US" dirty="0"/>
              <a:t> Extra Duty</a:t>
            </a:r>
          </a:p>
          <a:p>
            <a:pPr marL="1085850" lvl="2" indent="-171450" eaLnBrk="1" hangingPunct="1">
              <a:buFont typeface="Arial" panose="020B0604020202020204" pitchFamily="34" charset="0"/>
              <a:buChar char="•"/>
            </a:pPr>
            <a:r>
              <a:rPr lang="en-US" dirty="0"/>
              <a:t> Forfeiture of Pay</a:t>
            </a:r>
          </a:p>
          <a:p>
            <a:pPr marL="1085850" lvl="2" indent="-171450" eaLnBrk="1" hangingPunct="1">
              <a:buFont typeface="Arial" panose="020B0604020202020204" pitchFamily="34" charset="0"/>
              <a:buChar char="•"/>
            </a:pPr>
            <a:r>
              <a:rPr lang="en-US" dirty="0"/>
              <a:t> Reduction in Rank</a:t>
            </a:r>
          </a:p>
          <a:p>
            <a:pPr marL="1085850" lvl="2" indent="-171450" eaLnBrk="1" hangingPunct="1">
              <a:buFont typeface="Arial" panose="020B0604020202020204" pitchFamily="34" charset="0"/>
              <a:buChar char="•"/>
            </a:pPr>
            <a:r>
              <a:rPr lang="en-US" dirty="0"/>
              <a:t> Correctional Custody.</a:t>
            </a:r>
          </a:p>
          <a:p>
            <a:pPr marL="686983" lvl="1" indent="-171450" eaLnBrk="1" hangingPunct="1">
              <a:buFont typeface="Arial" panose="020B0604020202020204" pitchFamily="34" charset="0"/>
              <a:buChar char="•"/>
            </a:pPr>
            <a:r>
              <a:rPr lang="en-US" dirty="0"/>
              <a:t> Punishment is usually effective immediately but may be delayed for good cause.</a:t>
            </a:r>
          </a:p>
          <a:p>
            <a:pPr marL="515533" lvl="1" eaLnBrk="1" hangingPunct="1"/>
            <a:endParaRPr lang="en-US" dirty="0"/>
          </a:p>
        </p:txBody>
      </p:sp>
    </p:spTree>
    <p:extLst>
      <p:ext uri="{BB962C8B-B14F-4D97-AF65-F5344CB8AC3E}">
        <p14:creationId xmlns:p14="http://schemas.microsoft.com/office/powerpoint/2010/main" val="4989317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A514AF4-77B9-4713-BD9B-559E1C20B91D}" type="slidenum">
              <a:rPr lang="en-US" smtClean="0"/>
              <a:pPr/>
              <a:t>48</a:t>
            </a:fld>
            <a:endParaRPr lang="en-US" dirty="0"/>
          </a:p>
        </p:txBody>
      </p:sp>
      <p:sp>
        <p:nvSpPr>
          <p:cNvPr id="60419" name="Rectangle 4"/>
          <p:cNvSpPr>
            <a:spLocks noGrp="1" noRot="1" noChangeAspect="1" noChangeArrowheads="1" noTextEdit="1"/>
          </p:cNvSpPr>
          <p:nvPr>
            <p:ph type="sldImg"/>
          </p:nvPr>
        </p:nvSpPr>
        <p:spPr>
          <a:xfrm>
            <a:off x="406400" y="696913"/>
            <a:ext cx="6197600" cy="3486150"/>
          </a:xfrm>
          <a:ln/>
        </p:spPr>
      </p:sp>
      <p:sp>
        <p:nvSpPr>
          <p:cNvPr id="60420"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This chart illustrates the maximum punishment allowed for each type of Art. 15 proceeding.</a:t>
            </a:r>
          </a:p>
          <a:p>
            <a:pPr marL="515533" lvl="1" eaLnBrk="1" hangingPunct="1">
              <a:buFontTx/>
              <a:buChar char="•"/>
            </a:pPr>
            <a:r>
              <a:rPr lang="en-US" dirty="0"/>
              <a:t> Admonishment/reprimand is an option</a:t>
            </a:r>
            <a:r>
              <a:rPr lang="en-US" baseline="0" dirty="0"/>
              <a:t> for all types of Article 15s</a:t>
            </a:r>
          </a:p>
          <a:p>
            <a:pPr marL="515533" lvl="1" eaLnBrk="1" hangingPunct="1">
              <a:buFontTx/>
              <a:buChar char="•"/>
            </a:pPr>
            <a:r>
              <a:rPr lang="en-US" baseline="0" dirty="0"/>
              <a:t> Correctional custody is only an option for E1-E3 and only on installations that have a correctional confinement facility.</a:t>
            </a:r>
            <a:endParaRPr lang="en-US" dirty="0"/>
          </a:p>
          <a:p>
            <a:pPr marL="515533" lvl="1" eaLnBrk="1" hangingPunct="1">
              <a:buFontTx/>
              <a:buChar char="•"/>
            </a:pPr>
            <a:r>
              <a:rPr lang="en-US" dirty="0"/>
              <a:t> NOTE: If a Field Grade Art. 15, restriction can be no more than 45 days if combined with extra duty.         </a:t>
            </a:r>
          </a:p>
          <a:p>
            <a:pPr marL="515533" lvl="1" eaLnBrk="1" hangingPunct="1">
              <a:buFontTx/>
              <a:buChar char="•"/>
            </a:pPr>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236934764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399BBDDE-FF1F-4720-90E4-0258785D9BD7}" type="slidenum">
              <a:rPr lang="en-US" smtClean="0"/>
              <a:pPr/>
              <a:t>49</a:t>
            </a:fld>
            <a:endParaRPr lang="en-US" dirty="0"/>
          </a:p>
        </p:txBody>
      </p:sp>
      <p:sp>
        <p:nvSpPr>
          <p:cNvPr id="131075" name="Rectangle 4"/>
          <p:cNvSpPr>
            <a:spLocks noGrp="1" noRot="1" noChangeAspect="1" noChangeArrowheads="1" noTextEdit="1"/>
          </p:cNvSpPr>
          <p:nvPr>
            <p:ph type="sldImg"/>
          </p:nvPr>
        </p:nvSpPr>
        <p:spPr>
          <a:xfrm>
            <a:off x="406400" y="696913"/>
            <a:ext cx="6197600" cy="3486150"/>
          </a:xfrm>
          <a:ln/>
        </p:spPr>
      </p:sp>
      <p:sp>
        <p:nvSpPr>
          <p:cNvPr id="131076"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This chart illustrates the maximum punishment allowed for each type of Article 15 proceeding for officers.</a:t>
            </a:r>
          </a:p>
          <a:p>
            <a:pPr marL="515533" lvl="1" eaLnBrk="1" hangingPunct="1">
              <a:buFontTx/>
              <a:buChar char="•"/>
            </a:pPr>
            <a:endParaRPr lang="en-US" dirty="0"/>
          </a:p>
          <a:p>
            <a:pPr marL="515533" lvl="1" eaLnBrk="1" hangingPunct="1">
              <a:buFontTx/>
              <a:buChar char="•"/>
            </a:pPr>
            <a:r>
              <a:rPr lang="en-US" dirty="0"/>
              <a:t>Pro-Tip: If you are dealing with officer misconduct, most disposition authority is withheld to the commanding general of your unit. So call your JA if you have, or suspect officer misconduct. </a:t>
            </a:r>
          </a:p>
          <a:p>
            <a:pPr eaLnBrk="1" hangingPunct="1"/>
            <a:endParaRPr lang="en-US" dirty="0"/>
          </a:p>
        </p:txBody>
      </p:sp>
    </p:spTree>
    <p:extLst>
      <p:ext uri="{BB962C8B-B14F-4D97-AF65-F5344CB8AC3E}">
        <p14:creationId xmlns:p14="http://schemas.microsoft.com/office/powerpoint/2010/main" val="696877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FCD8B2B0-0D82-4733-8E57-4CB165730C39}" type="slidenum">
              <a:rPr lang="en-US" smtClean="0"/>
              <a:pPr/>
              <a:t>5</a:t>
            </a:fld>
            <a:endParaRPr lang="en-US" dirty="0"/>
          </a:p>
        </p:txBody>
      </p:sp>
      <p:sp>
        <p:nvSpPr>
          <p:cNvPr id="82947" name="Rectangle 2"/>
          <p:cNvSpPr>
            <a:spLocks noChangeArrowheads="1"/>
          </p:cNvSpPr>
          <p:nvPr/>
        </p:nvSpPr>
        <p:spPr bwMode="auto">
          <a:xfrm>
            <a:off x="3972773"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82948" name="Rectangle 3"/>
          <p:cNvSpPr>
            <a:spLocks noChangeArrowheads="1"/>
          </p:cNvSpPr>
          <p:nvPr/>
        </p:nvSpPr>
        <p:spPr bwMode="auto">
          <a:xfrm>
            <a:off x="0" y="8829989"/>
            <a:ext cx="3037628" cy="466411"/>
          </a:xfrm>
          <a:prstGeom prst="rect">
            <a:avLst/>
          </a:prstGeom>
          <a:noFill/>
          <a:ln w="9525">
            <a:noFill/>
            <a:miter lim="800000"/>
            <a:headEnd/>
            <a:tailEnd/>
          </a:ln>
        </p:spPr>
        <p:txBody>
          <a:bodyPr wrap="none" lIns="91650" tIns="45825" rIns="91650" bIns="45825" anchor="ctr"/>
          <a:lstStyle/>
          <a:p>
            <a:endParaRPr lang="en-US" dirty="0"/>
          </a:p>
        </p:txBody>
      </p:sp>
      <p:sp>
        <p:nvSpPr>
          <p:cNvPr id="82949" name="Rectangle 4"/>
          <p:cNvSpPr>
            <a:spLocks noChangeArrowheads="1"/>
          </p:cNvSpPr>
          <p:nvPr/>
        </p:nvSpPr>
        <p:spPr bwMode="auto">
          <a:xfrm>
            <a:off x="0"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82950" name="Rectangle 5"/>
          <p:cNvSpPr>
            <a:spLocks noGrp="1" noRot="1" noChangeAspect="1" noChangeArrowheads="1" noTextEdit="1"/>
          </p:cNvSpPr>
          <p:nvPr>
            <p:ph type="sldImg"/>
          </p:nvPr>
        </p:nvSpPr>
        <p:spPr>
          <a:xfrm>
            <a:off x="406400" y="696913"/>
            <a:ext cx="6197600" cy="3486150"/>
          </a:xfrm>
          <a:ln/>
        </p:spPr>
      </p:sp>
      <p:sp>
        <p:nvSpPr>
          <p:cNvPr id="82951" name="Rectangle 6"/>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endParaRPr lang="en-US" b="1" dirty="0"/>
          </a:p>
          <a:p>
            <a:pPr lvl="1" eaLnBrk="1" hangingPunct="1">
              <a:buFontTx/>
              <a:buChar char="•"/>
            </a:pPr>
            <a:r>
              <a:rPr lang="en-US" dirty="0"/>
              <a:t> When we consider who, or what offenses, are governed by the UCMJ we are asking who or what is subject to its jurisdiction.</a:t>
            </a:r>
          </a:p>
          <a:p>
            <a:pPr lvl="1" eaLnBrk="1" hangingPunct="1"/>
            <a:r>
              <a:rPr lang="en-US" dirty="0"/>
              <a:t>WHO:</a:t>
            </a:r>
          </a:p>
          <a:p>
            <a:pPr lvl="2" eaLnBrk="1" hangingPunct="1">
              <a:buFontTx/>
              <a:buChar char="•"/>
            </a:pPr>
            <a:r>
              <a:rPr lang="en-US" dirty="0"/>
              <a:t> Person -- The accused must be subject to court-martial jurisdiction (i.e. must have "status" as a member of the Armed Forces).</a:t>
            </a:r>
          </a:p>
          <a:p>
            <a:pPr lvl="2" eaLnBrk="1" hangingPunct="1">
              <a:buFontTx/>
              <a:buChar char="•"/>
            </a:pPr>
            <a:r>
              <a:rPr lang="en-US" dirty="0"/>
              <a:t> Reserve Jurisdiction -- In 1986, Congress added UCMJ jurisdiction over weekend drills (IDT); allowed UCMJ jurisdiction to continue after a period of active duty for offenses committed during active duty and provided for involuntary recall to active duty for court-martial, Article 32 preliminary hearing, and non-judicial punishment.</a:t>
            </a:r>
          </a:p>
          <a:p>
            <a:pPr lvl="2" eaLnBrk="1" hangingPunct="1">
              <a:buFontTx/>
              <a:buChar char="•"/>
            </a:pPr>
            <a:r>
              <a:rPr lang="en-US" dirty="0"/>
              <a:t> Retirees – This jurisdiction is seldom invoked, but a legal possibility (e.g. BG(R) Hale)</a:t>
            </a:r>
          </a:p>
          <a:p>
            <a:pPr lvl="3" eaLnBrk="1" hangingPunct="1"/>
            <a:endParaRPr lang="en-US" dirty="0"/>
          </a:p>
          <a:p>
            <a:pPr lvl="1" eaLnBrk="1" hangingPunct="1"/>
            <a:r>
              <a:rPr lang="en-US" dirty="0"/>
              <a:t>WHAT:</a:t>
            </a:r>
          </a:p>
          <a:p>
            <a:pPr lvl="2" eaLnBrk="1" hangingPunct="1">
              <a:buFontTx/>
              <a:buChar char="•"/>
            </a:pPr>
            <a:r>
              <a:rPr lang="en-US" dirty="0"/>
              <a:t> Crimes as defined in the UCMJ.</a:t>
            </a:r>
          </a:p>
          <a:p>
            <a:pPr lvl="2" eaLnBrk="1" hangingPunct="1"/>
            <a:endParaRPr lang="en-US" dirty="0"/>
          </a:p>
          <a:p>
            <a:pPr lvl="1" eaLnBrk="1" hangingPunct="1"/>
            <a:r>
              <a:rPr lang="en-US" dirty="0"/>
              <a:t>WHERE:</a:t>
            </a:r>
          </a:p>
          <a:p>
            <a:pPr lvl="2" eaLnBrk="1" hangingPunct="1">
              <a:buFontTx/>
              <a:buChar char="•"/>
            </a:pPr>
            <a:r>
              <a:rPr lang="en-US" dirty="0"/>
              <a:t> Can apply to active duty Soldiers wherever found.   (For</a:t>
            </a:r>
            <a:r>
              <a:rPr lang="en-US" baseline="0" dirty="0"/>
              <a:t> example, think of the Army astronaut that allegedly hacked into her ex’s bank account.  Even though she was in space when she allegedly committed the crime, she would be still be within the jurisdiction of the UCMJ).  </a:t>
            </a:r>
            <a:endParaRPr lang="en-US" dirty="0"/>
          </a:p>
          <a:p>
            <a:pPr eaLnBrk="1" hangingPunct="1"/>
            <a:endParaRPr lang="en-US" dirty="0"/>
          </a:p>
        </p:txBody>
      </p:sp>
    </p:spTree>
    <p:extLst>
      <p:ext uri="{BB962C8B-B14F-4D97-AF65-F5344CB8AC3E}">
        <p14:creationId xmlns:p14="http://schemas.microsoft.com/office/powerpoint/2010/main" val="377143986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4C38EB14-2C70-48B6-97D4-C7C348AF963C}" type="slidenum">
              <a:rPr lang="en-US" smtClean="0"/>
              <a:pPr/>
              <a:t>50</a:t>
            </a:fld>
            <a:endParaRPr lang="en-US" dirty="0"/>
          </a:p>
        </p:txBody>
      </p:sp>
      <p:sp>
        <p:nvSpPr>
          <p:cNvPr id="61443" name="Rectangle 4"/>
          <p:cNvSpPr>
            <a:spLocks noGrp="1" noRot="1" noChangeAspect="1" noChangeArrowheads="1" noTextEdit="1"/>
          </p:cNvSpPr>
          <p:nvPr>
            <p:ph type="sldImg"/>
          </p:nvPr>
        </p:nvSpPr>
        <p:spPr>
          <a:xfrm>
            <a:off x="406400" y="696913"/>
            <a:ext cx="6197600" cy="3486150"/>
          </a:xfrm>
          <a:ln/>
        </p:spPr>
      </p:sp>
      <p:sp>
        <p:nvSpPr>
          <p:cNvPr id="61444"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eaLnBrk="1" hangingPunct="1">
              <a:buFontTx/>
              <a:buNone/>
            </a:pPr>
            <a:endParaRPr lang="en-US" dirty="0"/>
          </a:p>
          <a:p>
            <a:pPr marL="686983" lvl="1" indent="-171450" eaLnBrk="1" hangingPunct="1">
              <a:buFont typeface="Arial" panose="020B0604020202020204" pitchFamily="34" charset="0"/>
              <a:buChar char="•"/>
            </a:pPr>
            <a:r>
              <a:rPr lang="en-US" dirty="0"/>
              <a:t> Soldiers may appeal the punishment imposed through an Article 15 proceeding on grounds that the punishment was unjust, or too harsh (Soldier does</a:t>
            </a:r>
            <a:r>
              <a:rPr lang="en-US" baseline="0" dirty="0"/>
              <a:t> not have to state any reason for the appeal)</a:t>
            </a:r>
            <a:r>
              <a:rPr lang="en-US" dirty="0"/>
              <a:t>.</a:t>
            </a:r>
          </a:p>
          <a:p>
            <a:pPr marL="1085850" lvl="2" indent="-171450" eaLnBrk="1" hangingPunct="1">
              <a:buFont typeface="Arial" panose="020B0604020202020204" pitchFamily="34" charset="0"/>
              <a:buChar char="•"/>
            </a:pPr>
            <a:r>
              <a:rPr lang="en-US" dirty="0"/>
              <a:t> Procedure – Appeals are made in writing, using a DA Form 2627 or 2627-1.  Documents supporting the appeal may also be attached and submitted.  Normally, a Soldier must appeal within 5 days of the imposition of punishment.</a:t>
            </a:r>
          </a:p>
          <a:p>
            <a:pPr marL="1085850" lvl="2" indent="-171450" eaLnBrk="1" hangingPunct="1">
              <a:buFont typeface="Arial" panose="020B0604020202020204" pitchFamily="34" charset="0"/>
              <a:buChar char="•"/>
            </a:pPr>
            <a:r>
              <a:rPr lang="en-US" dirty="0"/>
              <a:t> Review – A Judge Advocate will review the Article 15 and supporting documents IAW AR 27-10, para. 3-34.  The Judge Advocate will then determine whether the proceedings were conducted</a:t>
            </a:r>
            <a:r>
              <a:rPr lang="en-US" baseline="0" dirty="0"/>
              <a:t> in accordance with law and regulation, </a:t>
            </a:r>
            <a:r>
              <a:rPr lang="en-US" dirty="0"/>
              <a:t>and if the punishment was authorized.</a:t>
            </a:r>
          </a:p>
          <a:p>
            <a:pPr marL="1085850" lvl="2" indent="-171450" eaLnBrk="1" hangingPunct="1">
              <a:buFont typeface="Arial" panose="020B0604020202020204" pitchFamily="34" charset="0"/>
              <a:buChar char="•"/>
            </a:pPr>
            <a:r>
              <a:rPr lang="en-US" dirty="0"/>
              <a:t> Actions -- Action may be taken on an appeal by the next higher commander to the Commander who imposed the punishment.</a:t>
            </a:r>
            <a:r>
              <a:rPr lang="en-US" baseline="0" dirty="0"/>
              <a:t>  </a:t>
            </a:r>
            <a:r>
              <a:rPr lang="en-US" dirty="0"/>
              <a:t>Possible actions on an appeal are: </a:t>
            </a:r>
          </a:p>
          <a:p>
            <a:pPr marL="2000250" lvl="4" indent="-171450" eaLnBrk="1" hangingPunct="1">
              <a:buFont typeface="Arial" panose="020B0604020202020204" pitchFamily="34" charset="0"/>
              <a:buChar char="•"/>
            </a:pPr>
            <a:r>
              <a:rPr lang="en-US" dirty="0"/>
              <a:t> Approval of the punishment</a:t>
            </a:r>
          </a:p>
          <a:p>
            <a:pPr marL="2000250" lvl="4" indent="-171450" eaLnBrk="1" hangingPunct="1">
              <a:buFont typeface="Arial" panose="020B0604020202020204" pitchFamily="34" charset="0"/>
              <a:buChar char="•"/>
            </a:pPr>
            <a:r>
              <a:rPr lang="en-US" dirty="0"/>
              <a:t> Reduction of the punishment  </a:t>
            </a:r>
          </a:p>
          <a:p>
            <a:pPr marL="2000250" lvl="4" indent="-171450" eaLnBrk="1" hangingPunct="1">
              <a:buFont typeface="Arial" panose="020B0604020202020204" pitchFamily="34" charset="0"/>
              <a:buChar char="•"/>
            </a:pPr>
            <a:r>
              <a:rPr lang="en-US" dirty="0"/>
              <a:t> Remission:  The unexecuted portion of the punishment is vacated.</a:t>
            </a:r>
          </a:p>
          <a:p>
            <a:pPr marL="2000250" lvl="4" indent="-171450" eaLnBrk="1" hangingPunct="1">
              <a:buFont typeface="Arial" panose="020B0604020202020204" pitchFamily="34" charset="0"/>
              <a:buChar char="•"/>
            </a:pPr>
            <a:r>
              <a:rPr lang="en-US" dirty="0"/>
              <a:t> Suspension of punishment:  Soldier placed on probation (Not to exceed 6 months).  Punishment vacated at end of probation unless a UCMJ violation is committed during that time.</a:t>
            </a:r>
          </a:p>
          <a:p>
            <a:pPr marL="2000250" lvl="4" indent="-171450" eaLnBrk="1" hangingPunct="1">
              <a:buFont typeface="Arial" panose="020B0604020202020204" pitchFamily="34" charset="0"/>
              <a:buChar char="•"/>
            </a:pPr>
            <a:r>
              <a:rPr lang="en-US" dirty="0"/>
              <a:t> Setting aside punishment:  Punishment is completely vacated and all rights, privileges, and property are restored.</a:t>
            </a:r>
          </a:p>
          <a:p>
            <a:pPr eaLnBrk="1" hangingPunct="1"/>
            <a:endParaRPr lang="en-US" dirty="0"/>
          </a:p>
        </p:txBody>
      </p:sp>
    </p:spTree>
    <p:extLst>
      <p:ext uri="{BB962C8B-B14F-4D97-AF65-F5344CB8AC3E}">
        <p14:creationId xmlns:p14="http://schemas.microsoft.com/office/powerpoint/2010/main" val="368029689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CE2C8BC0-1022-40C4-8AB8-351BEA957B35}" type="slidenum">
              <a:rPr lang="en-US" smtClean="0"/>
              <a:pPr/>
              <a:t>51</a:t>
            </a:fld>
            <a:endParaRPr lang="en-US" dirty="0"/>
          </a:p>
        </p:txBody>
      </p:sp>
      <p:sp>
        <p:nvSpPr>
          <p:cNvPr id="62467" name="Rectangle 4"/>
          <p:cNvSpPr>
            <a:spLocks noGrp="1" noRot="1" noChangeAspect="1" noChangeArrowheads="1" noTextEdit="1"/>
          </p:cNvSpPr>
          <p:nvPr>
            <p:ph type="sldImg"/>
          </p:nvPr>
        </p:nvSpPr>
        <p:spPr>
          <a:xfrm>
            <a:off x="406400" y="696913"/>
            <a:ext cx="6197600" cy="3486150"/>
          </a:xfrm>
          <a:ln/>
        </p:spPr>
      </p:sp>
      <p:sp>
        <p:nvSpPr>
          <p:cNvPr id="62468"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When an Article 15 results in a finding of guilt and punishment is imposed the Article 15 must then be filed.</a:t>
            </a:r>
          </a:p>
          <a:p>
            <a:pPr marL="686983" lvl="1" indent="-171450" eaLnBrk="1" hangingPunct="1">
              <a:buFont typeface="Arial" panose="020B0604020202020204" pitchFamily="34" charset="0"/>
              <a:buChar char="•"/>
            </a:pPr>
            <a:r>
              <a:rPr lang="en-US" dirty="0"/>
              <a:t> Summarized:  Maintained in local file for 2 years or until the Soldier transfers out of the unit.</a:t>
            </a:r>
            <a:r>
              <a:rPr lang="en-US" baseline="0" dirty="0"/>
              <a:t> </a:t>
            </a:r>
          </a:p>
          <a:p>
            <a:pPr marL="686983" lvl="1" indent="-171450" eaLnBrk="1" hangingPunct="1">
              <a:buFont typeface="Arial" panose="020B0604020202020204" pitchFamily="34" charset="0"/>
              <a:buChar char="•"/>
            </a:pPr>
            <a:r>
              <a:rPr lang="en-US" dirty="0"/>
              <a:t> Formal:  The filing of a Formal Article 15 depends on the Soldier’s grade.  </a:t>
            </a:r>
          </a:p>
          <a:p>
            <a:pPr marL="1543050" lvl="3" indent="-171450" eaLnBrk="1" hangingPunct="1">
              <a:buFont typeface="Arial" panose="020B0604020202020204" pitchFamily="34" charset="0"/>
              <a:buChar char="•"/>
            </a:pPr>
            <a:r>
              <a:rPr lang="en-US" dirty="0"/>
              <a:t> Enlisted Soldiers who are E4 and below: It will be maintained in the local file for up to 2 years. </a:t>
            </a:r>
          </a:p>
          <a:p>
            <a:pPr marL="1543050" lvl="3" indent="-171450" eaLnBrk="1" hangingPunct="1">
              <a:buFont typeface="Arial" panose="020B0604020202020204" pitchFamily="34" charset="0"/>
              <a:buChar char="•"/>
            </a:pPr>
            <a:r>
              <a:rPr lang="en-US" dirty="0"/>
              <a:t> Soldiers in the grade of E-5 or above: the Article 15 is filed in the Soldier’s AMHRR.  The Commander imposing the Article 15 decides whether to file it in the Performance fiche, or the Restricted fiche of the AMHRR.  </a:t>
            </a:r>
          </a:p>
          <a:p>
            <a:pPr eaLnBrk="1" hangingPunct="1"/>
            <a:endParaRPr lang="en-US" dirty="0"/>
          </a:p>
        </p:txBody>
      </p:sp>
    </p:spTree>
    <p:extLst>
      <p:ext uri="{BB962C8B-B14F-4D97-AF65-F5344CB8AC3E}">
        <p14:creationId xmlns:p14="http://schemas.microsoft.com/office/powerpoint/2010/main" val="23734788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Through the court-martial process victim rights have changed. Your military justice advisor should be your first point of contact when it comes to things concerning victims,</a:t>
            </a:r>
            <a:r>
              <a:rPr lang="en-US" baseline="0" dirty="0"/>
              <a:t> ensure any questions regarding victims are brought to them.</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aseline="0"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The Special Victim’s Counsel can be an ally! If the Victim is unhappy…you are unhappy.</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9253D7F6-F643-4082-85AA-AC663D481427}" type="slidenum">
              <a:rPr lang="en-US" smtClean="0"/>
              <a:pPr>
                <a:defRPr/>
              </a:pPr>
              <a:t>52</a:t>
            </a:fld>
            <a:endParaRPr lang="en-US" dirty="0"/>
          </a:p>
        </p:txBody>
      </p:sp>
    </p:spTree>
    <p:extLst>
      <p:ext uri="{BB962C8B-B14F-4D97-AF65-F5344CB8AC3E}">
        <p14:creationId xmlns:p14="http://schemas.microsoft.com/office/powerpoint/2010/main" val="109546852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34AC8E14-62DF-4F56-A321-AC71012DA91F}" type="slidenum">
              <a:rPr lang="en-US" smtClean="0"/>
              <a:pPr/>
              <a:t>53</a:t>
            </a:fld>
            <a:endParaRPr lang="en-US" dirty="0"/>
          </a:p>
        </p:txBody>
      </p:sp>
      <p:sp>
        <p:nvSpPr>
          <p:cNvPr id="67587" name="Rectangle 4"/>
          <p:cNvSpPr>
            <a:spLocks noGrp="1" noRot="1" noChangeAspect="1" noChangeArrowheads="1" noTextEdit="1"/>
          </p:cNvSpPr>
          <p:nvPr>
            <p:ph type="sldImg"/>
          </p:nvPr>
        </p:nvSpPr>
        <p:spPr>
          <a:xfrm>
            <a:off x="406400" y="696913"/>
            <a:ext cx="6197600" cy="3486150"/>
          </a:xfrm>
          <a:ln/>
        </p:spPr>
      </p:sp>
      <p:sp>
        <p:nvSpPr>
          <p:cNvPr id="67588"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eaLnBrk="1" hangingPunct="1">
              <a:buFontTx/>
              <a:buChar char="•"/>
            </a:pPr>
            <a:r>
              <a:rPr lang="en-US" dirty="0"/>
              <a:t> Convened by GCMCA.  Usually there is only one GCMCA per installation.  Not all GO’s are GCMCA.  Occasionally a large post, such as Fort Bragg or Fort Hood will have more than one GCMCA.</a:t>
            </a:r>
          </a:p>
          <a:p>
            <a:pPr marL="515533" lvl="1" eaLnBrk="1" hangingPunct="1">
              <a:buFontTx/>
              <a:buChar char="•"/>
            </a:pPr>
            <a:r>
              <a:rPr lang="en-US" dirty="0"/>
              <a:t> Requires Article 32 preliminary</a:t>
            </a:r>
            <a:r>
              <a:rPr lang="en-US" baseline="0" dirty="0"/>
              <a:t> hearing</a:t>
            </a:r>
            <a:r>
              <a:rPr lang="en-US" dirty="0"/>
              <a:t>.  Can be waived by the accused. </a:t>
            </a:r>
          </a:p>
          <a:p>
            <a:pPr marL="515533" lvl="1" eaLnBrk="1" hangingPunct="1">
              <a:buFontTx/>
              <a:buChar char="•"/>
            </a:pPr>
            <a:r>
              <a:rPr lang="en-US" dirty="0"/>
              <a:t> Full trial procedures apply.  CM panel can adjudge any punishment (including the Death Penalty) that does not exceed the maximum punishment for the offense(s). </a:t>
            </a:r>
          </a:p>
          <a:p>
            <a:pPr marL="515533" lvl="1" eaLnBrk="1" hangingPunct="1">
              <a:buFontTx/>
              <a:buChar char="•"/>
            </a:pPr>
            <a:r>
              <a:rPr lang="en-US" dirty="0"/>
              <a:t> Commissioned Officers, Commissioned Warrant Officers, and Cadets are “Dismissed” rather than Discharged.</a:t>
            </a:r>
          </a:p>
          <a:p>
            <a:pPr marL="515533" lvl="1" eaLnBrk="1" hangingPunct="1">
              <a:buFontTx/>
              <a:buChar char="•"/>
            </a:pPr>
            <a:endParaRPr lang="en-US" dirty="0"/>
          </a:p>
          <a:p>
            <a:pPr marL="515533" lvl="1" eaLnBrk="1" hangingPunct="1">
              <a:buFontTx/>
              <a:buChar char="•"/>
            </a:pPr>
            <a:r>
              <a:rPr lang="en-US" dirty="0"/>
              <a:t>Pro-Tip. A courts-martial is a logistically heavy lift for the unit. Under the new MCM, you may not be able to avoid a courts-martial as the determination on whether to proceed to a case involving a special victim (essentially any child case or case involving a sexual offense) is the Special Victim Prosecutor’s decision.    </a:t>
            </a:r>
          </a:p>
          <a:p>
            <a:pPr eaLnBrk="1" hangingPunct="1"/>
            <a:endParaRPr lang="en-US" dirty="0"/>
          </a:p>
        </p:txBody>
      </p:sp>
    </p:spTree>
    <p:extLst>
      <p:ext uri="{BB962C8B-B14F-4D97-AF65-F5344CB8AC3E}">
        <p14:creationId xmlns:p14="http://schemas.microsoft.com/office/powerpoint/2010/main" val="12023952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29501A8F-D380-49EA-AE14-7F5F42C26DDC}" type="slidenum">
              <a:rPr lang="en-US" smtClean="0"/>
              <a:pPr/>
              <a:t>54</a:t>
            </a:fld>
            <a:endParaRPr lang="en-US" dirty="0"/>
          </a:p>
        </p:txBody>
      </p:sp>
      <p:sp>
        <p:nvSpPr>
          <p:cNvPr id="65539" name="Rectangle 6"/>
          <p:cNvSpPr>
            <a:spLocks noGrp="1" noRot="1" noChangeAspect="1" noChangeArrowheads="1" noTextEdit="1"/>
          </p:cNvSpPr>
          <p:nvPr>
            <p:ph type="sldImg"/>
          </p:nvPr>
        </p:nvSpPr>
        <p:spPr>
          <a:xfrm>
            <a:off x="406400" y="696913"/>
            <a:ext cx="6197600" cy="3486150"/>
          </a:xfrm>
          <a:ln/>
        </p:spPr>
      </p:sp>
      <p:sp>
        <p:nvSpPr>
          <p:cNvPr id="65540" name="Rectangle 8"/>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defTabSz="916503" eaLnBrk="1" hangingPunct="1">
              <a:buFontTx/>
              <a:buChar char="•"/>
              <a:defRPr/>
            </a:pPr>
            <a:r>
              <a:rPr lang="en-US" dirty="0"/>
              <a:t> Brigade commander (colonel)</a:t>
            </a:r>
            <a:r>
              <a:rPr lang="en-US" baseline="0" dirty="0"/>
              <a:t> </a:t>
            </a:r>
            <a:r>
              <a:rPr lang="en-US" dirty="0"/>
              <a:t>(</a:t>
            </a:r>
            <a:r>
              <a:rPr lang="en-US" b="0" dirty="0"/>
              <a:t>SPCMCA).</a:t>
            </a:r>
            <a:r>
              <a:rPr lang="en-US" b="1" dirty="0"/>
              <a:t>  </a:t>
            </a:r>
            <a:r>
              <a:rPr lang="en-US" dirty="0"/>
              <a:t>Authority to convene a SPCM is often withheld by the GCMCA.  (check your local AR 27-10,</a:t>
            </a:r>
            <a:r>
              <a:rPr lang="en-US" baseline="0" dirty="0"/>
              <a:t> Military Justice, supplement)</a:t>
            </a:r>
            <a:endParaRPr lang="en-US" dirty="0"/>
          </a:p>
          <a:p>
            <a:pPr marL="515533" lvl="1" eaLnBrk="1" hangingPunct="1">
              <a:buFontTx/>
              <a:buChar char="•"/>
            </a:pPr>
            <a:r>
              <a:rPr lang="en-US" dirty="0"/>
              <a:t> The Accused has a right to defense counsel and the government is represented by the Trial Counsel.</a:t>
            </a:r>
          </a:p>
          <a:p>
            <a:pPr marL="515533" lvl="1" eaLnBrk="1" hangingPunct="1">
              <a:buFontTx/>
              <a:buChar char="•"/>
            </a:pPr>
            <a:r>
              <a:rPr lang="en-US" dirty="0"/>
              <a:t> The Court consists of at least three members and/or a military judge.  The Accused may choose to be tried by a judge alone.</a:t>
            </a:r>
          </a:p>
          <a:p>
            <a:pPr marL="515533" lvl="1" eaLnBrk="1" hangingPunct="1">
              <a:buFontTx/>
              <a:buChar char="•"/>
            </a:pPr>
            <a:r>
              <a:rPr lang="en-US" dirty="0"/>
              <a:t> The maximum punishments for Special Courts-Martial are:</a:t>
            </a:r>
          </a:p>
          <a:p>
            <a:pPr marL="1085850" lvl="2" indent="-171450" eaLnBrk="1" hangingPunct="1">
              <a:buFont typeface="Arial" panose="020B0604020202020204" pitchFamily="34" charset="0"/>
              <a:buChar char="•"/>
            </a:pPr>
            <a:r>
              <a:rPr lang="en-US" dirty="0"/>
              <a:t>Confinement up to twelve months.</a:t>
            </a:r>
          </a:p>
          <a:p>
            <a:pPr marL="1085850" lvl="2" indent="-171450" eaLnBrk="1" hangingPunct="1">
              <a:buFont typeface="Arial" panose="020B0604020202020204" pitchFamily="34" charset="0"/>
              <a:buChar char="•"/>
            </a:pPr>
            <a:r>
              <a:rPr lang="en-US" dirty="0"/>
              <a:t>Forfeitures are for pay only and do not include allowances. </a:t>
            </a:r>
          </a:p>
          <a:p>
            <a:pPr marL="1085850" lvl="2" indent="-171450" eaLnBrk="1" hangingPunct="1">
              <a:buFont typeface="Arial" panose="020B0604020202020204" pitchFamily="34" charset="0"/>
              <a:buChar char="•"/>
            </a:pPr>
            <a:r>
              <a:rPr lang="en-US" dirty="0"/>
              <a:t>Additionally the court could issue a punitive reprimand, and with some limitations it could also sentence a Soldier to a fine, restrictions, or hard labor without confinement.  </a:t>
            </a:r>
          </a:p>
          <a:p>
            <a:pPr eaLnBrk="1" hangingPunct="1"/>
            <a:endParaRPr lang="en-US" dirty="0"/>
          </a:p>
        </p:txBody>
      </p:sp>
    </p:spTree>
    <p:extLst>
      <p:ext uri="{BB962C8B-B14F-4D97-AF65-F5344CB8AC3E}">
        <p14:creationId xmlns:p14="http://schemas.microsoft.com/office/powerpoint/2010/main" val="291179656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29501A8F-D380-49EA-AE14-7F5F42C26DDC}" type="slidenum">
              <a:rPr lang="en-US" smtClean="0"/>
              <a:pPr/>
              <a:t>55</a:t>
            </a:fld>
            <a:endParaRPr lang="en-US" dirty="0"/>
          </a:p>
        </p:txBody>
      </p:sp>
      <p:sp>
        <p:nvSpPr>
          <p:cNvPr id="65539" name="Rectangle 6"/>
          <p:cNvSpPr>
            <a:spLocks noGrp="1" noRot="1" noChangeAspect="1" noChangeArrowheads="1" noTextEdit="1"/>
          </p:cNvSpPr>
          <p:nvPr>
            <p:ph type="sldImg"/>
          </p:nvPr>
        </p:nvSpPr>
        <p:spPr>
          <a:xfrm>
            <a:off x="406400" y="696913"/>
            <a:ext cx="6197600" cy="3486150"/>
          </a:xfrm>
          <a:ln/>
        </p:spPr>
      </p:sp>
      <p:sp>
        <p:nvSpPr>
          <p:cNvPr id="65540" name="Rectangle 8"/>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defTabSz="916503" eaLnBrk="1" hangingPunct="1">
              <a:buFontTx/>
              <a:buChar char="•"/>
              <a:defRPr/>
            </a:pPr>
            <a:r>
              <a:rPr lang="en-US" dirty="0"/>
              <a:t> Brigade commander (colonel)</a:t>
            </a:r>
            <a:r>
              <a:rPr lang="en-US" baseline="0" dirty="0"/>
              <a:t> </a:t>
            </a:r>
            <a:r>
              <a:rPr lang="en-US" dirty="0"/>
              <a:t>(</a:t>
            </a:r>
            <a:r>
              <a:rPr lang="en-US" b="0" dirty="0"/>
              <a:t>SPCMCA</a:t>
            </a:r>
            <a:r>
              <a:rPr lang="en-US" b="1" dirty="0"/>
              <a:t>).  </a:t>
            </a:r>
            <a:r>
              <a:rPr lang="en-US" dirty="0"/>
              <a:t>Authority to convene a Special</a:t>
            </a:r>
            <a:r>
              <a:rPr lang="en-US" baseline="0" dirty="0"/>
              <a:t> Court Martial Referred to Military Judge is convened by the Brigade Commander.</a:t>
            </a:r>
          </a:p>
          <a:p>
            <a:pPr marL="515533" lvl="1" defTabSz="916503" eaLnBrk="1" hangingPunct="1">
              <a:buFontTx/>
              <a:buChar char="•"/>
              <a:defRPr/>
            </a:pPr>
            <a:r>
              <a:rPr lang="en-US" baseline="0" dirty="0"/>
              <a:t> The court cannot issue a punitive discharge.</a:t>
            </a:r>
            <a:endParaRPr lang="en-US" dirty="0"/>
          </a:p>
          <a:p>
            <a:pPr marL="515533" lvl="1" eaLnBrk="1" hangingPunct="1">
              <a:buFontTx/>
              <a:buChar char="•"/>
            </a:pPr>
            <a:r>
              <a:rPr lang="en-US" dirty="0"/>
              <a:t> The Accused has a right to defense counsel and the government is represented by the Trial Counsel.</a:t>
            </a:r>
          </a:p>
          <a:p>
            <a:pPr marL="515533" lvl="1" eaLnBrk="1" hangingPunct="1">
              <a:buFontTx/>
              <a:buChar char="•"/>
            </a:pPr>
            <a:r>
              <a:rPr lang="en-US" dirty="0"/>
              <a:t> The Court consists of a military judge. </a:t>
            </a:r>
          </a:p>
          <a:p>
            <a:pPr marL="515533" lvl="1" eaLnBrk="1" hangingPunct="1">
              <a:buFontTx/>
              <a:buChar char="•"/>
            </a:pPr>
            <a:r>
              <a:rPr lang="en-US" dirty="0"/>
              <a:t> The maximum punishments for Special Courts-Martial Referred to a Military Jude Alone are:</a:t>
            </a:r>
          </a:p>
          <a:p>
            <a:pPr marL="1085850" lvl="2" indent="-171450" eaLnBrk="1" hangingPunct="1">
              <a:buFont typeface="Arial" panose="020B0604020202020204" pitchFamily="34" charset="0"/>
              <a:buChar char="•"/>
            </a:pPr>
            <a:r>
              <a:rPr lang="en-US" dirty="0"/>
              <a:t> Confinement up to six months.</a:t>
            </a:r>
          </a:p>
          <a:p>
            <a:pPr marL="1085850" lvl="2" indent="-171450" eaLnBrk="1" hangingPunct="1">
              <a:buFont typeface="Arial" panose="020B0604020202020204" pitchFamily="34" charset="0"/>
              <a:buChar char="•"/>
            </a:pPr>
            <a:r>
              <a:rPr lang="en-US" dirty="0"/>
              <a:t> Forfeitures are for pay only and do not include allowances. </a:t>
            </a:r>
          </a:p>
          <a:p>
            <a:pPr marL="1085850" lvl="2" indent="-171450" eaLnBrk="1" hangingPunct="1">
              <a:buFont typeface="Arial" panose="020B0604020202020204" pitchFamily="34" charset="0"/>
              <a:buChar char="•"/>
            </a:pPr>
            <a:r>
              <a:rPr lang="en-US" dirty="0"/>
              <a:t>Additionally the court could issue a punitive reprimand, and with some limitations it could also sentence a Soldier to a fine, restrictions, or hard labor without confinement.  </a:t>
            </a:r>
          </a:p>
          <a:p>
            <a:pPr eaLnBrk="1" hangingPunct="1"/>
            <a:endParaRPr lang="en-US" dirty="0"/>
          </a:p>
        </p:txBody>
      </p:sp>
    </p:spTree>
    <p:extLst>
      <p:ext uri="{BB962C8B-B14F-4D97-AF65-F5344CB8AC3E}">
        <p14:creationId xmlns:p14="http://schemas.microsoft.com/office/powerpoint/2010/main" val="11137406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dirty="0"/>
          </a:p>
          <a:p>
            <a:pPr marL="171450" indent="-171450">
              <a:buFont typeface="Arial" panose="020B0604020202020204" pitchFamily="34" charset="0"/>
              <a:buChar char="•"/>
            </a:pPr>
            <a:r>
              <a:rPr lang="en-US" dirty="0"/>
              <a:t>This is still new and has not been used much.</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56</a:t>
            </a:fld>
            <a:endParaRPr lang="en-US" dirty="0"/>
          </a:p>
        </p:txBody>
      </p:sp>
    </p:spTree>
    <p:extLst>
      <p:ext uri="{BB962C8B-B14F-4D97-AF65-F5344CB8AC3E}">
        <p14:creationId xmlns:p14="http://schemas.microsoft.com/office/powerpoint/2010/main" val="35660233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9081D3C-3DDA-4B9A-B126-FB2E1DE1B679}" type="slidenum">
              <a:rPr lang="en-US" smtClean="0"/>
              <a:pPr/>
              <a:t>57</a:t>
            </a:fld>
            <a:endParaRPr lang="en-US" dirty="0"/>
          </a:p>
        </p:txBody>
      </p:sp>
      <p:sp>
        <p:nvSpPr>
          <p:cNvPr id="64515" name="Rectangle 4"/>
          <p:cNvSpPr>
            <a:spLocks noGrp="1" noRot="1" noChangeAspect="1" noChangeArrowheads="1" noTextEdit="1"/>
          </p:cNvSpPr>
          <p:nvPr>
            <p:ph type="sldImg"/>
          </p:nvPr>
        </p:nvSpPr>
        <p:spPr>
          <a:xfrm>
            <a:off x="406400" y="696913"/>
            <a:ext cx="6197600" cy="3486150"/>
          </a:xfrm>
          <a:ln/>
        </p:spPr>
      </p:sp>
      <p:sp>
        <p:nvSpPr>
          <p:cNvPr id="64516"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Summary Court-Martial</a:t>
            </a:r>
            <a:r>
              <a:rPr lang="en-US" baseline="0" dirty="0"/>
              <a:t> is the least formal of the 3 types of courts-martial and the least protective of Soldier rights.  It is intended to dispose of relatively minor offenses promptly.  Can only try enlisted Soldiers.</a:t>
            </a:r>
            <a:endParaRPr lang="en-US" dirty="0"/>
          </a:p>
          <a:p>
            <a:pPr marL="515533" lvl="1" eaLnBrk="1" hangingPunct="1">
              <a:buFontTx/>
              <a:buChar char="•"/>
            </a:pPr>
            <a:r>
              <a:rPr lang="en-US" dirty="0"/>
              <a:t> Summary Courts-Martial:</a:t>
            </a:r>
          </a:p>
          <a:p>
            <a:pPr marL="1085850" lvl="2" indent="-171450" eaLnBrk="1" hangingPunct="1">
              <a:buFont typeface="Arial" panose="020B0604020202020204" pitchFamily="34" charset="0"/>
              <a:buChar char="•"/>
            </a:pPr>
            <a:r>
              <a:rPr lang="en-US" dirty="0"/>
              <a:t> Convened by battalion-level commander (0-5) or higher; officer authorized to convene special courts-martial and general</a:t>
            </a:r>
            <a:r>
              <a:rPr lang="en-US" baseline="0" dirty="0"/>
              <a:t> courts-martial can also convene summary courts-martial.</a:t>
            </a:r>
            <a:endParaRPr lang="en-US" dirty="0"/>
          </a:p>
          <a:p>
            <a:pPr marL="1085850" lvl="2" indent="-171450" eaLnBrk="1" hangingPunct="1">
              <a:buFont typeface="Arial" panose="020B0604020202020204" pitchFamily="34" charset="0"/>
              <a:buChar char="•"/>
            </a:pPr>
            <a:r>
              <a:rPr lang="en-US" dirty="0"/>
              <a:t> No military judge</a:t>
            </a:r>
          </a:p>
          <a:p>
            <a:pPr marL="1085850" lvl="2" indent="-171450" eaLnBrk="1" hangingPunct="1">
              <a:buFont typeface="Arial" panose="020B0604020202020204" pitchFamily="34" charset="0"/>
              <a:buChar char="•"/>
            </a:pPr>
            <a:r>
              <a:rPr lang="en-US" dirty="0"/>
              <a:t> The Military</a:t>
            </a:r>
            <a:r>
              <a:rPr lang="en-US" baseline="0" dirty="0"/>
              <a:t> R</a:t>
            </a:r>
            <a:r>
              <a:rPr lang="en-US" dirty="0"/>
              <a:t>ules of Evidence apply</a:t>
            </a:r>
          </a:p>
          <a:p>
            <a:pPr marL="1085850" lvl="2" indent="-171450" eaLnBrk="1" hangingPunct="1">
              <a:buFont typeface="Arial" panose="020B0604020202020204" pitchFamily="34" charset="0"/>
              <a:buChar char="•"/>
            </a:pPr>
            <a:r>
              <a:rPr lang="en-US" dirty="0"/>
              <a:t> Line officer presides over case (should be a FG/can be company grade)</a:t>
            </a:r>
          </a:p>
          <a:p>
            <a:pPr marL="1085850" lvl="2" indent="-171450" eaLnBrk="1" hangingPunct="1">
              <a:buFont typeface="Arial" panose="020B0604020202020204" pitchFamily="34" charset="0"/>
              <a:buChar char="•"/>
            </a:pPr>
            <a:r>
              <a:rPr lang="en-US" dirty="0"/>
              <a:t> Usually there are no lawyers at the proceeding but the accused can consult with counsel for a advice and assistance prior to the hearing</a:t>
            </a:r>
          </a:p>
          <a:p>
            <a:pPr marL="1085850" lvl="2" indent="-171450" eaLnBrk="1" hangingPunct="1">
              <a:buFont typeface="Arial" panose="020B0604020202020204" pitchFamily="34" charset="0"/>
              <a:buChar char="•"/>
            </a:pPr>
            <a:r>
              <a:rPr lang="en-US" dirty="0"/>
              <a:t> Legal advisor appointed to assist summary court-martial officer</a:t>
            </a:r>
          </a:p>
          <a:p>
            <a:pPr marL="0" lvl="0" indent="0" eaLnBrk="1" hangingPunct="1">
              <a:buFont typeface="Wingdings" panose="05000000000000000000" pitchFamily="2" charset="2"/>
              <a:buNone/>
            </a:pPr>
            <a:r>
              <a:rPr lang="en-US" dirty="0"/>
              <a:t>Pro-Tip: A Soldier can be sentenced to hard labor…which means breaking big rocks into little rocks but Command must supervise and ensure he is safe.</a:t>
            </a:r>
          </a:p>
          <a:p>
            <a:pPr marL="171450" indent="-171450" eaLnBrk="1" hangingPunct="1">
              <a:buFont typeface="Wingdings" panose="05000000000000000000" pitchFamily="2" charset="2"/>
              <a:buChar char="Ø"/>
            </a:pPr>
            <a:endParaRPr lang="en-US" dirty="0"/>
          </a:p>
          <a:p>
            <a:pPr marL="171450" indent="-171450" eaLnBrk="1" hangingPunct="1">
              <a:buFont typeface="Wingdings" panose="05000000000000000000" pitchFamily="2" charset="2"/>
              <a:buChar char="Ø"/>
            </a:pPr>
            <a:endParaRPr lang="en-US" dirty="0"/>
          </a:p>
          <a:p>
            <a:pPr marL="171450" indent="-171450" eaLnBrk="1" hangingPunct="1">
              <a:buFont typeface="Wingdings" panose="05000000000000000000" pitchFamily="2" charset="2"/>
              <a:buChar char="Ø"/>
            </a:pPr>
            <a:endParaRPr lang="en-US" dirty="0"/>
          </a:p>
        </p:txBody>
      </p:sp>
    </p:spTree>
    <p:extLst>
      <p:ext uri="{BB962C8B-B14F-4D97-AF65-F5344CB8AC3E}">
        <p14:creationId xmlns:p14="http://schemas.microsoft.com/office/powerpoint/2010/main" val="77655795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E3256702-D4E0-4BDD-9CCA-5D0DEE8F3776}" type="slidenum">
              <a:rPr lang="en-US" smtClean="0"/>
              <a:pPr/>
              <a:t>58</a:t>
            </a:fld>
            <a:endParaRPr lang="en-US" dirty="0"/>
          </a:p>
        </p:txBody>
      </p:sp>
      <p:sp>
        <p:nvSpPr>
          <p:cNvPr id="142339" name="Rectangle 4"/>
          <p:cNvSpPr>
            <a:spLocks noGrp="1" noRot="1" noChangeAspect="1" noChangeArrowheads="1" noTextEdit="1"/>
          </p:cNvSpPr>
          <p:nvPr>
            <p:ph type="sldImg"/>
          </p:nvPr>
        </p:nvSpPr>
        <p:spPr>
          <a:xfrm>
            <a:off x="406400" y="696913"/>
            <a:ext cx="6197600" cy="3486150"/>
          </a:xfrm>
          <a:ln/>
        </p:spPr>
      </p:sp>
      <p:sp>
        <p:nvSpPr>
          <p:cNvPr id="14234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Preferring and forwarding Charges:  The commander or other accuser signs</a:t>
            </a:r>
            <a:r>
              <a:rPr lang="en-US" baseline="0" dirty="0"/>
              <a:t> the charge sheet after swearing an oath that he/she has investigated those charges and that they are true to the best of his/her knowledge and belief.  </a:t>
            </a:r>
            <a:r>
              <a:rPr lang="en-US" dirty="0"/>
              <a:t>Both the DD Form 458 and R.C.M. 307 provide instructions for properly charging a Soldier with an offense. The Trial Counsel and/or paralegals draft the charge sheets.</a:t>
            </a:r>
          </a:p>
          <a:p>
            <a:pPr marL="515533" lvl="1" eaLnBrk="1" hangingPunct="1">
              <a:buFontTx/>
              <a:buChar char="•"/>
            </a:pPr>
            <a:r>
              <a:rPr lang="en-US" dirty="0"/>
              <a:t> Charges and specifications:  A “charge” is a statement of the specific Article of the UCMJ or other law the Accused is alleged to have violated.  A “specification” is a concise statement which sets forth the essential facts that show the Accused committed the alleged offense.</a:t>
            </a:r>
          </a:p>
          <a:p>
            <a:pPr marL="515533" lvl="1" eaLnBrk="1" hangingPunct="1">
              <a:buFontTx/>
              <a:buChar char="•"/>
            </a:pPr>
            <a:r>
              <a:rPr lang="en-US" dirty="0"/>
              <a:t> The charges and specifications must be signed under oath before a commissioned officer authorized to administer oaths (this is usually the trial counsel) and must state that the person signing the sheet has personal knowledge of the facts constituting the offense or has conducted an investigation and that the charges and specifications are true to the best of his/her knowledge.</a:t>
            </a:r>
          </a:p>
          <a:p>
            <a:pPr marL="972733" lvl="2" eaLnBrk="1" hangingPunct="1">
              <a:buFontTx/>
              <a:buChar char="•"/>
            </a:pPr>
            <a:r>
              <a:rPr lang="en-US" dirty="0">
                <a:solidFill>
                  <a:srgbClr val="FF0000"/>
                </a:solidFill>
                <a:highlight>
                  <a:srgbClr val="FFFF00"/>
                </a:highlight>
              </a:rPr>
              <a:t>Under the new military justice act however, the decision on whether or not to prefer charges for special victim offenses will be made by the Special Victims Prosecutor.  </a:t>
            </a:r>
          </a:p>
        </p:txBody>
      </p:sp>
    </p:spTree>
    <p:extLst>
      <p:ext uri="{BB962C8B-B14F-4D97-AF65-F5344CB8AC3E}">
        <p14:creationId xmlns:p14="http://schemas.microsoft.com/office/powerpoint/2010/main" val="351463168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2A4327D1-60E7-4675-9606-EF64DB34EC47}" type="slidenum">
              <a:rPr lang="en-US" smtClean="0"/>
              <a:pPr/>
              <a:t>59</a:t>
            </a:fld>
            <a:endParaRPr lang="en-US" dirty="0"/>
          </a:p>
        </p:txBody>
      </p:sp>
      <p:sp>
        <p:nvSpPr>
          <p:cNvPr id="143363" name="Rectangle 4"/>
          <p:cNvSpPr>
            <a:spLocks noGrp="1" noRot="1" noChangeAspect="1" noChangeArrowheads="1" noTextEdit="1"/>
          </p:cNvSpPr>
          <p:nvPr>
            <p:ph type="sldImg"/>
          </p:nvPr>
        </p:nvSpPr>
        <p:spPr>
          <a:xfrm>
            <a:off x="406400" y="696913"/>
            <a:ext cx="6197600" cy="3486150"/>
          </a:xfrm>
          <a:ln/>
        </p:spPr>
      </p:sp>
      <p:sp>
        <p:nvSpPr>
          <p:cNvPr id="14336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When allegations are made which if true may warrant a court-martial, the accused should generally be permitted to continue his/her normal duties within the organization.</a:t>
            </a:r>
          </a:p>
          <a:p>
            <a:pPr marL="515533" lvl="1" eaLnBrk="1" hangingPunct="1">
              <a:buFontTx/>
              <a:buChar char="•"/>
            </a:pPr>
            <a:r>
              <a:rPr lang="en-US" dirty="0"/>
              <a:t> However, Soldiers may be placed under pretrial restraint when there is a “reasonable belief” that: </a:t>
            </a:r>
          </a:p>
          <a:p>
            <a:pPr marL="1085850" lvl="2" indent="-171450" eaLnBrk="1" hangingPunct="1">
              <a:buFont typeface="Arial" panose="020B0604020202020204" pitchFamily="34" charset="0"/>
              <a:buChar char="•"/>
            </a:pPr>
            <a:r>
              <a:rPr lang="en-US" dirty="0"/>
              <a:t>An offense triable by court-martial has been committed</a:t>
            </a:r>
          </a:p>
          <a:p>
            <a:pPr marL="1085850" lvl="2" indent="-171450" eaLnBrk="1" hangingPunct="1">
              <a:buFont typeface="Arial" panose="020B0604020202020204" pitchFamily="34" charset="0"/>
              <a:buChar char="•"/>
            </a:pPr>
            <a:r>
              <a:rPr lang="en-US" dirty="0"/>
              <a:t>The person to be restrained committed it</a:t>
            </a:r>
          </a:p>
          <a:p>
            <a:pPr marL="1085850" lvl="2" indent="-171450" eaLnBrk="1" hangingPunct="1">
              <a:buFont typeface="Arial" panose="020B0604020202020204" pitchFamily="34" charset="0"/>
              <a:buChar char="•"/>
            </a:pPr>
            <a:r>
              <a:rPr lang="en-US" dirty="0"/>
              <a:t>The restraint ordered is required by the circumstances </a:t>
            </a:r>
          </a:p>
          <a:p>
            <a:pPr marL="1543050" lvl="3" indent="-171450" eaLnBrk="1" hangingPunct="1">
              <a:buFont typeface="Arial" panose="020B0604020202020204" pitchFamily="34" charset="0"/>
              <a:buChar char="•"/>
            </a:pPr>
            <a:r>
              <a:rPr lang="en-US" dirty="0"/>
              <a:t>Risk of flight</a:t>
            </a:r>
          </a:p>
          <a:p>
            <a:pPr marL="1543050" lvl="3" indent="-171450" eaLnBrk="1" hangingPunct="1">
              <a:buFont typeface="Arial" panose="020B0604020202020204" pitchFamily="34" charset="0"/>
              <a:buChar char="•"/>
            </a:pPr>
            <a:r>
              <a:rPr lang="en-US" dirty="0"/>
              <a:t>Threat of future serious criminal misconduct</a:t>
            </a:r>
          </a:p>
          <a:p>
            <a:pPr marL="1085850" lvl="2" indent="-171450" eaLnBrk="1" hangingPunct="1">
              <a:buFont typeface="Arial" panose="020B0604020202020204" pitchFamily="34" charset="0"/>
              <a:buChar char="•"/>
            </a:pPr>
            <a:r>
              <a:rPr lang="en-US" dirty="0"/>
              <a:t>Under NO circumstances may Soldiers placed under pretrial restraint be subjected to punishment or penalty for the offense which is the basis for that restraint. </a:t>
            </a:r>
          </a:p>
          <a:p>
            <a:pPr marL="1543050" lvl="3" indent="-171450" eaLnBrk="1" hangingPunct="1">
              <a:buFont typeface="Arial" panose="020B0604020202020204" pitchFamily="34" charset="0"/>
              <a:buChar char="•"/>
            </a:pPr>
            <a:r>
              <a:rPr lang="en-US" dirty="0"/>
              <a:t>No punitive duty hours</a:t>
            </a:r>
          </a:p>
          <a:p>
            <a:pPr marL="1543050" lvl="3" indent="-171450" eaLnBrk="1" hangingPunct="1">
              <a:buFont typeface="Arial" panose="020B0604020202020204" pitchFamily="34" charset="0"/>
              <a:buChar char="•"/>
            </a:pPr>
            <a:r>
              <a:rPr lang="en-US" dirty="0"/>
              <a:t>No extra duty </a:t>
            </a:r>
          </a:p>
        </p:txBody>
      </p:sp>
    </p:spTree>
    <p:extLst>
      <p:ext uri="{BB962C8B-B14F-4D97-AF65-F5344CB8AC3E}">
        <p14:creationId xmlns:p14="http://schemas.microsoft.com/office/powerpoint/2010/main" val="3418529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04693525-2A69-41AF-9E5D-352DB71BE0C4}" type="slidenum">
              <a:rPr lang="en-US" smtClean="0"/>
              <a:pPr/>
              <a:t>6</a:t>
            </a:fld>
            <a:endParaRPr lang="en-US" dirty="0"/>
          </a:p>
        </p:txBody>
      </p:sp>
      <p:sp>
        <p:nvSpPr>
          <p:cNvPr id="90115" name="Rectangle 2"/>
          <p:cNvSpPr>
            <a:spLocks noGrp="1" noRot="1" noChangeAspect="1" noChangeArrowheads="1" noTextEdit="1"/>
          </p:cNvSpPr>
          <p:nvPr>
            <p:ph type="sldImg"/>
          </p:nvPr>
        </p:nvSpPr>
        <p:spPr>
          <a:xfrm>
            <a:off x="417513" y="701675"/>
            <a:ext cx="6176962" cy="3475038"/>
          </a:xfrm>
          <a:ln/>
        </p:spPr>
      </p:sp>
      <p:sp>
        <p:nvSpPr>
          <p:cNvPr id="9011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tabLst>
                <a:tab pos="458252" algn="l"/>
              </a:tabLst>
            </a:pPr>
            <a:r>
              <a:rPr lang="en-US" dirty="0"/>
              <a:t>When you receive a report of possible misconduct the first thing you should do is contact your MJA. His job is to help you in answering these questions.</a:t>
            </a:r>
          </a:p>
          <a:p>
            <a:pPr marL="628650" lvl="1" indent="-171450" eaLnBrk="1" hangingPunct="1">
              <a:buFont typeface="Arial" panose="020B0604020202020204" pitchFamily="34" charset="0"/>
              <a:buChar char="•"/>
              <a:tabLst>
                <a:tab pos="458252" algn="l"/>
              </a:tabLst>
            </a:pPr>
            <a:r>
              <a:rPr lang="en-US" dirty="0"/>
              <a:t>Before a Commander can decide what to do in response to an incident or allegation, that Commander must have sufficient information to assess the situation.</a:t>
            </a:r>
            <a:endParaRPr lang="en-US" baseline="0" dirty="0"/>
          </a:p>
          <a:p>
            <a:pPr marL="1085850" lvl="2" indent="-171450" eaLnBrk="1" hangingPunct="1">
              <a:buFont typeface="Arial" panose="020B0604020202020204" pitchFamily="34" charset="0"/>
              <a:buChar char="•"/>
              <a:tabLst>
                <a:tab pos="458252" algn="l"/>
              </a:tabLst>
            </a:pPr>
            <a:r>
              <a:rPr lang="en-US" baseline="0" dirty="0" err="1"/>
              <a:t>Protip</a:t>
            </a:r>
            <a:r>
              <a:rPr lang="en-US" baseline="0" dirty="0"/>
              <a:t>: Prior to drafting an SIR ensure you are coordinating with your legal advisor. First reports are often wrong and your advisor can assist with getting to the bottom of things and sending up an accurate first report.  </a:t>
            </a:r>
            <a:endParaRPr lang="en-US" dirty="0"/>
          </a:p>
          <a:p>
            <a:pPr marL="1085850" lvl="2" indent="-171450" eaLnBrk="1" hangingPunct="1">
              <a:buFont typeface="Arial" panose="020B0604020202020204" pitchFamily="34" charset="0"/>
              <a:buChar char="•"/>
              <a:tabLst>
                <a:tab pos="458252" algn="l"/>
              </a:tabLst>
            </a:pPr>
            <a:r>
              <a:rPr lang="en-US" dirty="0"/>
              <a:t>There are different types of command investigations both formal and informal, sometimes conducted by the Commander, other times by a subordinate investigating officer (IO).</a:t>
            </a:r>
          </a:p>
          <a:p>
            <a:pPr marL="1085850" lvl="2" indent="-171450" eaLnBrk="1" hangingPunct="1">
              <a:buFont typeface="Arial" panose="020B0604020202020204" pitchFamily="34" charset="0"/>
              <a:buChar char="•"/>
              <a:tabLst>
                <a:tab pos="458252" algn="l"/>
              </a:tabLst>
            </a:pPr>
            <a:r>
              <a:rPr lang="en-US" dirty="0"/>
              <a:t>Some misconduct will be serious enough that</a:t>
            </a:r>
            <a:r>
              <a:rPr lang="en-US" baseline="0" dirty="0"/>
              <a:t> it must be reported to MPI/CID for investigation and they will take the lead in investigating. AR 195-2 has a table which lays this out and is one of your handouts.  </a:t>
            </a:r>
          </a:p>
          <a:p>
            <a:pPr marL="1085850" lvl="2" indent="-171450" eaLnBrk="1" hangingPunct="1">
              <a:buFont typeface="Arial" panose="020B0604020202020204" pitchFamily="34" charset="0"/>
              <a:buChar char="•"/>
              <a:tabLst>
                <a:tab pos="458252" algn="l"/>
              </a:tabLst>
            </a:pPr>
            <a:r>
              <a:rPr lang="en-US" baseline="0" dirty="0"/>
              <a:t>Commanders should never investigate sexual assault and other sex-related offenses.</a:t>
            </a:r>
          </a:p>
          <a:p>
            <a:pPr marL="628650" lvl="1" indent="-171450" eaLnBrk="1" hangingPunct="1">
              <a:buFont typeface="Arial" panose="020B0604020202020204" pitchFamily="34" charset="0"/>
              <a:buChar char="•"/>
              <a:tabLst>
                <a:tab pos="458252" algn="l"/>
              </a:tabLst>
            </a:pPr>
            <a:r>
              <a:rPr lang="en-US" dirty="0"/>
              <a:t>The Military Justice Advisor/Trial Counsel can provide advice to the Commander and can get information to/from the Military Police, CID, or civilian law enforcement.</a:t>
            </a:r>
          </a:p>
        </p:txBody>
      </p:sp>
    </p:spTree>
    <p:extLst>
      <p:ext uri="{BB962C8B-B14F-4D97-AF65-F5344CB8AC3E}">
        <p14:creationId xmlns:p14="http://schemas.microsoft.com/office/powerpoint/2010/main" val="344367859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4840C351-13E7-4C5C-95F0-E9D0EC1AC515}" type="slidenum">
              <a:rPr lang="en-US" smtClean="0"/>
              <a:pPr/>
              <a:t>60</a:t>
            </a:fld>
            <a:endParaRPr lang="en-US" dirty="0"/>
          </a:p>
        </p:txBody>
      </p:sp>
      <p:sp>
        <p:nvSpPr>
          <p:cNvPr id="144387" name="Rectangle 4"/>
          <p:cNvSpPr>
            <a:spLocks noGrp="1" noRot="1" noChangeAspect="1" noChangeArrowheads="1" noTextEdit="1"/>
          </p:cNvSpPr>
          <p:nvPr>
            <p:ph type="sldImg"/>
          </p:nvPr>
        </p:nvSpPr>
        <p:spPr>
          <a:xfrm>
            <a:off x="406400" y="696913"/>
            <a:ext cx="6197600" cy="3486150"/>
          </a:xfrm>
          <a:ln/>
        </p:spPr>
      </p:sp>
      <p:sp>
        <p:nvSpPr>
          <p:cNvPr id="144388"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Whenever a Commander places a Soldier under pretrial restraint, that Commander must inform that Soldier of the nature of the offense that is the basis for that restraint.</a:t>
            </a:r>
          </a:p>
          <a:p>
            <a:pPr marL="515533" lvl="1" eaLnBrk="1" hangingPunct="1">
              <a:buFontTx/>
              <a:buChar char="•"/>
            </a:pPr>
            <a:r>
              <a:rPr lang="en-US" dirty="0"/>
              <a:t> There are 4 types of pretrial restraint which are authorized:</a:t>
            </a:r>
          </a:p>
          <a:p>
            <a:pPr lvl="2" eaLnBrk="1" hangingPunct="1">
              <a:buFontTx/>
              <a:buChar char="•"/>
            </a:pPr>
            <a:r>
              <a:rPr lang="en-US" dirty="0"/>
              <a:t> Conditions on Liberty:  Soldier is ordered to do/not do something.  </a:t>
            </a:r>
          </a:p>
          <a:p>
            <a:pPr lvl="2" eaLnBrk="1" hangingPunct="1">
              <a:buFontTx/>
              <a:buChar char="•"/>
            </a:pPr>
            <a:r>
              <a:rPr lang="en-US" dirty="0"/>
              <a:t> Restriction (in lieu of arrest):  Soldier is ordered to remain within specified boundaries (e.g.,</a:t>
            </a:r>
            <a:r>
              <a:rPr lang="en-US" baseline="0" dirty="0"/>
              <a:t> the company area</a:t>
            </a:r>
            <a:r>
              <a:rPr lang="en-US" dirty="0"/>
              <a:t>).  Individuals are required to perform full military duties while on restriction. </a:t>
            </a:r>
          </a:p>
          <a:p>
            <a:pPr lvl="3" eaLnBrk="1" hangingPunct="1">
              <a:buFontTx/>
              <a:buChar char="•"/>
            </a:pPr>
            <a:r>
              <a:rPr lang="en-US" baseline="0" dirty="0"/>
              <a:t> </a:t>
            </a:r>
            <a:r>
              <a:rPr lang="en-US" dirty="0"/>
              <a:t>Conditions that are too harsh or restrictions that are too great can be “tantamount to confinement.”  Military courts grant credit against any adjudged sentence if is determined that the restriction amounted to confinement. </a:t>
            </a:r>
          </a:p>
          <a:p>
            <a:pPr lvl="3" eaLnBrk="1" hangingPunct="1">
              <a:buFontTx/>
              <a:buChar char="•"/>
            </a:pPr>
            <a:r>
              <a:rPr lang="en-US" dirty="0"/>
              <a:t> Always contact your trial counsel for guidance on appropriate conditions on liberty or restrictions for a particular situation.</a:t>
            </a:r>
          </a:p>
          <a:p>
            <a:pPr lvl="2" eaLnBrk="1" hangingPunct="1">
              <a:buFontTx/>
              <a:buChar char="•"/>
            </a:pPr>
            <a:r>
              <a:rPr lang="en-US" dirty="0"/>
              <a:t> Arrest:  Soldier must stay within specified limits.  Individuals under arrest are not allowed to perform their full military duties. (e.g. command, supervision of troops, guard duty).</a:t>
            </a:r>
          </a:p>
          <a:p>
            <a:pPr lvl="3" eaLnBrk="1" hangingPunct="1">
              <a:buFontTx/>
              <a:buChar char="•"/>
            </a:pPr>
            <a:r>
              <a:rPr lang="en-US" dirty="0"/>
              <a:t> Usually there is only a brief period of arrest before placed on restriction or until the Soldier is placed in confinement.</a:t>
            </a:r>
          </a:p>
          <a:p>
            <a:pPr lvl="2" eaLnBrk="1" hangingPunct="1">
              <a:buFontTx/>
              <a:buChar char="•"/>
            </a:pPr>
            <a:r>
              <a:rPr lang="en-US" baseline="0" dirty="0"/>
              <a:t> </a:t>
            </a:r>
            <a:r>
              <a:rPr lang="en-US" dirty="0"/>
              <a:t>Restriction,</a:t>
            </a:r>
            <a:r>
              <a:rPr lang="en-US" baseline="0" dirty="0"/>
              <a:t> arrest, and confinement trigger speedy trial protections; conditions on liberty do not.</a:t>
            </a:r>
            <a:endParaRPr lang="en-US" dirty="0"/>
          </a:p>
        </p:txBody>
      </p:sp>
    </p:spTree>
    <p:extLst>
      <p:ext uri="{BB962C8B-B14F-4D97-AF65-F5344CB8AC3E}">
        <p14:creationId xmlns:p14="http://schemas.microsoft.com/office/powerpoint/2010/main" val="362181904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r>
              <a:rPr lang="en-US" b="0" dirty="0"/>
              <a:t>You have to be very careful when attempting to use conditions on liberty or restriction. Typically, pulling pass privileges and ordering the accused not to contact someone is a condition on liberty, which does not trigger a speedy trial clock. Anything more than that, depending on the circumstances, will likely be regarded as a restriction. This will put a lot of pressure on your Military Justice Advisor and you, to get the case moving.  </a:t>
            </a:r>
          </a:p>
          <a:p>
            <a:endParaRPr lang="en-US" b="0" dirty="0"/>
          </a:p>
          <a:p>
            <a:r>
              <a:rPr lang="en-US" b="0" dirty="0"/>
              <a:t>Work with your MJA and you can likely use these tools, don’t work with your MJA it can </a:t>
            </a:r>
            <a:r>
              <a:rPr lang="en-US" b="0"/>
              <a:t>backfire badly.  </a:t>
            </a:r>
            <a:endParaRPr lang="en-US" b="0" dirty="0"/>
          </a:p>
          <a:p>
            <a:endParaRPr lang="en-US" dirty="0"/>
          </a:p>
          <a:p>
            <a:r>
              <a:rPr lang="en-US" dirty="0"/>
              <a:t>1) U.S. v. </a:t>
            </a:r>
            <a:r>
              <a:rPr lang="en-US" dirty="0" err="1"/>
              <a:t>Schuber</a:t>
            </a:r>
            <a:r>
              <a:rPr lang="en-US" dirty="0"/>
              <a:t>, 70 M.J. 181.</a:t>
            </a:r>
          </a:p>
          <a:p>
            <a:r>
              <a:rPr lang="en-US" dirty="0"/>
              <a:t>2) U.S. v. Wilkinson, 27 M.J. 645.</a:t>
            </a:r>
          </a:p>
          <a:p>
            <a:r>
              <a:rPr lang="en-US" dirty="0"/>
              <a:t>3) U.S. v. Wagner, 39 M.J. 832.</a:t>
            </a:r>
          </a:p>
          <a:p>
            <a:r>
              <a:rPr lang="en-US" dirty="0"/>
              <a:t>4) U.S. v. Muniz, 2004 CCA Lexis 384.</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61</a:t>
            </a:fld>
            <a:endParaRPr lang="en-US" dirty="0"/>
          </a:p>
        </p:txBody>
      </p:sp>
    </p:spTree>
    <p:extLst>
      <p:ext uri="{BB962C8B-B14F-4D97-AF65-F5344CB8AC3E}">
        <p14:creationId xmlns:p14="http://schemas.microsoft.com/office/powerpoint/2010/main" val="412613282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You have talked about those options (Conditions on Liberty, Restriction (in lieu of arrest), Arrest, pre-trial confinement.  While he has been AWOL and he has stated his intent to depart forthwith from your tyranny, talk is cheap, and he has not done anything so have lesser conditions failed? Possibly not. However, you could also possibly use Conditions on Liberty/or Restrictions until you can get your Soldiers certified to escort him and drive to Ft. Leavenworth. Key point is you have to closely coordinate with your MJA to make sure everyone knows why you are doing it and for how long.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62</a:t>
            </a:fld>
            <a:endParaRPr lang="en-US" dirty="0"/>
          </a:p>
        </p:txBody>
      </p:sp>
    </p:spTree>
    <p:extLst>
      <p:ext uri="{BB962C8B-B14F-4D97-AF65-F5344CB8AC3E}">
        <p14:creationId xmlns:p14="http://schemas.microsoft.com/office/powerpoint/2010/main" val="157605554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1D4146B8-4DDE-4B79-B417-81E7567B00B9}" type="slidenum">
              <a:rPr lang="en-US" smtClean="0"/>
              <a:pPr/>
              <a:t>63</a:t>
            </a:fld>
            <a:endParaRPr lang="en-US" dirty="0"/>
          </a:p>
        </p:txBody>
      </p:sp>
      <p:sp>
        <p:nvSpPr>
          <p:cNvPr id="145411" name="Rectangle 4"/>
          <p:cNvSpPr>
            <a:spLocks noGrp="1" noRot="1" noChangeAspect="1" noChangeArrowheads="1" noTextEdit="1"/>
          </p:cNvSpPr>
          <p:nvPr>
            <p:ph type="sldImg"/>
          </p:nvPr>
        </p:nvSpPr>
        <p:spPr>
          <a:xfrm>
            <a:off x="406400" y="696913"/>
            <a:ext cx="6197600" cy="3486150"/>
          </a:xfrm>
          <a:ln/>
        </p:spPr>
      </p:sp>
      <p:sp>
        <p:nvSpPr>
          <p:cNvPr id="14541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Before pretrial confinement is imposed, there must be probable cause to believe that serious criminal misconduct will continue OR the Soldier is a flight risk AND lesser forms of restraint are inadequate.</a:t>
            </a:r>
          </a:p>
          <a:p>
            <a:pPr marL="515533" lvl="1" eaLnBrk="1" hangingPunct="1">
              <a:buFontTx/>
              <a:buChar char="•"/>
            </a:pPr>
            <a:r>
              <a:rPr lang="en-US" dirty="0"/>
              <a:t> Serious Misconduct includes things such as witness intimidation,</a:t>
            </a:r>
            <a:r>
              <a:rPr lang="en-US" baseline="0" dirty="0"/>
              <a:t> </a:t>
            </a:r>
            <a:r>
              <a:rPr lang="en-US" dirty="0"/>
              <a:t>continued drug distribution or use,</a:t>
            </a:r>
            <a:r>
              <a:rPr lang="en-US" baseline="0" dirty="0"/>
              <a:t> or severe impacts to the functioning of the command.</a:t>
            </a:r>
            <a:endParaRPr lang="en-US" dirty="0"/>
          </a:p>
          <a:p>
            <a:pPr marL="515533" lvl="1" eaLnBrk="1" hangingPunct="1">
              <a:buFontTx/>
              <a:buChar char="•"/>
            </a:pPr>
            <a:r>
              <a:rPr lang="en-US" dirty="0"/>
              <a:t> Flight risk determinations are based on the facts of a particular case.  It might be based on a Soldier’s comments that he was leaving and never coming back, or a prior pattern of absences.</a:t>
            </a:r>
          </a:p>
          <a:p>
            <a:pPr marL="515533" lvl="1" eaLnBrk="1" hangingPunct="1">
              <a:buFontTx/>
              <a:buChar char="•"/>
            </a:pPr>
            <a:r>
              <a:rPr lang="en-US" dirty="0"/>
              <a:t> For Pretrial Confinement to be imposed, there must be a showing that lesser forms of restraint are not sufficient.  Although it is not required that a unit impose lesser forms of restraint before requesting pretrial confinement, evidence that the unit has tried other things and they have failed is very persuasive.</a:t>
            </a:r>
          </a:p>
          <a:p>
            <a:pPr marL="515533" lvl="1" eaLnBrk="1" hangingPunct="1">
              <a:buFontTx/>
              <a:buChar char="•"/>
            </a:pPr>
            <a:r>
              <a:rPr lang="en-US" dirty="0"/>
              <a:t> Pretrial confinement</a:t>
            </a:r>
            <a:r>
              <a:rPr lang="en-US" baseline="0" dirty="0"/>
              <a:t> must be reviewed by a neutral and detached officer, and by a military magistrate to continue past 7 days.</a:t>
            </a:r>
          </a:p>
          <a:p>
            <a:pPr marL="515533" lvl="1" eaLnBrk="1" hangingPunct="1">
              <a:buFontTx/>
              <a:buChar char="•"/>
            </a:pPr>
            <a:r>
              <a:rPr lang="en-US" baseline="0" dirty="0"/>
              <a:t>It is actually a large logistical burden on the command as well. Typically your own Soldiers will have to be trained and will have to escort the accused to pre-trial confinement and you and your unit will be responsible for all his needs, from underwear to a tooth brush. Additionally, you will have to bring him back and forth from confinement to his court appointments and meetings with his defense counsel. It is not a drop him off and forget about him type of situation.  </a:t>
            </a:r>
            <a:endParaRPr lang="en-US" dirty="0"/>
          </a:p>
          <a:p>
            <a:pPr eaLnBrk="1" hangingPunct="1"/>
            <a:endParaRPr lang="en-US" dirty="0"/>
          </a:p>
        </p:txBody>
      </p:sp>
    </p:spTree>
    <p:extLst>
      <p:ext uri="{BB962C8B-B14F-4D97-AF65-F5344CB8AC3E}">
        <p14:creationId xmlns:p14="http://schemas.microsoft.com/office/powerpoint/2010/main" val="17269503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55A6EA73-CF5F-4CA0-8481-596E5671D13D}" type="slidenum">
              <a:rPr lang="en-US" smtClean="0"/>
              <a:pPr/>
              <a:t>64</a:t>
            </a:fld>
            <a:endParaRPr lang="en-US" dirty="0"/>
          </a:p>
        </p:txBody>
      </p:sp>
      <p:sp>
        <p:nvSpPr>
          <p:cNvPr id="147459" name="Rectangle 4"/>
          <p:cNvSpPr>
            <a:spLocks noGrp="1" noRot="1" noChangeAspect="1" noChangeArrowheads="1" noTextEdit="1"/>
          </p:cNvSpPr>
          <p:nvPr>
            <p:ph type="sldImg"/>
          </p:nvPr>
        </p:nvSpPr>
        <p:spPr>
          <a:xfrm>
            <a:off x="406400" y="696913"/>
            <a:ext cx="6197600" cy="3486150"/>
          </a:xfrm>
          <a:ln/>
        </p:spPr>
      </p:sp>
      <p:sp>
        <p:nvSpPr>
          <p:cNvPr id="147460" name="Rectangle 5"/>
          <p:cNvSpPr>
            <a:spLocks noGrp="1" noChangeArrowheads="1"/>
          </p:cNvSpPr>
          <p:nvPr>
            <p:ph type="body" idx="1"/>
          </p:nvPr>
        </p:nvSpPr>
        <p:spPr>
          <a:noFill/>
          <a:ln/>
        </p:spPr>
        <p:txBody>
          <a:bodyPr/>
          <a:lstStyle/>
          <a:p>
            <a:pPr eaLnBrk="1" hangingPunct="1">
              <a:buFontTx/>
              <a:buNone/>
              <a:tabLst>
                <a:tab pos="458252" algn="l"/>
              </a:tabLst>
            </a:pPr>
            <a:r>
              <a:rPr lang="en-US" b="1" dirty="0"/>
              <a:t>Facilitator Note:</a:t>
            </a:r>
          </a:p>
          <a:p>
            <a:pPr lvl="1" eaLnBrk="1" hangingPunct="1">
              <a:buFontTx/>
              <a:buChar char="•"/>
              <a:tabLst>
                <a:tab pos="458252" algn="l"/>
              </a:tabLst>
            </a:pPr>
            <a:r>
              <a:rPr lang="en-US" dirty="0"/>
              <a:t>If you are concerned about withholding authorities you need to speak to your MJA.  </a:t>
            </a:r>
          </a:p>
          <a:p>
            <a:pPr lvl="1" eaLnBrk="1" hangingPunct="1">
              <a:buFontTx/>
              <a:buChar char="•"/>
              <a:tabLst>
                <a:tab pos="458252" algn="l"/>
              </a:tabLst>
            </a:pPr>
            <a:r>
              <a:rPr lang="en-US" dirty="0"/>
              <a:t>A superior commander can always pull a case up to his level, or withhold from you the ability to act on certain types of cases or in cases involving personnel of a certain rank. </a:t>
            </a:r>
          </a:p>
        </p:txBody>
      </p:sp>
    </p:spTree>
    <p:extLst>
      <p:ext uri="{BB962C8B-B14F-4D97-AF65-F5344CB8AC3E}">
        <p14:creationId xmlns:p14="http://schemas.microsoft.com/office/powerpoint/2010/main" val="131357982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BD754A08-0563-48C3-85FD-08C418E3A6F5}" type="slidenum">
              <a:rPr lang="en-US" smtClean="0"/>
              <a:pPr/>
              <a:t>65</a:t>
            </a:fld>
            <a:endParaRPr lang="en-US" dirty="0"/>
          </a:p>
        </p:txBody>
      </p:sp>
      <p:sp>
        <p:nvSpPr>
          <p:cNvPr id="148483" name="Rectangle 4"/>
          <p:cNvSpPr>
            <a:spLocks noGrp="1" noRot="1" noChangeAspect="1" noChangeArrowheads="1" noTextEdit="1"/>
          </p:cNvSpPr>
          <p:nvPr>
            <p:ph type="sldImg"/>
          </p:nvPr>
        </p:nvSpPr>
        <p:spPr>
          <a:xfrm>
            <a:off x="406400" y="696913"/>
            <a:ext cx="6197600" cy="3486150"/>
          </a:xfrm>
          <a:ln/>
        </p:spPr>
      </p:sp>
      <p:sp>
        <p:nvSpPr>
          <p:cNvPr id="14848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Read out loud and encourage</a:t>
            </a:r>
            <a:r>
              <a:rPr lang="en-US" baseline="0" dirty="0"/>
              <a:t> learners to </a:t>
            </a:r>
            <a:r>
              <a:rPr lang="en-US" dirty="0"/>
              <a:t>provide examples of each.</a:t>
            </a:r>
          </a:p>
          <a:p>
            <a:pPr marL="744133" lvl="1" indent="-228600" eaLnBrk="1" hangingPunct="1">
              <a:buFont typeface="+mj-lt"/>
              <a:buAutoNum type="arabicPeriod"/>
            </a:pPr>
            <a:r>
              <a:rPr lang="en-US" dirty="0"/>
              <a:t>Pretty self-explanatory.</a:t>
            </a:r>
          </a:p>
          <a:p>
            <a:pPr marL="744133" lvl="1" indent="-228600" eaLnBrk="1" hangingPunct="1">
              <a:buFont typeface="+mj-lt"/>
              <a:buAutoNum type="arabicPeriod"/>
            </a:pPr>
            <a:r>
              <a:rPr lang="en-US" dirty="0"/>
              <a:t>Do not have an inflexible policy such as “Everyone who gets caught smoking weed is going to get kicked out.”</a:t>
            </a:r>
          </a:p>
          <a:p>
            <a:pPr marL="744133" lvl="1" indent="-228600" eaLnBrk="1" hangingPunct="1">
              <a:buFont typeface="+mj-lt"/>
              <a:buAutoNum type="arabicPeriod"/>
            </a:pPr>
            <a:r>
              <a:rPr lang="en-US" dirty="0"/>
              <a:t>It is easy to fall into this trap. One of your Soldiers is accused of distributing child pornography and the trial counsel tells you one of his SGT’s has been called to testify for the Accused as a character witness. You go to tell your SGT where to be and say, “I cannot believe you would speak up for a guy who looks at dirty pictures of little kids.”</a:t>
            </a:r>
          </a:p>
          <a:p>
            <a:pPr marL="744133" lvl="1" indent="-228600" eaLnBrk="1" hangingPunct="1">
              <a:buFont typeface="+mj-lt"/>
              <a:buAutoNum type="arabicPeriod"/>
            </a:pPr>
            <a:r>
              <a:rPr lang="en-US" dirty="0"/>
              <a:t>Do not tell people how to dispose of a case. If one of your PL’s wants to dispose of a case in a certain way (such as doing nothing), you can either agree and let him do it, or pull it up to your level. Telling him he needs to recommend an Article 15 is not the right answer.</a:t>
            </a:r>
          </a:p>
          <a:p>
            <a:pPr marL="744133" lvl="1" indent="-228600" eaLnBrk="1" hangingPunct="1">
              <a:buFont typeface="+mj-lt"/>
              <a:buAutoNum type="arabicPeriod"/>
            </a:pPr>
            <a:r>
              <a:rPr lang="en-US" dirty="0"/>
              <a:t>Very simple. We want you to have discussions with your subordinates about military discipline and the military justice system, but bring your MJA into the conversation. </a:t>
            </a:r>
          </a:p>
          <a:p>
            <a:pPr marL="744133" lvl="1" indent="-228600" eaLnBrk="1" hangingPunct="1">
              <a:buFont typeface="+mj-lt"/>
              <a:buAutoNum type="arabicPeriod"/>
            </a:pPr>
            <a:r>
              <a:rPr lang="en-US" dirty="0"/>
              <a:t>This is also an easy trap to fall into, especially the more egregious the accusation. If you have a Soldier accused of being a barracks thief, telling the other Soldiers who live in the barracks, “Make sure you are locking up your stuff..*and then staring hard at the Accused* we apparently got a barracks rat hanging around.”  </a:t>
            </a:r>
          </a:p>
          <a:p>
            <a:pPr marL="744133" lvl="1" indent="-228600" eaLnBrk="1" hangingPunct="1">
              <a:buFont typeface="+mj-lt"/>
              <a:buAutoNum type="arabicPeriod"/>
            </a:pPr>
            <a:r>
              <a:rPr lang="en-US" dirty="0"/>
              <a:t>Watch what your Soldiers are doing. The worse the accusation, the more likely this will happen. </a:t>
            </a:r>
          </a:p>
          <a:p>
            <a:pPr marL="744133" lvl="1" indent="-228600" eaLnBrk="1" hangingPunct="1">
              <a:buFont typeface="+mj-lt"/>
              <a:buAutoNum type="arabicPeriod"/>
            </a:pPr>
            <a:r>
              <a:rPr lang="en-US" dirty="0"/>
              <a:t>If you find out one of these things is happening…tell your MJA, nothing gets better </a:t>
            </a:r>
            <a:r>
              <a:rPr lang="en-US"/>
              <a:t>with time.  </a:t>
            </a:r>
            <a:endParaRPr lang="en-US" dirty="0"/>
          </a:p>
        </p:txBody>
      </p:sp>
    </p:spTree>
    <p:extLst>
      <p:ext uri="{BB962C8B-B14F-4D97-AF65-F5344CB8AC3E}">
        <p14:creationId xmlns:p14="http://schemas.microsoft.com/office/powerpoint/2010/main" val="276227866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A49470A0-7495-413F-A1F2-F4FB78FC6E7B}" type="slidenum">
              <a:rPr lang="en-US" smtClean="0"/>
              <a:pPr/>
              <a:t>66</a:t>
            </a:fld>
            <a:endParaRPr lang="en-US" dirty="0"/>
          </a:p>
        </p:txBody>
      </p:sp>
      <p:sp>
        <p:nvSpPr>
          <p:cNvPr id="150531" name="Rectangle 4"/>
          <p:cNvSpPr>
            <a:spLocks noGrp="1" noRot="1" noChangeAspect="1" noChangeArrowheads="1" noTextEdit="1"/>
          </p:cNvSpPr>
          <p:nvPr>
            <p:ph type="sldImg"/>
          </p:nvPr>
        </p:nvSpPr>
        <p:spPr>
          <a:xfrm>
            <a:off x="406400" y="696913"/>
            <a:ext cx="6197600" cy="3486150"/>
          </a:xfrm>
          <a:ln/>
        </p:spPr>
      </p:sp>
      <p:sp>
        <p:nvSpPr>
          <p:cNvPr id="15053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dirty="0"/>
              <a:t> It is essential to understand the military justice system.  Proper administration of military justice will ensure good order and discipline, protect the community, and enhance the readiness of the military forces.</a:t>
            </a:r>
          </a:p>
          <a:p>
            <a:pPr lvl="1" eaLnBrk="1" hangingPunct="1">
              <a:buFontTx/>
              <a:buChar char="•"/>
            </a:pPr>
            <a:endParaRPr lang="en-US" dirty="0"/>
          </a:p>
          <a:p>
            <a:pPr lvl="1" eaLnBrk="1" hangingPunct="1">
              <a:buFontTx/>
              <a:buChar char="•"/>
            </a:pPr>
            <a:r>
              <a:rPr lang="en-US" dirty="0"/>
              <a:t>I wish you all the best of luck on your company command time. </a:t>
            </a:r>
          </a:p>
        </p:txBody>
      </p:sp>
    </p:spTree>
    <p:extLst>
      <p:ext uri="{BB962C8B-B14F-4D97-AF65-F5344CB8AC3E}">
        <p14:creationId xmlns:p14="http://schemas.microsoft.com/office/powerpoint/2010/main" val="409937246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CA70587E-5577-46D4-80A2-01EDE60B861A}" type="slidenum">
              <a:rPr lang="en-US" smtClean="0"/>
              <a:pPr/>
              <a:t>67</a:t>
            </a:fld>
            <a:endParaRPr lang="en-US" dirty="0"/>
          </a:p>
        </p:txBody>
      </p:sp>
      <p:sp>
        <p:nvSpPr>
          <p:cNvPr id="151555" name="Rectangle 2"/>
          <p:cNvSpPr>
            <a:spLocks noGrp="1" noRot="1" noChangeAspect="1" noChangeArrowheads="1" noTextEdit="1"/>
          </p:cNvSpPr>
          <p:nvPr>
            <p:ph type="sldImg"/>
          </p:nvPr>
        </p:nvSpPr>
        <p:spPr>
          <a:xfrm>
            <a:off x="446088" y="676275"/>
            <a:ext cx="6173787" cy="3473450"/>
          </a:xfrm>
          <a:ln/>
        </p:spPr>
      </p:sp>
      <p:sp>
        <p:nvSpPr>
          <p:cNvPr id="15155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4350" lvl="2" eaLnBrk="1" hangingPunct="1">
              <a:buFontTx/>
              <a:buChar char="•"/>
            </a:pPr>
            <a:r>
              <a:rPr lang="en-US" b="1" dirty="0"/>
              <a:t>  </a:t>
            </a:r>
            <a:r>
              <a:rPr lang="en-US" sz="1000" dirty="0"/>
              <a:t>Questions or comments about this brief may be referred to the Training Developments Directorate (TDD), The Judge Advocate General’s Legal Center and School (TJAGLCS), by submitting a helpdesk ticket at JAG University at https://jagu.army.mil</a:t>
            </a:r>
            <a:endParaRPr lang="en-US" dirty="0"/>
          </a:p>
        </p:txBody>
      </p:sp>
    </p:spTree>
    <p:extLst>
      <p:ext uri="{BB962C8B-B14F-4D97-AF65-F5344CB8AC3E}">
        <p14:creationId xmlns:p14="http://schemas.microsoft.com/office/powerpoint/2010/main" val="2981518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1" dirty="0"/>
          </a:p>
          <a:p>
            <a:r>
              <a:rPr lang="en-US" i="1" dirty="0"/>
              <a:t>Break up into small groups and discuss for 1-2 minutes. Randomly select groups to discuss their options</a:t>
            </a:r>
            <a:r>
              <a:rPr lang="en-US" dirty="0"/>
              <a:t>.</a:t>
            </a:r>
          </a:p>
          <a:p>
            <a:endParaRPr lang="en-US" dirty="0"/>
          </a:p>
          <a:p>
            <a:r>
              <a:rPr lang="en-US" dirty="0"/>
              <a:t>	Question 1: IAW AR 195-2, since it did not result in hospitalization, it is at your discretion. Could you still take action? Yes! What actions could you take?</a:t>
            </a:r>
          </a:p>
          <a:p>
            <a:r>
              <a:rPr lang="en-US" dirty="0"/>
              <a:t>	There are a variety of actions; we will discuss more options later but some you could take would be: 1) Negative </a:t>
            </a:r>
            <a:r>
              <a:rPr lang="en-US" dirty="0" err="1"/>
              <a:t>Counselings</a:t>
            </a:r>
            <a:r>
              <a:rPr lang="en-US" dirty="0"/>
              <a:t>, 2) Letter of Reprimand, 3) possibly Non-Judicial Punishment.  </a:t>
            </a:r>
          </a:p>
          <a:p>
            <a:endParaRPr lang="en-US" dirty="0"/>
          </a:p>
          <a:p>
            <a:r>
              <a:rPr lang="en-US" dirty="0"/>
              <a:t>	Question 2: You need to call your legal advisor IMMEDIATELY and then coordinate the information as best you can through your chain of command. You should pull the Soldier’s local file as well as any medical records (to determine if he is on some sort of medication). Ensure you have good comms with the responding MP’s and are receiving updates every five minutes (because someone will be asking for those updates). </a:t>
            </a:r>
          </a:p>
          <a:p>
            <a:endParaRPr lang="en-US" dirty="0"/>
          </a:p>
          <a:p>
            <a:r>
              <a:rPr lang="en-US" dirty="0"/>
              <a:t>	Question 3: NO! As a member of the command team you are considered a mandatory reporter for all reports of sexual assault. Your first step will be to contact CID. CID is responsible for all reports of sexual assault. While there are restricted reporting options (VA, Chaplain, SVC) you are not one of those options and must report. AR 195-2, para. 1-7.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7</a:t>
            </a:fld>
            <a:endParaRPr lang="en-US" dirty="0"/>
          </a:p>
        </p:txBody>
      </p:sp>
    </p:spTree>
    <p:extLst>
      <p:ext uri="{BB962C8B-B14F-4D97-AF65-F5344CB8AC3E}">
        <p14:creationId xmlns:p14="http://schemas.microsoft.com/office/powerpoint/2010/main" val="1732002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BB7AC67-E063-432C-80BE-DFB2C5CBA53B}" type="slidenum">
              <a:rPr lang="en-US" smtClean="0"/>
              <a:pPr/>
              <a:t>8</a:t>
            </a:fld>
            <a:endParaRPr lang="en-US" dirty="0"/>
          </a:p>
        </p:txBody>
      </p:sp>
      <p:sp>
        <p:nvSpPr>
          <p:cNvPr id="91139" name="Rectangle 2"/>
          <p:cNvSpPr>
            <a:spLocks noGrp="1" noRot="1" noChangeAspect="1" noChangeArrowheads="1" noTextEdit="1"/>
          </p:cNvSpPr>
          <p:nvPr>
            <p:ph type="sldImg"/>
          </p:nvPr>
        </p:nvSpPr>
        <p:spPr>
          <a:xfrm>
            <a:off x="417513" y="701675"/>
            <a:ext cx="6176962" cy="3475038"/>
          </a:xfrm>
          <a:ln/>
        </p:spPr>
      </p:sp>
      <p:sp>
        <p:nvSpPr>
          <p:cNvPr id="91140" name="Rectangle 3"/>
          <p:cNvSpPr>
            <a:spLocks noGrp="1" noChangeArrowheads="1"/>
          </p:cNvSpPr>
          <p:nvPr>
            <p:ph type="body" idx="1"/>
          </p:nvPr>
        </p:nvSpPr>
        <p:spPr>
          <a:xfrm>
            <a:off x="935144" y="4414199"/>
            <a:ext cx="5140112" cy="4184971"/>
          </a:xfrm>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endParaRPr lang="en-US" dirty="0">
              <a:latin typeface="Baskerville Old Face" panose="02020602080505020303" pitchFamily="18" charset="0"/>
              <a:cs typeface="Arial" pitchFamily="34" charset="0"/>
            </a:endParaRP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“A unit </a:t>
            </a:r>
            <a:r>
              <a:rPr lang="en-US" dirty="0">
                <a:solidFill>
                  <a:srgbClr val="FFFF00"/>
                </a:solidFill>
                <a:latin typeface="Baskerville Old Face" panose="02020602080505020303" pitchFamily="18" charset="0"/>
                <a:cs typeface="Arial" pitchFamily="34" charset="0"/>
              </a:rPr>
              <a:t>commander</a:t>
            </a:r>
            <a:r>
              <a:rPr lang="en-US" dirty="0">
                <a:latin typeface="Baskerville Old Face" panose="02020602080505020303" pitchFamily="18" charset="0"/>
                <a:cs typeface="Arial" pitchFamily="34" charset="0"/>
              </a:rPr>
              <a:t> who receives an </a:t>
            </a:r>
            <a:r>
              <a:rPr lang="en-US" dirty="0">
                <a:solidFill>
                  <a:srgbClr val="FFFF00"/>
                </a:solidFill>
                <a:latin typeface="Baskerville Old Face" panose="02020602080505020303" pitchFamily="18" charset="0"/>
                <a:cs typeface="Arial" pitchFamily="34" charset="0"/>
              </a:rPr>
              <a:t>unrestricted</a:t>
            </a:r>
            <a:r>
              <a:rPr lang="en-US" dirty="0">
                <a:latin typeface="Baskerville Old Face" panose="02020602080505020303" pitchFamily="18" charset="0"/>
                <a:cs typeface="Arial" pitchFamily="34" charset="0"/>
              </a:rPr>
              <a:t> report of a sexual assault shall </a:t>
            </a:r>
            <a:r>
              <a:rPr lang="en-US" dirty="0">
                <a:solidFill>
                  <a:srgbClr val="FFFF00"/>
                </a:solidFill>
                <a:latin typeface="Baskerville Old Face" panose="02020602080505020303" pitchFamily="18" charset="0"/>
                <a:cs typeface="Arial" pitchFamily="34" charset="0"/>
              </a:rPr>
              <a:t>immediately</a:t>
            </a:r>
            <a:r>
              <a:rPr lang="en-US" dirty="0">
                <a:latin typeface="Baskerville Old Face" panose="02020602080505020303" pitchFamily="18" charset="0"/>
                <a:cs typeface="Arial" pitchFamily="34" charset="0"/>
              </a:rPr>
              <a:t> refer the matter to the appropriate (CID)”</a:t>
            </a: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 If information about a Sexual</a:t>
            </a:r>
            <a:r>
              <a:rPr lang="en-US" baseline="0" dirty="0">
                <a:latin typeface="Baskerville Old Face" panose="02020602080505020303" pitchFamily="18" charset="0"/>
                <a:cs typeface="Arial" pitchFamily="34" charset="0"/>
              </a:rPr>
              <a:t> Assault</a:t>
            </a:r>
            <a:r>
              <a:rPr lang="en-US" dirty="0">
                <a:latin typeface="Baskerville Old Face" panose="02020602080505020303" pitchFamily="18" charset="0"/>
                <a:cs typeface="Arial" pitchFamily="34" charset="0"/>
              </a:rPr>
              <a:t> comes to the commander’s attention from a source other than a victim who has elected </a:t>
            </a:r>
            <a:r>
              <a:rPr lang="en-US" dirty="0">
                <a:solidFill>
                  <a:srgbClr val="FFFF00"/>
                </a:solidFill>
                <a:latin typeface="Baskerville Old Face" panose="02020602080505020303" pitchFamily="18" charset="0"/>
                <a:cs typeface="Arial" pitchFamily="34" charset="0"/>
              </a:rPr>
              <a:t>Restricted</a:t>
            </a:r>
            <a:r>
              <a:rPr lang="en-US" baseline="0" dirty="0">
                <a:solidFill>
                  <a:srgbClr val="FFFF00"/>
                </a:solidFill>
                <a:latin typeface="Baskerville Old Face" panose="02020602080505020303" pitchFamily="18" charset="0"/>
                <a:cs typeface="Arial" pitchFamily="34" charset="0"/>
              </a:rPr>
              <a:t> Reporting</a:t>
            </a:r>
            <a:r>
              <a:rPr lang="en-US" dirty="0">
                <a:solidFill>
                  <a:srgbClr val="FFFF00"/>
                </a:solidFill>
                <a:latin typeface="Baskerville Old Face" panose="02020602080505020303" pitchFamily="18" charset="0"/>
                <a:cs typeface="Arial" pitchFamily="34" charset="0"/>
              </a:rPr>
              <a:t> or where there is no election</a:t>
            </a:r>
            <a:r>
              <a:rPr lang="en-US" dirty="0">
                <a:latin typeface="Baskerville Old Face" panose="02020602080505020303" pitchFamily="18" charset="0"/>
                <a:cs typeface="Arial" pitchFamily="34" charset="0"/>
              </a:rPr>
              <a:t> the commander shall report the matter to CID</a:t>
            </a: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 If you receive information about a crime and you do not know if, or should you investigate, </a:t>
            </a:r>
            <a:r>
              <a:rPr lang="en-US" baseline="0" dirty="0">
                <a:latin typeface="Baskerville Old Face" panose="02020602080505020303" pitchFamily="18" charset="0"/>
                <a:cs typeface="Arial" pitchFamily="34" charset="0"/>
              </a:rPr>
              <a:t>contact your MJA prior to starting any type of investigation.</a:t>
            </a:r>
            <a:endParaRPr lang="en-US" dirty="0">
              <a:latin typeface="Baskerville Old Face" panose="02020602080505020303" pitchFamily="18" charset="0"/>
              <a:cs typeface="Arial" pitchFamily="34" charset="0"/>
            </a:endParaRPr>
          </a:p>
          <a:p>
            <a:pPr marL="0" marR="0" lvl="0" indent="0" algn="l" defTabSz="914400" rtl="0" eaLnBrk="1" fontAlgn="base" latinLnBrk="0" hangingPunct="1">
              <a:lnSpc>
                <a:spcPct val="100000"/>
              </a:lnSpc>
              <a:spcBef>
                <a:spcPct val="30000"/>
              </a:spcBef>
              <a:spcAft>
                <a:spcPct val="0"/>
              </a:spcAft>
              <a:buClrTx/>
              <a:buSzTx/>
              <a:buFontTx/>
              <a:buChar char="•"/>
              <a:tabLst/>
              <a:defRPr/>
            </a:pPr>
            <a:endParaRPr lang="en-US" dirty="0">
              <a:latin typeface="Baskerville Old Face" panose="02020602080505020303" pitchFamily="18" charset="0"/>
              <a:cs typeface="Arial" pitchFamily="34" charset="0"/>
            </a:endParaRPr>
          </a:p>
          <a:p>
            <a:r>
              <a:rPr lang="en-US" sz="1000" dirty="0">
                <a:solidFill>
                  <a:srgbClr val="FFFF00"/>
                </a:solidFill>
                <a:latin typeface="Arial" pitchFamily="34" charset="0"/>
              </a:rPr>
              <a:t>See </a:t>
            </a:r>
            <a:r>
              <a:rPr lang="en-US" sz="1000" dirty="0" err="1">
                <a:solidFill>
                  <a:srgbClr val="FFFF00"/>
                </a:solidFill>
                <a:latin typeface="Arial" pitchFamily="34" charset="0"/>
              </a:rPr>
              <a:t>DoDI</a:t>
            </a:r>
            <a:r>
              <a:rPr lang="en-US" sz="1000" dirty="0">
                <a:solidFill>
                  <a:srgbClr val="FFFF00"/>
                </a:solidFill>
                <a:latin typeface="Arial" pitchFamily="34" charset="0"/>
              </a:rPr>
              <a:t> 6495.02, Enclosure 5, para. 3(h)(1)</a:t>
            </a:r>
            <a:r>
              <a:rPr lang="en-US" sz="1000" baseline="0" dirty="0">
                <a:solidFill>
                  <a:srgbClr val="FFFF00"/>
                </a:solidFill>
                <a:latin typeface="Arial" pitchFamily="34" charset="0"/>
              </a:rPr>
              <a:t> and </a:t>
            </a:r>
            <a:r>
              <a:rPr lang="en-US" sz="1000" dirty="0">
                <a:solidFill>
                  <a:srgbClr val="FFFF00"/>
                </a:solidFill>
                <a:latin typeface="Arial" pitchFamily="34" charset="0"/>
              </a:rPr>
              <a:t>Enclosure 4, para. 1(f)</a:t>
            </a:r>
          </a:p>
          <a:p>
            <a:pPr marL="0" marR="0" lvl="0" indent="0" algn="l" defTabSz="914400" rtl="0" eaLnBrk="1" fontAlgn="base" latinLnBrk="0" hangingPunct="1">
              <a:lnSpc>
                <a:spcPct val="100000"/>
              </a:lnSpc>
              <a:spcBef>
                <a:spcPct val="30000"/>
              </a:spcBef>
              <a:spcAft>
                <a:spcPct val="0"/>
              </a:spcAft>
              <a:buClrTx/>
              <a:buSzTx/>
              <a:buFontTx/>
              <a:buChar char="•"/>
              <a:tabLst/>
              <a:defRPr/>
            </a:pPr>
            <a:endParaRPr lang="en-US" dirty="0">
              <a:latin typeface="Baskerville Old Face" panose="02020602080505020303" pitchFamily="18" charset="0"/>
              <a:cs typeface="Arial" pitchFamily="34" charset="0"/>
            </a:endParaRPr>
          </a:p>
          <a:p>
            <a:pPr eaLnBrk="1" hangingPunct="1">
              <a:buFontTx/>
              <a:buChar char="•"/>
            </a:pPr>
            <a:endParaRPr lang="en-US" dirty="0"/>
          </a:p>
        </p:txBody>
      </p:sp>
    </p:spTree>
    <p:extLst>
      <p:ext uri="{BB962C8B-B14F-4D97-AF65-F5344CB8AC3E}">
        <p14:creationId xmlns:p14="http://schemas.microsoft.com/office/powerpoint/2010/main" val="439188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r>
              <a:rPr lang="en-US" dirty="0"/>
              <a:t>:</a:t>
            </a:r>
          </a:p>
          <a:p>
            <a:endParaRPr lang="en-US" dirty="0"/>
          </a:p>
          <a:p>
            <a:pPr lvl="1">
              <a:buFont typeface="Arial" panose="020B0604020202020204" pitchFamily="34" charset="0"/>
              <a:buChar char="•"/>
            </a:pPr>
            <a:r>
              <a:rPr lang="en-US" dirty="0"/>
              <a:t>Facts should be clear, concise, and readily deduced from the evidence in the record – should refer to a piece of evidence</a:t>
            </a:r>
          </a:p>
          <a:p>
            <a:pPr lvl="1">
              <a:buFont typeface="Arial" panose="020B0604020202020204" pitchFamily="34" charset="0"/>
              <a:buChar char="•"/>
            </a:pPr>
            <a:r>
              <a:rPr lang="en-US" dirty="0"/>
              <a:t>Findings are based on the preponderance of the evidence (51%), must be supported by the facts and must make common sense</a:t>
            </a:r>
          </a:p>
          <a:p>
            <a:pPr lvl="1">
              <a:buFont typeface="Arial" panose="020B0604020202020204" pitchFamily="34" charset="0"/>
              <a:buChar char="•"/>
            </a:pPr>
            <a:r>
              <a:rPr lang="en-US" dirty="0"/>
              <a:t>Recommendations must be consistent with the findings</a:t>
            </a:r>
          </a:p>
          <a:p>
            <a:pPr lvl="1">
              <a:buFont typeface="Arial" panose="020B0604020202020204" pitchFamily="34" charset="0"/>
              <a:buChar char="•"/>
            </a:pPr>
            <a:r>
              <a:rPr lang="en-US" dirty="0"/>
              <a:t>Rules of evidence generally do not apply (though there are exceptions) – but evidence must be relevant and material.</a:t>
            </a:r>
          </a:p>
          <a:p>
            <a:pPr lvl="1">
              <a:buFont typeface="Arial" panose="020B0604020202020204" pitchFamily="34" charset="0"/>
              <a:buChar char="•"/>
            </a:pPr>
            <a:r>
              <a:rPr lang="en-US" dirty="0"/>
              <a:t>Boards of Officers will typically be appointed by a BN and above.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9</a:t>
            </a:fld>
            <a:endParaRPr lang="en-US" dirty="0"/>
          </a:p>
        </p:txBody>
      </p:sp>
    </p:spTree>
    <p:extLst>
      <p:ext uri="{BB962C8B-B14F-4D97-AF65-F5344CB8AC3E}">
        <p14:creationId xmlns:p14="http://schemas.microsoft.com/office/powerpoint/2010/main" val="933968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202915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935151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458797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134318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347966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0118955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034829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4896201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1608586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87361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122363"/>
            <a:ext cx="10363200" cy="2387600"/>
          </a:xfrm>
        </p:spPr>
        <p:txBody>
          <a:bodyPr anchor="b"/>
          <a:lstStyle>
            <a:lvl1pPr algn="ct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2328267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02672" y="1360111"/>
            <a:ext cx="11330729" cy="4797408"/>
          </a:xfrm>
        </p:spPr>
        <p:txBody>
          <a:bodyPr/>
          <a:lstStyle>
            <a:lvl1pPr>
              <a:lnSpc>
                <a:spcPct val="100000"/>
              </a:lnSpc>
              <a:spcBef>
                <a:spcPts val="0"/>
              </a:spcBef>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047712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1" y="1709740"/>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93520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lvl1pPr algn="ct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097890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91252" y="365127"/>
            <a:ext cx="9961896" cy="74177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lgn="ctr">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9" y="2505075"/>
            <a:ext cx="5157787" cy="3684588"/>
          </a:xfrm>
        </p:spPr>
        <p:txBody>
          <a:bodyPr/>
          <a:lstStyle>
            <a:lvl1pPr>
              <a:lnSpc>
                <a:spcPct val="100000"/>
              </a:lnSpc>
              <a:spcBef>
                <a:spcPts val="0"/>
              </a:spcBef>
              <a:defRPr sz="2400">
                <a:latin typeface="Arial" panose="020B0604020202020204" pitchFamily="34" charset="0"/>
                <a:cs typeface="Arial" panose="020B0604020202020204" pitchFamily="34" charset="0"/>
              </a:defRPr>
            </a:lvl1pPr>
            <a:lvl2pPr>
              <a:lnSpc>
                <a:spcPct val="100000"/>
              </a:lnSpc>
              <a:spcBef>
                <a:spcPts val="0"/>
              </a:spcBef>
              <a:defRPr sz="2200">
                <a:latin typeface="Arial" panose="020B0604020202020204" pitchFamily="34" charset="0"/>
                <a:cs typeface="Arial" panose="020B0604020202020204" pitchFamily="34" charset="0"/>
              </a:defRPr>
            </a:lvl2pPr>
            <a:lvl3pPr>
              <a:lnSpc>
                <a:spcPct val="100000"/>
              </a:lnSpc>
              <a:spcBef>
                <a:spcPts val="0"/>
              </a:spcBef>
              <a:defRPr>
                <a:latin typeface="Arial" panose="020B0604020202020204" pitchFamily="34" charset="0"/>
                <a:cs typeface="Arial" panose="020B0604020202020204" pitchFamily="34" charset="0"/>
              </a:defRPr>
            </a:lvl3pPr>
            <a:lvl4pPr>
              <a:lnSpc>
                <a:spcPct val="100000"/>
              </a:lnSpc>
              <a:spcBef>
                <a:spcPts val="0"/>
              </a:spcBef>
              <a:defRPr>
                <a:latin typeface="Arial" panose="020B0604020202020204" pitchFamily="34" charset="0"/>
                <a:cs typeface="Arial" panose="020B0604020202020204" pitchFamily="34" charset="0"/>
              </a:defRPr>
            </a:lvl4pPr>
            <a:lvl5pPr>
              <a:lnSpc>
                <a:spcPct val="100000"/>
              </a:lnSpc>
              <a:spcBef>
                <a:spcPts val="0"/>
              </a:spcBef>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lgn="ctr">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1" y="2505075"/>
            <a:ext cx="5183188" cy="3684588"/>
          </a:xfr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r>
              <a:rPr lang="en-US"/>
              <a:t>As of 28 Dec 18</a:t>
            </a:r>
          </a:p>
        </p:txBody>
      </p:sp>
      <p:sp>
        <p:nvSpPr>
          <p:cNvPr id="8" name="Footer Placeholder 7"/>
          <p:cNvSpPr>
            <a:spLocks noGrp="1"/>
          </p:cNvSpPr>
          <p:nvPr>
            <p:ph type="ftr" sz="quarter" idx="11"/>
          </p:nvPr>
        </p:nvSpPr>
        <p:spPr/>
        <p:txBody>
          <a:bodyPr/>
          <a:lstStyle/>
          <a:p>
            <a:r>
              <a:rPr lang="en-US"/>
              <a:t>MTT Training Product</a:t>
            </a:r>
          </a:p>
        </p:txBody>
      </p:sp>
      <p:sp>
        <p:nvSpPr>
          <p:cNvPr id="9" name="Slide Number Placeholder 8"/>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666355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a:t>As of 28 Dec 18</a:t>
            </a:r>
          </a:p>
        </p:txBody>
      </p:sp>
      <p:sp>
        <p:nvSpPr>
          <p:cNvPr id="4" name="Footer Placeholder 3"/>
          <p:cNvSpPr>
            <a:spLocks noGrp="1"/>
          </p:cNvSpPr>
          <p:nvPr>
            <p:ph type="ftr" sz="quarter" idx="11"/>
          </p:nvPr>
        </p:nvSpPr>
        <p:spPr/>
        <p:txBody>
          <a:bodyPr/>
          <a:lstStyle/>
          <a:p>
            <a:r>
              <a:rPr lang="en-US"/>
              <a:t>MTT Training Product</a:t>
            </a:r>
          </a:p>
        </p:txBody>
      </p:sp>
      <p:sp>
        <p:nvSpPr>
          <p:cNvPr id="5" name="Slide Number Placeholder 4"/>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9122834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As of 28 Dec 18</a:t>
            </a:r>
          </a:p>
        </p:txBody>
      </p:sp>
      <p:sp>
        <p:nvSpPr>
          <p:cNvPr id="3" name="Footer Placeholder 2"/>
          <p:cNvSpPr>
            <a:spLocks noGrp="1"/>
          </p:cNvSpPr>
          <p:nvPr>
            <p:ph type="ftr" sz="quarter" idx="11"/>
          </p:nvPr>
        </p:nvSpPr>
        <p:spPr/>
        <p:txBody>
          <a:bodyPr/>
          <a:lstStyle/>
          <a:p>
            <a:r>
              <a:rPr lang="en-US"/>
              <a:t>MTT Training Product</a:t>
            </a:r>
          </a:p>
        </p:txBody>
      </p:sp>
      <p:sp>
        <p:nvSpPr>
          <p:cNvPr id="4" name="Slide Number Placeholder 3"/>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9822523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128961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5940449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43583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55230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913461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80326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986823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202266" y="6422854"/>
            <a:ext cx="3000894" cy="365125"/>
          </a:xfrm>
          <a:prstGeom prst="rect">
            <a:avLst/>
          </a:prstGeom>
        </p:spPr>
        <p:txBody>
          <a:bodyPr/>
          <a:lstStyle>
            <a:lvl1pPr>
              <a:defRPr>
                <a:solidFill>
                  <a:schemeClr val="tx2"/>
                </a:solidFill>
              </a:defRPr>
            </a:lvl1pPr>
          </a:lstStyle>
          <a:p>
            <a:fld id="{96DFF08F-DC6B-4601-B491-B0F83F6DD2DA}" type="datetimeFigureOut">
              <a:rPr lang="en-US" smtClean="0"/>
              <a:pPr/>
              <a:t>2/5/2025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20576734"/>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777019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52139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30701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447418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004672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1410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6989513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a:prstGeom prst="rect">
            <a:avLst/>
          </a:prstGeom>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79368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7" name="Slide Number Placeholder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88EDD596-5ADB-4C58-9793-C416C4D0F14A}" type="slidenum">
              <a:rPr lang="en-US"/>
              <a:pPr>
                <a:defRPr/>
              </a:pPr>
              <a:t>‹#›</a:t>
            </a:fld>
            <a:endParaRPr lang="en-US" dirty="0"/>
          </a:p>
        </p:txBody>
      </p:sp>
    </p:spTree>
    <p:extLst>
      <p:ext uri="{BB962C8B-B14F-4D97-AF65-F5344CB8AC3E}">
        <p14:creationId xmlns:p14="http://schemas.microsoft.com/office/powerpoint/2010/main" val="27069964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8" name="Rectangle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35E7017E-1B6C-4EE3-A4E2-F6637CC50609}" type="slidenum">
              <a:rPr lang="en-US"/>
              <a:pPr>
                <a:defRPr/>
              </a:pPr>
              <a:t>‹#›</a:t>
            </a:fld>
            <a:endParaRPr lang="en-US" dirty="0"/>
          </a:p>
        </p:txBody>
      </p:sp>
    </p:spTree>
    <p:extLst>
      <p:ext uri="{BB962C8B-B14F-4D97-AF65-F5344CB8AC3E}">
        <p14:creationId xmlns:p14="http://schemas.microsoft.com/office/powerpoint/2010/main" val="68184487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37809472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10"/>
          </p:nvPr>
        </p:nvSpPr>
        <p:spPr>
          <a:xfrm>
            <a:off x="2946400" y="7239000"/>
            <a:ext cx="12192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55760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423971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966514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2/5/2025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32284380"/>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2487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5175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13393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535072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061660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894946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197365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smtClean="0"/>
              <a:t>2/5/2025</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1647607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7" name="Slide Number Placeholder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88EDD596-5ADB-4C58-9793-C416C4D0F14A}" type="slidenum">
              <a:rPr lang="en-US"/>
              <a:pPr>
                <a:defRPr/>
              </a:pPr>
              <a:t>‹#›</a:t>
            </a:fld>
            <a:endParaRPr lang="en-US" dirty="0"/>
          </a:p>
        </p:txBody>
      </p:sp>
    </p:spTree>
    <p:extLst>
      <p:ext uri="{BB962C8B-B14F-4D97-AF65-F5344CB8AC3E}">
        <p14:creationId xmlns:p14="http://schemas.microsoft.com/office/powerpoint/2010/main" val="5269341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8" name="Rectangle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35E7017E-1B6C-4EE3-A4E2-F6637CC50609}" type="slidenum">
              <a:rPr lang="en-US"/>
              <a:pPr>
                <a:defRPr/>
              </a:pPr>
              <a:t>‹#›</a:t>
            </a:fld>
            <a:endParaRPr lang="en-US" dirty="0"/>
          </a:p>
        </p:txBody>
      </p:sp>
    </p:spTree>
    <p:extLst>
      <p:ext uri="{BB962C8B-B14F-4D97-AF65-F5344CB8AC3E}">
        <p14:creationId xmlns:p14="http://schemas.microsoft.com/office/powerpoint/2010/main" val="134706176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1574290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600201"/>
            <a:ext cx="5384800" cy="4525963"/>
          </a:xfrm>
        </p:spPr>
        <p:txBody>
          <a:bodyPr/>
          <a:lstStyle/>
          <a:p>
            <a:pPr lvl="0"/>
            <a:endParaRPr lang="en-US" noProof="0"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12545554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10"/>
          </p:nvPr>
        </p:nvSpPr>
        <p:spPr>
          <a:xfrm>
            <a:off x="2946400" y="7239000"/>
            <a:ext cx="12192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2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Text and Media Clip">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0C016F2-9373-4C85-A9BA-8175FF4C2335}" type="datetimeFigureOut">
              <a:rPr lang="en-US" smtClean="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93039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image" Target="../media/image1.png"/><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image" Target="../media/image2.jpeg"/><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hyperlink" Target="https://www.google.com/url?q=http://usmilitary.about.com/library/milinfo/armybranches/bljag.htm&amp;sa=U&amp;ei=Md-dUs6fCfLJsASol4GICg&amp;ved=0CC4Q9QEwAg&amp;sig2=LdwYuMvmchFOsO_18ITDnw&amp;usg=AFQjCNFQRZdhoHKzLe_ZFAxjqhOwcrSc3Q"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6" Type="http://schemas.openxmlformats.org/officeDocument/2006/relationships/theme" Target="../theme/theme4.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theme" Target="../theme/theme5.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09600" y="457200"/>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dirty="0"/>
          </a:p>
        </p:txBody>
      </p:sp>
      <p:sp>
        <p:nvSpPr>
          <p:cNvPr id="717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93924" name="Rectangle 4"/>
          <p:cNvSpPr>
            <a:spLocks noChangeArrowheads="1"/>
          </p:cNvSpPr>
          <p:nvPr/>
        </p:nvSpPr>
        <p:spPr bwMode="auto">
          <a:xfrm>
            <a:off x="362722" y="381000"/>
            <a:ext cx="11313583" cy="6248400"/>
          </a:xfrm>
          <a:prstGeom prst="rect">
            <a:avLst/>
          </a:prstGeom>
          <a:noFill/>
          <a:ln w="101600">
            <a:solidFill>
              <a:srgbClr val="FF0000"/>
            </a:solidFill>
            <a:miter lim="800000"/>
            <a:headEnd/>
            <a:tailEnd/>
          </a:ln>
          <a:effectLst>
            <a:outerShdw dist="107763" dir="2700000" algn="ctr" rotWithShape="0">
              <a:schemeClr val="accent1"/>
            </a:outerShdw>
          </a:effectLst>
        </p:spPr>
        <p:txBody>
          <a:bodyPr wrap="none" anchor="ctr"/>
          <a:lstStyle/>
          <a:p>
            <a:pPr algn="ctr" eaLnBrk="0" hangingPunct="0">
              <a:lnSpc>
                <a:spcPct val="100000"/>
              </a:lnSpc>
              <a:spcBef>
                <a:spcPct val="0"/>
              </a:spcBef>
              <a:buFontTx/>
              <a:buNone/>
              <a:defRPr/>
            </a:pPr>
            <a:endParaRPr lang="en-US" sz="2400" i="0" dirty="0">
              <a:solidFill>
                <a:srgbClr val="FF0000"/>
              </a:solidFill>
              <a:latin typeface="Times New Roman" pitchFamily="18" charset="0"/>
            </a:endParaRPr>
          </a:p>
        </p:txBody>
      </p:sp>
      <p:sp>
        <p:nvSpPr>
          <p:cNvPr id="593925" name="Text Box 5"/>
          <p:cNvSpPr txBox="1">
            <a:spLocks noChangeArrowheads="1"/>
          </p:cNvSpPr>
          <p:nvPr/>
        </p:nvSpPr>
        <p:spPr bwMode="auto">
          <a:xfrm>
            <a:off x="7213600" y="6172200"/>
            <a:ext cx="4572000" cy="406400"/>
          </a:xfrm>
          <a:prstGeom prst="rect">
            <a:avLst/>
          </a:prstGeom>
          <a:solidFill>
            <a:srgbClr val="FF0000"/>
          </a:solidFill>
          <a:ln w="9525" algn="ctr">
            <a:solidFill>
              <a:srgbClr val="FF0000"/>
            </a:solidFill>
            <a:miter lim="800000"/>
            <a:headEnd/>
            <a:tailEnd/>
          </a:ln>
          <a:effectLst/>
        </p:spPr>
        <p:txBody>
          <a:bodyPr>
            <a:spAutoFit/>
          </a:bodyPr>
          <a:lstStyle/>
          <a:p>
            <a:pPr marL="342900" indent="-342900" algn="ctr">
              <a:lnSpc>
                <a:spcPct val="100000"/>
              </a:lnSpc>
              <a:spcBef>
                <a:spcPct val="50000"/>
              </a:spcBef>
              <a:buFontTx/>
              <a:buNone/>
              <a:defRPr/>
            </a:pPr>
            <a:r>
              <a:rPr lang="en-US" sz="2000" b="1" dirty="0">
                <a:solidFill>
                  <a:schemeClr val="bg1"/>
                </a:solidFill>
              </a:rPr>
              <a:t>MJ LEADER BRIEF</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701" r:id="rId3"/>
    <p:sldLayoutId id="2147483696" r:id="rId4"/>
    <p:sldLayoutId id="2147483697" r:id="rId5"/>
    <p:sldLayoutId id="2147483698" r:id="rId6"/>
    <p:sldLayoutId id="2147483699" r:id="rId7"/>
    <p:sldLayoutId id="2147483700" r:id="rId8"/>
  </p:sldLayoutIdLst>
  <p:txStyles>
    <p:titleStyle>
      <a:lvl1pPr algn="ctr" rtl="0" eaLnBrk="0" fontAlgn="base" hangingPunct="0">
        <a:spcBef>
          <a:spcPct val="0"/>
        </a:spcBef>
        <a:spcAft>
          <a:spcPct val="0"/>
        </a:spcAft>
        <a:defRPr sz="4000">
          <a:solidFill>
            <a:srgbClr val="FF0000"/>
          </a:solidFill>
          <a:latin typeface="+mj-lt"/>
          <a:ea typeface="+mj-ea"/>
          <a:cs typeface="+mj-cs"/>
        </a:defRPr>
      </a:lvl1pPr>
      <a:lvl2pPr algn="ctr" rtl="0" eaLnBrk="0" fontAlgn="base" hangingPunct="0">
        <a:spcBef>
          <a:spcPct val="0"/>
        </a:spcBef>
        <a:spcAft>
          <a:spcPct val="0"/>
        </a:spcAft>
        <a:defRPr sz="4000">
          <a:solidFill>
            <a:srgbClr val="FF0000"/>
          </a:solidFill>
          <a:latin typeface="Arial" charset="0"/>
        </a:defRPr>
      </a:lvl2pPr>
      <a:lvl3pPr algn="ctr" rtl="0" eaLnBrk="0" fontAlgn="base" hangingPunct="0">
        <a:spcBef>
          <a:spcPct val="0"/>
        </a:spcBef>
        <a:spcAft>
          <a:spcPct val="0"/>
        </a:spcAft>
        <a:defRPr sz="4000">
          <a:solidFill>
            <a:srgbClr val="FF0000"/>
          </a:solidFill>
          <a:latin typeface="Arial" charset="0"/>
        </a:defRPr>
      </a:lvl3pPr>
      <a:lvl4pPr algn="ctr" rtl="0" eaLnBrk="0" fontAlgn="base" hangingPunct="0">
        <a:spcBef>
          <a:spcPct val="0"/>
        </a:spcBef>
        <a:spcAft>
          <a:spcPct val="0"/>
        </a:spcAft>
        <a:defRPr sz="4000">
          <a:solidFill>
            <a:srgbClr val="FF0000"/>
          </a:solidFill>
          <a:latin typeface="Arial" charset="0"/>
        </a:defRPr>
      </a:lvl4pPr>
      <a:lvl5pPr algn="ctr" rtl="0" eaLnBrk="0" fontAlgn="base" hangingPunct="0">
        <a:spcBef>
          <a:spcPct val="0"/>
        </a:spcBef>
        <a:spcAft>
          <a:spcPct val="0"/>
        </a:spcAft>
        <a:defRPr sz="4000">
          <a:solidFill>
            <a:srgbClr val="FF0000"/>
          </a:solidFill>
          <a:latin typeface="Arial" charset="0"/>
        </a:defRPr>
      </a:lvl5pPr>
      <a:lvl6pPr marL="457200" algn="ctr" rtl="0" fontAlgn="base">
        <a:spcBef>
          <a:spcPct val="0"/>
        </a:spcBef>
        <a:spcAft>
          <a:spcPct val="0"/>
        </a:spcAft>
        <a:defRPr sz="4000">
          <a:solidFill>
            <a:srgbClr val="FF0000"/>
          </a:solidFill>
          <a:latin typeface="Arial" charset="0"/>
        </a:defRPr>
      </a:lvl6pPr>
      <a:lvl7pPr marL="914400" algn="ctr" rtl="0" fontAlgn="base">
        <a:spcBef>
          <a:spcPct val="0"/>
        </a:spcBef>
        <a:spcAft>
          <a:spcPct val="0"/>
        </a:spcAft>
        <a:defRPr sz="4000">
          <a:solidFill>
            <a:srgbClr val="FF0000"/>
          </a:solidFill>
          <a:latin typeface="Arial" charset="0"/>
        </a:defRPr>
      </a:lvl7pPr>
      <a:lvl8pPr marL="1371600" algn="ctr" rtl="0" fontAlgn="base">
        <a:spcBef>
          <a:spcPct val="0"/>
        </a:spcBef>
        <a:spcAft>
          <a:spcPct val="0"/>
        </a:spcAft>
        <a:defRPr sz="4000">
          <a:solidFill>
            <a:srgbClr val="FF0000"/>
          </a:solidFill>
          <a:latin typeface="Arial" charset="0"/>
        </a:defRPr>
      </a:lvl8pPr>
      <a:lvl9pPr marL="1828800" algn="ctr" rtl="0" fontAlgn="base">
        <a:spcBef>
          <a:spcPct val="0"/>
        </a:spcBef>
        <a:spcAft>
          <a:spcPct val="0"/>
        </a:spcAft>
        <a:defRPr sz="4000">
          <a:solidFill>
            <a:srgbClr val="FF0000"/>
          </a:solidFill>
          <a:latin typeface="Arial" charset="0"/>
        </a:defRPr>
      </a:lvl9pPr>
    </p:titleStyle>
    <p:body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016F2-9373-4C85-A9BA-8175FF4C2335}" type="datetimeFigureOut">
              <a:rPr lang="en-US" smtClean="0"/>
              <a:t>2/5/2025</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321AB-E158-4BF4-9AED-8B1A64619C55}" type="slidenum">
              <a:rPr lang="en-US" smtClean="0"/>
              <a:t>‹#›</a:t>
            </a:fld>
            <a:endParaRPr lang="en-US" dirty="0"/>
          </a:p>
        </p:txBody>
      </p:sp>
    </p:spTree>
    <p:extLst>
      <p:ext uri="{BB962C8B-B14F-4D97-AF65-F5344CB8AC3E}">
        <p14:creationId xmlns:p14="http://schemas.microsoft.com/office/powerpoint/2010/main" val="342237638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73800" y="213769"/>
            <a:ext cx="9509760" cy="740712"/>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770880" y="1360112"/>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As of 28 Dec 18</a:t>
            </a: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MTT Training Product</a:t>
            </a: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951688-D484-4090-998C-23E303179EF8}" type="slidenum">
              <a:rPr lang="en-US" smtClean="0"/>
              <a:t>‹#›</a:t>
            </a:fld>
            <a:endParaRPr lang="en-US"/>
          </a:p>
        </p:txBody>
      </p:sp>
      <p:pic>
        <p:nvPicPr>
          <p:cNvPr id="7" name="Picture 6" descr="154px-US_Army_logo_svg.png"/>
          <p:cNvPicPr>
            <a:picLocks noChangeAspect="1"/>
          </p:cNvPicPr>
          <p:nvPr userDrawn="1"/>
        </p:nvPicPr>
        <p:blipFill>
          <a:blip r:embed="rId13" cstate="print"/>
          <a:stretch>
            <a:fillRect/>
          </a:stretch>
        </p:blipFill>
        <p:spPr>
          <a:xfrm>
            <a:off x="148945" y="62416"/>
            <a:ext cx="1040048" cy="1043423"/>
          </a:xfrm>
          <a:prstGeom prst="rect">
            <a:avLst/>
          </a:prstGeom>
        </p:spPr>
      </p:pic>
      <p:pic>
        <p:nvPicPr>
          <p:cNvPr id="8" name="Picture 2" descr="https://encrypted-tbn1.gstatic.com/images?q=tbn:ANd9GcQGVQg6HvRjxdbh1G7TppKH_qEy-AFZthtQ26bq4v6qeAnfpQbhPZ7dbjo">
            <a:hlinkClick r:id="rId14"/>
          </p:cNvPr>
          <p:cNvPicPr>
            <a:picLocks noChangeAspect="1" noChangeArrowheads="1"/>
          </p:cNvPicPr>
          <p:nvPr userDrawn="1"/>
        </p:nvPicPr>
        <p:blipFill>
          <a:blip r:embed="rId15" cstate="print"/>
          <a:srcRect/>
          <a:stretch>
            <a:fillRect/>
          </a:stretch>
        </p:blipFill>
        <p:spPr bwMode="auto">
          <a:xfrm>
            <a:off x="10868369" y="84390"/>
            <a:ext cx="1174687" cy="999473"/>
          </a:xfrm>
          <a:prstGeom prst="rect">
            <a:avLst/>
          </a:prstGeom>
          <a:noFill/>
        </p:spPr>
      </p:pic>
      <p:cxnSp>
        <p:nvCxnSpPr>
          <p:cNvPr id="10" name="Straight Connector 9"/>
          <p:cNvCxnSpPr/>
          <p:nvPr userDrawn="1"/>
        </p:nvCxnSpPr>
        <p:spPr>
          <a:xfrm>
            <a:off x="1327273" y="1051753"/>
            <a:ext cx="9509760" cy="0"/>
          </a:xfrm>
          <a:prstGeom prst="line">
            <a:avLst/>
          </a:prstGeom>
          <a:ln w="53975">
            <a:solidFill>
              <a:schemeClr val="tx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317433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p:txStyles>
    <p:titleStyle>
      <a:lvl1pPr algn="ctr"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
        <p:nvSpPr>
          <p:cNvPr id="8" name="TextBox 7"/>
          <p:cNvSpPr txBox="1"/>
          <p:nvPr userDrawn="1"/>
        </p:nvSpPr>
        <p:spPr>
          <a:xfrm>
            <a:off x="508000" y="5638801"/>
            <a:ext cx="4775200" cy="430887"/>
          </a:xfrm>
          <a:prstGeom prst="rect">
            <a:avLst/>
          </a:prstGeom>
          <a:noFill/>
        </p:spPr>
        <p:txBody>
          <a:bodyPr wrap="square" rtlCol="0">
            <a:spAutoFit/>
          </a:bodyPr>
          <a:lstStyle/>
          <a:p>
            <a:endParaRPr lang="en-US" sz="2000" dirty="0"/>
          </a:p>
        </p:txBody>
      </p:sp>
      <p:sp>
        <p:nvSpPr>
          <p:cNvPr id="9" name="TextBox 8"/>
          <p:cNvSpPr txBox="1"/>
          <p:nvPr userDrawn="1"/>
        </p:nvSpPr>
        <p:spPr>
          <a:xfrm>
            <a:off x="203200" y="6611780"/>
            <a:ext cx="4165600" cy="461665"/>
          </a:xfrm>
          <a:prstGeom prst="rect">
            <a:avLst/>
          </a:prstGeom>
          <a:noFill/>
        </p:spPr>
        <p:txBody>
          <a:bodyPr wrap="square" rtlCol="0">
            <a:spAutoFit/>
          </a:bodyPr>
          <a:lstStyle/>
          <a:p>
            <a:r>
              <a:rPr lang="en-US" sz="1000" dirty="0"/>
              <a:t>Current as of 1</a:t>
            </a:r>
            <a:r>
              <a:rPr lang="en-US" sz="1000" baseline="0" dirty="0"/>
              <a:t> January 2019</a:t>
            </a:r>
          </a:p>
          <a:p>
            <a:endParaRPr lang="en-US" sz="1000" dirty="0"/>
          </a:p>
        </p:txBody>
      </p:sp>
    </p:spTree>
    <p:extLst>
      <p:ext uri="{BB962C8B-B14F-4D97-AF65-F5344CB8AC3E}">
        <p14:creationId xmlns:p14="http://schemas.microsoft.com/office/powerpoint/2010/main" val="1908124073"/>
      </p:ext>
    </p:extLst>
  </p:cSld>
  <p:clrMap bg1="dk1" tx1="lt1" bg2="dk2" tx2="lt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 id="2147483785" r:id="rId13"/>
    <p:sldLayoutId id="2147483787" r:id="rId14"/>
    <p:sldLayoutId id="2147483741" r:id="rId15"/>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2/5/2025</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
        <p:nvSpPr>
          <p:cNvPr id="8" name="TextBox 7"/>
          <p:cNvSpPr txBox="1"/>
          <p:nvPr userDrawn="1"/>
        </p:nvSpPr>
        <p:spPr>
          <a:xfrm>
            <a:off x="508000" y="5638801"/>
            <a:ext cx="4775200" cy="430887"/>
          </a:xfrm>
          <a:prstGeom prst="rect">
            <a:avLst/>
          </a:prstGeom>
          <a:noFill/>
        </p:spPr>
        <p:txBody>
          <a:bodyPr wrap="square" rtlCol="0">
            <a:spAutoFit/>
          </a:bodyPr>
          <a:lstStyle/>
          <a:p>
            <a:endParaRPr lang="en-US" sz="2000" dirty="0"/>
          </a:p>
        </p:txBody>
      </p:sp>
      <p:sp>
        <p:nvSpPr>
          <p:cNvPr id="9" name="TextBox 8"/>
          <p:cNvSpPr txBox="1"/>
          <p:nvPr userDrawn="1"/>
        </p:nvSpPr>
        <p:spPr>
          <a:xfrm>
            <a:off x="203200" y="6611780"/>
            <a:ext cx="4165600" cy="461665"/>
          </a:xfrm>
          <a:prstGeom prst="rect">
            <a:avLst/>
          </a:prstGeom>
          <a:noFill/>
        </p:spPr>
        <p:txBody>
          <a:bodyPr wrap="square" rtlCol="0">
            <a:spAutoFit/>
          </a:bodyPr>
          <a:lstStyle/>
          <a:p>
            <a:r>
              <a:rPr lang="en-US" sz="1000" dirty="0"/>
              <a:t>Current as of 1</a:t>
            </a:r>
            <a:r>
              <a:rPr lang="en-US" sz="1000" baseline="0" dirty="0"/>
              <a:t> January 2019</a:t>
            </a:r>
          </a:p>
          <a:p>
            <a:endParaRPr lang="en-US" sz="1000" dirty="0"/>
          </a:p>
        </p:txBody>
      </p:sp>
      <p:sp>
        <p:nvSpPr>
          <p:cNvPr id="10" name="TextBox 9"/>
          <p:cNvSpPr txBox="1"/>
          <p:nvPr userDrawn="1"/>
        </p:nvSpPr>
        <p:spPr>
          <a:xfrm>
            <a:off x="483" y="6544395"/>
            <a:ext cx="4165600" cy="461665"/>
          </a:xfrm>
          <a:prstGeom prst="rect">
            <a:avLst/>
          </a:prstGeom>
          <a:noFill/>
        </p:spPr>
        <p:txBody>
          <a:bodyPr wrap="square" rtlCol="0">
            <a:spAutoFit/>
          </a:bodyPr>
          <a:lstStyle/>
          <a:p>
            <a:pPr>
              <a:buNone/>
            </a:pPr>
            <a:r>
              <a:rPr lang="en-US" sz="1000" b="0" i="0" dirty="0">
                <a:solidFill>
                  <a:schemeClr val="tx1"/>
                </a:solidFill>
              </a:rPr>
              <a:t>Current as of 15 March 2021</a:t>
            </a:r>
            <a:endParaRPr lang="en-US" sz="1000" b="0" i="0" baseline="0" dirty="0">
              <a:solidFill>
                <a:schemeClr val="tx1"/>
              </a:solidFill>
            </a:endParaRPr>
          </a:p>
          <a:p>
            <a:endParaRPr lang="en-US" sz="1000" dirty="0">
              <a:solidFill>
                <a:schemeClr val="tx1"/>
              </a:solidFill>
            </a:endParaRPr>
          </a:p>
        </p:txBody>
      </p:sp>
    </p:spTree>
    <p:extLst>
      <p:ext uri="{BB962C8B-B14F-4D97-AF65-F5344CB8AC3E}">
        <p14:creationId xmlns:p14="http://schemas.microsoft.com/office/powerpoint/2010/main" val="2423316840"/>
      </p:ext>
    </p:extLst>
  </p:cSld>
  <p:clrMap bg1="dk1" tx1="lt1" bg2="dk2" tx2="lt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9.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8.xml"/><Relationship Id="rId1" Type="http://schemas.openxmlformats.org/officeDocument/2006/relationships/slideLayout" Target="../slideLayouts/slideLayout3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4.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0.xml"/><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1.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3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2.xml"/></Relationships>
</file>

<file path=ppt/slides/_rels/slide4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6.xml"/><Relationship Id="rId1" Type="http://schemas.openxmlformats.org/officeDocument/2006/relationships/slideLayout" Target="../slideLayouts/slideLayout3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1.xml"/><Relationship Id="rId1" Type="http://schemas.openxmlformats.org/officeDocument/2006/relationships/slideLayout" Target="../slideLayouts/slideLayout32.xml"/><Relationship Id="rId4" Type="http://schemas.openxmlformats.org/officeDocument/2006/relationships/image" Target="../media/image12.wmf"/></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5.xml"/></Relationships>
</file>

<file path=ppt/slides/_rels/slide5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3.xml"/><Relationship Id="rId1" Type="http://schemas.openxmlformats.org/officeDocument/2006/relationships/slideLayout" Target="../slideLayouts/slideLayout32.xml"/></Relationships>
</file>

<file path=ppt/slides/_rels/slide54.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54.xml"/><Relationship Id="rId1" Type="http://schemas.openxmlformats.org/officeDocument/2006/relationships/slideLayout" Target="../slideLayouts/slideLayout3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60.xml"/><Relationship Id="rId1" Type="http://schemas.openxmlformats.org/officeDocument/2006/relationships/slideLayout" Target="../slideLayouts/slideLayout32.xml"/><Relationship Id="rId4" Type="http://schemas.openxmlformats.org/officeDocument/2006/relationships/image" Target="../media/image15.wmf"/></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109611" y="2470290"/>
            <a:ext cx="7772400" cy="1143000"/>
          </a:xfrm>
          <a:noFill/>
        </p:spPr>
        <p:txBody>
          <a:bodyPr vert="horz" lIns="92075" tIns="46038" rIns="92075" bIns="46038" rtlCol="0" anchor="ctr">
            <a:normAutofit fontScale="90000"/>
          </a:bodyPr>
          <a:lstStyle/>
          <a:p>
            <a:pPr eaLnBrk="1" hangingPunct="1"/>
            <a:r>
              <a:rPr lang="en-US" dirty="0"/>
              <a:t>Military Justice</a:t>
            </a:r>
            <a:br>
              <a:rPr lang="en-US" dirty="0"/>
            </a:br>
            <a:endParaRPr lang="en-US" dirty="0"/>
          </a:p>
        </p:txBody>
      </p:sp>
      <p:pic>
        <p:nvPicPr>
          <p:cNvPr id="8195" name="Picture 3" descr="CAAF seal"/>
          <p:cNvPicPr>
            <a:picLocks noChangeAspect="1" noChangeArrowheads="1"/>
          </p:cNvPicPr>
          <p:nvPr/>
        </p:nvPicPr>
        <p:blipFill>
          <a:blip r:embed="rId3" cstate="email"/>
          <a:srcRect/>
          <a:stretch>
            <a:fillRect/>
          </a:stretch>
        </p:blipFill>
        <p:spPr bwMode="auto">
          <a:xfrm>
            <a:off x="4953000" y="4187896"/>
            <a:ext cx="2514600" cy="2128837"/>
          </a:xfrm>
          <a:prstGeom prst="rect">
            <a:avLst/>
          </a:prstGeom>
          <a:noFill/>
          <a:ln w="9525">
            <a:noFill/>
            <a:miter lim="800000"/>
            <a:headEnd/>
            <a:tailEnd/>
          </a:ln>
        </p:spPr>
      </p:pic>
      <p:sp>
        <p:nvSpPr>
          <p:cNvPr id="8196" name="Text Box 4"/>
          <p:cNvSpPr txBox="1">
            <a:spLocks noChangeArrowheads="1"/>
          </p:cNvSpPr>
          <p:nvPr/>
        </p:nvSpPr>
        <p:spPr bwMode="auto">
          <a:xfrm>
            <a:off x="1714500" y="3041790"/>
            <a:ext cx="8305800" cy="799899"/>
          </a:xfrm>
          <a:prstGeom prst="rect">
            <a:avLst/>
          </a:prstGeom>
          <a:noFill/>
          <a:ln w="9525" algn="ctr">
            <a:noFill/>
            <a:miter lim="800000"/>
            <a:headEnd/>
            <a:tailEnd/>
          </a:ln>
        </p:spPr>
        <p:txBody>
          <a:bodyPr>
            <a:spAutoFit/>
          </a:bodyPr>
          <a:lstStyle/>
          <a:p>
            <a:pPr marL="228600" indent="-228600" algn="ctr">
              <a:buNone/>
            </a:pPr>
            <a:r>
              <a:rPr lang="en-US" sz="4400" i="0" dirty="0">
                <a:solidFill>
                  <a:schemeClr val="bg2"/>
                </a:solidFill>
                <a:latin typeface="+mj-lt"/>
              </a:rPr>
              <a:t>Co. Commander’s and 1SG Course</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CD790-7A05-4E3A-9AB5-6566DA10993B}"/>
              </a:ext>
            </a:extLst>
          </p:cNvPr>
          <p:cNvSpPr>
            <a:spLocks noGrp="1"/>
          </p:cNvSpPr>
          <p:nvPr>
            <p:ph type="title"/>
          </p:nvPr>
        </p:nvSpPr>
        <p:spPr>
          <a:xfrm>
            <a:off x="1202919" y="381000"/>
            <a:ext cx="9784080" cy="1239824"/>
          </a:xfrm>
        </p:spPr>
        <p:txBody>
          <a:bodyPr/>
          <a:lstStyle/>
          <a:p>
            <a:pPr algn="ctr"/>
            <a:r>
              <a:rPr lang="en-US" dirty="0"/>
              <a:t>Question</a:t>
            </a:r>
          </a:p>
        </p:txBody>
      </p:sp>
      <p:sp>
        <p:nvSpPr>
          <p:cNvPr id="3" name="Content Placeholder 2">
            <a:extLst>
              <a:ext uri="{FF2B5EF4-FFF2-40B4-BE49-F238E27FC236}">
                <a16:creationId xmlns:a16="http://schemas.microsoft.com/office/drawing/2014/main" id="{C29A68EA-803E-41F4-B7D6-6DE5133811CC}"/>
              </a:ext>
            </a:extLst>
          </p:cNvPr>
          <p:cNvSpPr>
            <a:spLocks noGrp="1"/>
          </p:cNvSpPr>
          <p:nvPr>
            <p:ph idx="1"/>
          </p:nvPr>
        </p:nvSpPr>
        <p:spPr/>
        <p:txBody>
          <a:bodyPr>
            <a:normAutofit/>
          </a:bodyPr>
          <a:lstStyle/>
          <a:p>
            <a:pPr>
              <a:buSzPct val="115000"/>
              <a:buFont typeface="Arial" panose="020B0604020202020204" pitchFamily="34" charset="0"/>
              <a:buChar char="•"/>
            </a:pPr>
            <a:r>
              <a:rPr lang="en-US" sz="2000" dirty="0"/>
              <a:t>In the Army, Soldiers do not have the right to remain silent if their commanding officer is questioning them about a crime. True or False?</a:t>
            </a:r>
          </a:p>
          <a:p>
            <a:pPr>
              <a:buSzPct val="115000"/>
              <a:buFont typeface="Arial" panose="020B0604020202020204" pitchFamily="34" charset="0"/>
              <a:buChar char="•"/>
            </a:pPr>
            <a:endParaRPr lang="en-US" sz="2000" dirty="0"/>
          </a:p>
          <a:p>
            <a:pPr>
              <a:buSzPct val="115000"/>
              <a:buFont typeface="Arial" panose="020B0604020202020204" pitchFamily="34" charset="0"/>
              <a:buChar char="•"/>
            </a:pPr>
            <a:r>
              <a:rPr lang="en-US" sz="2000" dirty="0"/>
              <a:t>In the Army, NCO’s have the right to question Soldiers without reading them their rights. True or False?</a:t>
            </a:r>
          </a:p>
          <a:p>
            <a:pPr marL="0" indent="0">
              <a:buSzPct val="115000"/>
              <a:buNone/>
            </a:pPr>
            <a:endParaRPr lang="en-US" sz="2000" dirty="0"/>
          </a:p>
          <a:p>
            <a:pPr>
              <a:buSzPct val="115000"/>
              <a:buFont typeface="Arial" panose="020B0604020202020204" pitchFamily="34" charset="0"/>
              <a:buChar char="•"/>
            </a:pPr>
            <a:r>
              <a:rPr lang="en-US" sz="2000" dirty="0"/>
              <a:t>While conducting PT you notice one of your Soldiers appears to be really struggling. He is breathing abnormally heavy, his face is red and he is sweating profusely (and its just a light two mile run). You walk up and ask him if he is alright. He responds, “Roger sir, I just think those steroids are messing me up right now.” You respond with, “What?!” and the Soldier says, “Yeah sir, really working on my deadlift and have been doing some ‘</a:t>
            </a:r>
            <a:r>
              <a:rPr lang="en-US" sz="2000" dirty="0" err="1"/>
              <a:t>roids</a:t>
            </a:r>
            <a:r>
              <a:rPr lang="en-US" sz="2000" dirty="0"/>
              <a:t>.”  Have you violated his right to remain silent?</a:t>
            </a:r>
          </a:p>
        </p:txBody>
      </p:sp>
    </p:spTree>
    <p:extLst>
      <p:ext uri="{BB962C8B-B14F-4D97-AF65-F5344CB8AC3E}">
        <p14:creationId xmlns:p14="http://schemas.microsoft.com/office/powerpoint/2010/main" val="1258344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981200" y="381000"/>
            <a:ext cx="8229600" cy="1143000"/>
          </a:xfrm>
          <a:noFill/>
        </p:spPr>
        <p:txBody>
          <a:bodyPr vert="horz" lIns="92075" tIns="46038" rIns="92075" bIns="46038" rtlCol="0" anchor="ctr">
            <a:normAutofit/>
          </a:bodyPr>
          <a:lstStyle/>
          <a:p>
            <a:pPr algn="ctr" eaLnBrk="1" hangingPunct="1"/>
            <a:r>
              <a:rPr lang="en-US" dirty="0"/>
              <a:t>Article 31(b) Rights</a:t>
            </a:r>
          </a:p>
        </p:txBody>
      </p:sp>
      <p:sp>
        <p:nvSpPr>
          <p:cNvPr id="6" name="Rectangle 3"/>
          <p:cNvSpPr>
            <a:spLocks noGrp="1" noChangeArrowheads="1"/>
          </p:cNvSpPr>
          <p:nvPr>
            <p:ph type="body" sz="half" idx="1"/>
          </p:nvPr>
        </p:nvSpPr>
        <p:spPr>
          <a:xfrm>
            <a:off x="1219200" y="2110581"/>
            <a:ext cx="9525000" cy="4572000"/>
          </a:xfrm>
          <a:noFill/>
        </p:spPr>
        <p:txBody>
          <a:bodyPr vert="horz" lIns="92075" tIns="46038" rIns="92075" bIns="46038" rtlCol="0">
            <a:normAutofit/>
          </a:bodyPr>
          <a:lstStyle/>
          <a:p>
            <a:pPr marL="0" indent="0">
              <a:spcBef>
                <a:spcPts val="0"/>
              </a:spcBef>
              <a:buNone/>
            </a:pPr>
            <a:r>
              <a:rPr lang="en-US" sz="3200" u="sng" dirty="0"/>
              <a:t>Article 31(b), UCMJ:</a:t>
            </a:r>
          </a:p>
          <a:p>
            <a:pPr>
              <a:spcBef>
                <a:spcPts val="0"/>
              </a:spcBef>
              <a:buFont typeface="Arial" panose="020B0604020202020204" pitchFamily="34" charset="0"/>
              <a:buChar char="•"/>
            </a:pPr>
            <a:r>
              <a:rPr lang="en-US" sz="3200" dirty="0"/>
              <a:t>To be informed of the nature of the suspected offense</a:t>
            </a:r>
          </a:p>
          <a:p>
            <a:pPr>
              <a:spcBef>
                <a:spcPts val="0"/>
              </a:spcBef>
              <a:buFont typeface="Arial" panose="020B0604020202020204" pitchFamily="34" charset="0"/>
              <a:buChar char="•"/>
            </a:pPr>
            <a:r>
              <a:rPr lang="en-US" sz="3200" dirty="0"/>
              <a:t>To remain silent</a:t>
            </a:r>
          </a:p>
          <a:p>
            <a:pPr>
              <a:spcBef>
                <a:spcPts val="0"/>
              </a:spcBef>
              <a:buFont typeface="Arial" panose="020B0604020202020204" pitchFamily="34" charset="0"/>
              <a:buChar char="•"/>
            </a:pPr>
            <a:r>
              <a:rPr lang="en-US" sz="3200" dirty="0"/>
              <a:t>To be informed that any statement you make can be used against you</a:t>
            </a:r>
          </a:p>
          <a:p>
            <a:pPr>
              <a:spcBef>
                <a:spcPts val="0"/>
              </a:spcBef>
            </a:pPr>
            <a:endParaRPr lang="en-US" sz="3200" u="sng" dirty="0"/>
          </a:p>
          <a:p>
            <a:pPr marL="0" indent="0">
              <a:spcBef>
                <a:spcPts val="0"/>
              </a:spcBef>
              <a:buNone/>
            </a:pPr>
            <a:r>
              <a:rPr lang="en-US" sz="3200" dirty="0"/>
              <a:t>Applies anytime a person subject to the UCMJ questions a Soldier suspected of an offense.</a:t>
            </a:r>
          </a:p>
          <a:p>
            <a:pPr lvl="1" eaLnBrk="1" hangingPunct="1">
              <a:buFontTx/>
              <a:buChar char="•"/>
            </a:pPr>
            <a:endParaRPr lang="en-US" sz="3200" dirty="0"/>
          </a:p>
        </p:txBody>
      </p:sp>
    </p:spTree>
    <p:extLst>
      <p:ext uri="{BB962C8B-B14F-4D97-AF65-F5344CB8AC3E}">
        <p14:creationId xmlns:p14="http://schemas.microsoft.com/office/powerpoint/2010/main" val="373818773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D5403-C72A-4B96-B169-53712E035F8A}"/>
              </a:ext>
            </a:extLst>
          </p:cNvPr>
          <p:cNvSpPr>
            <a:spLocks noGrp="1"/>
          </p:cNvSpPr>
          <p:nvPr>
            <p:ph type="title"/>
          </p:nvPr>
        </p:nvSpPr>
        <p:spPr>
          <a:xfrm>
            <a:off x="609601" y="381000"/>
            <a:ext cx="10972800" cy="1143000"/>
          </a:xfrm>
        </p:spPr>
        <p:txBody>
          <a:bodyPr/>
          <a:lstStyle/>
          <a:p>
            <a:pPr algn="ctr"/>
            <a:r>
              <a:rPr lang="en-US" dirty="0"/>
              <a:t>Question</a:t>
            </a:r>
          </a:p>
        </p:txBody>
      </p:sp>
      <p:sp>
        <p:nvSpPr>
          <p:cNvPr id="3" name="Text Placeholder 2">
            <a:extLst>
              <a:ext uri="{FF2B5EF4-FFF2-40B4-BE49-F238E27FC236}">
                <a16:creationId xmlns:a16="http://schemas.microsoft.com/office/drawing/2014/main" id="{571253A8-A1E4-4F64-B596-93946CA06D7A}"/>
              </a:ext>
            </a:extLst>
          </p:cNvPr>
          <p:cNvSpPr>
            <a:spLocks noGrp="1"/>
          </p:cNvSpPr>
          <p:nvPr>
            <p:ph type="body" sz="half" idx="1"/>
          </p:nvPr>
        </p:nvSpPr>
        <p:spPr>
          <a:xfrm>
            <a:off x="609601" y="2278490"/>
            <a:ext cx="5384800" cy="4297364"/>
          </a:xfrm>
        </p:spPr>
        <p:txBody>
          <a:bodyPr>
            <a:normAutofit/>
          </a:bodyPr>
          <a:lstStyle/>
          <a:p>
            <a:pPr>
              <a:buFont typeface="Arial" panose="020B0604020202020204" pitchFamily="34" charset="0"/>
              <a:buChar char="•"/>
            </a:pPr>
            <a:r>
              <a:rPr lang="en-US" dirty="0"/>
              <a:t>One of your rockstar SGT’s has lately been acting a little odd. You notice one day he comes in with a black eye. Curious, you ask him what happened.</a:t>
            </a:r>
          </a:p>
          <a:p>
            <a:pPr lvl="1">
              <a:buFont typeface="Arial" panose="020B0604020202020204" pitchFamily="34" charset="0"/>
              <a:buChar char="•"/>
            </a:pPr>
            <a:r>
              <a:rPr lang="en-US" dirty="0"/>
              <a:t>He says, “Got into a fight with my significant other last night and had to knock them out.”</a:t>
            </a:r>
          </a:p>
          <a:p>
            <a:pPr lvl="1">
              <a:buFont typeface="Arial" panose="020B0604020202020204" pitchFamily="34" charset="0"/>
              <a:buChar char="•"/>
            </a:pPr>
            <a:endParaRPr lang="en-US" dirty="0"/>
          </a:p>
          <a:p>
            <a:pPr>
              <a:buFont typeface="Arial" panose="020B0604020202020204" pitchFamily="34" charset="0"/>
              <a:buChar char="•"/>
            </a:pPr>
            <a:r>
              <a:rPr lang="en-US" dirty="0"/>
              <a:t>Should you have read them their Article 31 rights before questioning?</a:t>
            </a:r>
          </a:p>
        </p:txBody>
      </p:sp>
      <p:sp>
        <p:nvSpPr>
          <p:cNvPr id="4" name="Content Placeholder 3">
            <a:extLst>
              <a:ext uri="{FF2B5EF4-FFF2-40B4-BE49-F238E27FC236}">
                <a16:creationId xmlns:a16="http://schemas.microsoft.com/office/drawing/2014/main" id="{36D991F8-FE29-44D0-B764-DCADEB13CC49}"/>
              </a:ext>
            </a:extLst>
          </p:cNvPr>
          <p:cNvSpPr>
            <a:spLocks noGrp="1"/>
          </p:cNvSpPr>
          <p:nvPr>
            <p:ph sz="half" idx="2"/>
          </p:nvPr>
        </p:nvSpPr>
        <p:spPr>
          <a:xfrm>
            <a:off x="6197599" y="2278490"/>
            <a:ext cx="5384800" cy="4297364"/>
          </a:xfrm>
        </p:spPr>
        <p:txBody>
          <a:bodyPr>
            <a:normAutofit lnSpcReduction="10000"/>
          </a:bodyPr>
          <a:lstStyle/>
          <a:p>
            <a:pPr>
              <a:buFont typeface="Arial" panose="020B0604020202020204" pitchFamily="34" charset="0"/>
              <a:buChar char="•"/>
            </a:pPr>
            <a:r>
              <a:rPr lang="en-US" dirty="0"/>
              <a:t>You spot one of your SGT’s sitting in his car with his heads in his hands. You walk over and ask him what is up. He looks at you with tears in his eyes and says, “Sir, I just killed a man.” You ask him repeatedly to tell you what happened. He eventually confesses he found out his wife had another man. He tracked the man down and  killed him and dumped his body in the woods.  </a:t>
            </a:r>
          </a:p>
          <a:p>
            <a:pPr>
              <a:buFont typeface="Arial" panose="020B0604020202020204" pitchFamily="34" charset="0"/>
              <a:buChar char="•"/>
            </a:pPr>
            <a:endParaRPr lang="en-US" dirty="0"/>
          </a:p>
          <a:p>
            <a:pPr>
              <a:buFont typeface="Arial" panose="020B0604020202020204" pitchFamily="34" charset="0"/>
              <a:buChar char="•"/>
            </a:pPr>
            <a:r>
              <a:rPr lang="en-US" dirty="0"/>
              <a:t>Should you have read them their Article 31 rights?</a:t>
            </a:r>
          </a:p>
        </p:txBody>
      </p:sp>
    </p:spTree>
    <p:extLst>
      <p:ext uri="{BB962C8B-B14F-4D97-AF65-F5344CB8AC3E}">
        <p14:creationId xmlns:p14="http://schemas.microsoft.com/office/powerpoint/2010/main" val="68787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971800" y="152400"/>
            <a:ext cx="6896100" cy="1143000"/>
          </a:xfrm>
        </p:spPr>
        <p:txBody>
          <a:bodyPr/>
          <a:lstStyle/>
          <a:p>
            <a:pPr eaLnBrk="1" hangingPunct="1"/>
            <a:r>
              <a:rPr lang="en-US" dirty="0"/>
              <a:t>Search and Seizure</a:t>
            </a:r>
            <a:r>
              <a:rPr lang="en-US" sz="3600" dirty="0"/>
              <a:t> </a:t>
            </a:r>
          </a:p>
        </p:txBody>
      </p:sp>
      <p:sp>
        <p:nvSpPr>
          <p:cNvPr id="24579" name="Rectangle 3"/>
          <p:cNvSpPr>
            <a:spLocks noGrp="1" noChangeArrowheads="1"/>
          </p:cNvSpPr>
          <p:nvPr>
            <p:ph type="body" sz="half" idx="1"/>
          </p:nvPr>
        </p:nvSpPr>
        <p:spPr>
          <a:xfrm>
            <a:off x="1676400" y="1600200"/>
            <a:ext cx="7239000" cy="4114800"/>
          </a:xfrm>
        </p:spPr>
        <p:txBody>
          <a:bodyPr>
            <a:normAutofit fontScale="92500"/>
          </a:bodyPr>
          <a:lstStyle/>
          <a:p>
            <a:pPr algn="ctr">
              <a:spcBef>
                <a:spcPts val="1800"/>
              </a:spcBef>
              <a:buNone/>
              <a:tabLst>
                <a:tab pos="736600" algn="l"/>
              </a:tabLst>
            </a:pPr>
            <a:endParaRPr lang="en-US" sz="2400" dirty="0"/>
          </a:p>
          <a:p>
            <a:pPr lvl="1">
              <a:spcBef>
                <a:spcPts val="1800"/>
              </a:spcBef>
              <a:buFontTx/>
              <a:buChar char="•"/>
              <a:tabLst>
                <a:tab pos="736600" algn="l"/>
              </a:tabLst>
            </a:pPr>
            <a:r>
              <a:rPr lang="en-US" sz="2400" dirty="0"/>
              <a:t>4</a:t>
            </a:r>
            <a:r>
              <a:rPr lang="en-US" sz="2400" baseline="30000" dirty="0"/>
              <a:t>th</a:t>
            </a:r>
            <a:r>
              <a:rPr lang="en-US" sz="2400" dirty="0"/>
              <a:t> Amendment Protections</a:t>
            </a:r>
          </a:p>
          <a:p>
            <a:pPr lvl="1">
              <a:spcBef>
                <a:spcPts val="1800"/>
              </a:spcBef>
              <a:buFontTx/>
              <a:buChar char="•"/>
              <a:tabLst>
                <a:tab pos="736600" algn="l"/>
              </a:tabLst>
            </a:pPr>
            <a:r>
              <a:rPr lang="en-US" sz="2400" dirty="0"/>
              <a:t>Who can Authorize a Search?</a:t>
            </a:r>
          </a:p>
          <a:p>
            <a:pPr lvl="1">
              <a:spcBef>
                <a:spcPts val="1800"/>
              </a:spcBef>
              <a:buFontTx/>
              <a:buChar char="•"/>
              <a:tabLst>
                <a:tab pos="736600" algn="l"/>
              </a:tabLst>
            </a:pPr>
            <a:r>
              <a:rPr lang="en-US" sz="2400" dirty="0"/>
              <a:t>What is Probable Cause?</a:t>
            </a:r>
          </a:p>
          <a:p>
            <a:pPr lvl="1">
              <a:spcBef>
                <a:spcPts val="1800"/>
              </a:spcBef>
              <a:buFontTx/>
              <a:buChar char="•"/>
              <a:tabLst>
                <a:tab pos="736600" algn="l"/>
              </a:tabLst>
            </a:pPr>
            <a:r>
              <a:rPr lang="en-US" sz="2400" dirty="0"/>
              <a:t>Exceptions to Authorization Requirement </a:t>
            </a:r>
          </a:p>
          <a:p>
            <a:pPr lvl="1">
              <a:spcBef>
                <a:spcPts val="1800"/>
              </a:spcBef>
              <a:buFontTx/>
              <a:buChar char="•"/>
              <a:tabLst>
                <a:tab pos="736600" algn="l"/>
              </a:tabLst>
            </a:pPr>
            <a:r>
              <a:rPr lang="en-US" sz="2400" dirty="0"/>
              <a:t>Consent Searches</a:t>
            </a:r>
          </a:p>
          <a:p>
            <a:pPr lvl="1">
              <a:spcBef>
                <a:spcPts val="1800"/>
              </a:spcBef>
              <a:buFontTx/>
              <a:buChar char="•"/>
              <a:tabLst>
                <a:tab pos="736600" algn="l"/>
              </a:tabLst>
            </a:pPr>
            <a:r>
              <a:rPr lang="en-US" sz="2400" dirty="0"/>
              <a:t>Health &amp; Welfare Inspections, Inventories, and Urinalysis</a:t>
            </a:r>
          </a:p>
          <a:p>
            <a:pPr>
              <a:tabLst>
                <a:tab pos="736600" algn="l"/>
              </a:tabLst>
            </a:pPr>
            <a:endParaRPr lang="en-US" sz="24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n-US" dirty="0"/>
              <a:t>Search and Seizure</a:t>
            </a:r>
            <a:br>
              <a:rPr lang="en-US" dirty="0"/>
            </a:br>
            <a:r>
              <a:rPr lang="en-US" sz="3200" dirty="0"/>
              <a:t>4</a:t>
            </a:r>
            <a:r>
              <a:rPr lang="en-US" sz="3200" baseline="30000" dirty="0"/>
              <a:t>th</a:t>
            </a:r>
            <a:r>
              <a:rPr lang="en-US" sz="3200" dirty="0"/>
              <a:t> Amendment Protections</a:t>
            </a:r>
            <a:endParaRPr lang="en-US" sz="3600" dirty="0"/>
          </a:p>
        </p:txBody>
      </p:sp>
      <p:sp>
        <p:nvSpPr>
          <p:cNvPr id="25603" name="Rectangle 3"/>
          <p:cNvSpPr>
            <a:spLocks noGrp="1" noChangeArrowheads="1"/>
          </p:cNvSpPr>
          <p:nvPr>
            <p:ph sz="half" idx="1"/>
          </p:nvPr>
        </p:nvSpPr>
        <p:spPr>
          <a:xfrm>
            <a:off x="198120" y="1981200"/>
            <a:ext cx="4754880" cy="4206240"/>
          </a:xfrm>
        </p:spPr>
        <p:txBody>
          <a:bodyPr>
            <a:normAutofit fontScale="92500"/>
          </a:bodyPr>
          <a:lstStyle/>
          <a:p>
            <a:pPr marL="228600" indent="-228600">
              <a:buNone/>
              <a:tabLst>
                <a:tab pos="749300" algn="l"/>
              </a:tabLst>
            </a:pPr>
            <a:r>
              <a:rPr lang="en-US" sz="2400" dirty="0"/>
              <a:t>   “The right of the people to be secure. . . against unreasonable searches and seizures, shall not be violated, and no Warrants shall issue, but upon probable cause . . .”</a:t>
            </a:r>
          </a:p>
          <a:p>
            <a:pPr marL="228600" indent="-228600" algn="ctr">
              <a:lnSpc>
                <a:spcPct val="135000"/>
              </a:lnSpc>
              <a:buNone/>
              <a:tabLst>
                <a:tab pos="749300" algn="l"/>
              </a:tabLst>
            </a:pPr>
            <a:r>
              <a:rPr lang="en-US" sz="2400" i="1" dirty="0"/>
              <a:t>    </a:t>
            </a:r>
            <a:endParaRPr lang="en-US" sz="2400" b="1" dirty="0"/>
          </a:p>
          <a:p>
            <a:pPr marL="228600" indent="-228600">
              <a:buNone/>
              <a:tabLst>
                <a:tab pos="749300" algn="l"/>
              </a:tabLst>
            </a:pPr>
            <a:r>
              <a:rPr lang="en-US" sz="2400" b="1" dirty="0"/>
              <a:t>	</a:t>
            </a:r>
            <a:r>
              <a:rPr lang="en-US" sz="2400" dirty="0"/>
              <a:t>“Unreasonable” is the </a:t>
            </a:r>
          </a:p>
          <a:p>
            <a:pPr marL="228600" indent="-228600">
              <a:buNone/>
              <a:tabLst>
                <a:tab pos="749300" algn="l"/>
              </a:tabLst>
            </a:pPr>
            <a:r>
              <a:rPr lang="en-US" sz="2400" dirty="0"/>
              <a:t>	key term that defines</a:t>
            </a:r>
          </a:p>
          <a:p>
            <a:pPr marL="228600" indent="-228600">
              <a:buNone/>
              <a:tabLst>
                <a:tab pos="749300" algn="l"/>
              </a:tabLst>
            </a:pPr>
            <a:r>
              <a:rPr lang="en-US" sz="2400" dirty="0"/>
              <a:t>	what you can and can’t </a:t>
            </a:r>
          </a:p>
          <a:p>
            <a:pPr marL="228600" indent="-228600">
              <a:buNone/>
              <a:tabLst>
                <a:tab pos="749300" algn="l"/>
              </a:tabLst>
            </a:pPr>
            <a:r>
              <a:rPr lang="en-US" sz="2400" dirty="0"/>
              <a:t>	do and how you do it.</a:t>
            </a:r>
          </a:p>
          <a:p>
            <a:pPr marL="228600" indent="-228600">
              <a:tabLst>
                <a:tab pos="749300" algn="l"/>
              </a:tabLst>
            </a:pPr>
            <a:endParaRPr lang="en-US" sz="2400" dirty="0"/>
          </a:p>
        </p:txBody>
      </p:sp>
      <p:sp>
        <p:nvSpPr>
          <p:cNvPr id="2" name="Content Placeholder 1">
            <a:extLst>
              <a:ext uri="{FF2B5EF4-FFF2-40B4-BE49-F238E27FC236}">
                <a16:creationId xmlns:a16="http://schemas.microsoft.com/office/drawing/2014/main" id="{CF940890-876D-71CB-6CB1-9E7C98905226}"/>
              </a:ext>
            </a:extLst>
          </p:cNvPr>
          <p:cNvSpPr>
            <a:spLocks noGrp="1"/>
          </p:cNvSpPr>
          <p:nvPr>
            <p:ph sz="half" idx="2"/>
          </p:nvPr>
        </p:nvSpPr>
        <p:spPr>
          <a:xfrm>
            <a:off x="7239000" y="2081671"/>
            <a:ext cx="4754880" cy="4206240"/>
          </a:xfrm>
        </p:spPr>
        <p:txBody>
          <a:bodyPr>
            <a:normAutofit fontScale="92500"/>
          </a:bodyPr>
          <a:lstStyle/>
          <a:p>
            <a:pPr marL="0">
              <a:lnSpc>
                <a:spcPct val="110000"/>
              </a:lnSpc>
              <a:spcBef>
                <a:spcPts val="0"/>
              </a:spcBef>
              <a:buNone/>
            </a:pPr>
            <a:r>
              <a:rPr lang="en-US" sz="2000" dirty="0"/>
              <a:t>“[A] Reasonable Belief that the person, property, or evidence sought is located in the place or on the person to be searched.”  M.R.E. 315(f)(2)</a:t>
            </a:r>
          </a:p>
          <a:p>
            <a:pPr>
              <a:lnSpc>
                <a:spcPct val="110000"/>
              </a:lnSpc>
              <a:spcBef>
                <a:spcPts val="0"/>
              </a:spcBef>
              <a:buFont typeface="Arial" panose="020B0604020202020204" pitchFamily="34" charset="0"/>
              <a:buChar char="•"/>
            </a:pPr>
            <a:r>
              <a:rPr lang="en-US" sz="2000" b="1" u="sng" dirty="0">
                <a:solidFill>
                  <a:srgbClr val="FFFF00"/>
                </a:solidFill>
              </a:rPr>
              <a:t>Talk to your JA!</a:t>
            </a:r>
          </a:p>
          <a:p>
            <a:pPr>
              <a:lnSpc>
                <a:spcPct val="110000"/>
              </a:lnSpc>
              <a:spcBef>
                <a:spcPts val="0"/>
              </a:spcBef>
              <a:buFont typeface="Arial" panose="020B0604020202020204" pitchFamily="34" charset="0"/>
              <a:buChar char="•"/>
            </a:pPr>
            <a:endParaRPr lang="en-US" sz="2000" dirty="0"/>
          </a:p>
          <a:p>
            <a:pPr>
              <a:lnSpc>
                <a:spcPct val="110000"/>
              </a:lnSpc>
              <a:spcBef>
                <a:spcPts val="0"/>
              </a:spcBef>
              <a:buFont typeface="Arial" panose="020B0604020202020204" pitchFamily="34" charset="0"/>
              <a:buChar char="•"/>
            </a:pPr>
            <a:r>
              <a:rPr lang="en-US" sz="2000" dirty="0"/>
              <a:t>Reasonable Belief is from information that is:</a:t>
            </a:r>
          </a:p>
          <a:p>
            <a:pPr lvl="1">
              <a:lnSpc>
                <a:spcPct val="110000"/>
              </a:lnSpc>
              <a:spcBef>
                <a:spcPts val="0"/>
              </a:spcBef>
              <a:buFont typeface="Arial" panose="020B0604020202020204" pitchFamily="34" charset="0"/>
              <a:buChar char="•"/>
            </a:pPr>
            <a:r>
              <a:rPr lang="en-US" sz="1800" dirty="0"/>
              <a:t>Supported by verifiable evidence</a:t>
            </a:r>
          </a:p>
          <a:p>
            <a:pPr lvl="1">
              <a:lnSpc>
                <a:spcPct val="110000"/>
              </a:lnSpc>
              <a:spcBef>
                <a:spcPts val="0"/>
              </a:spcBef>
              <a:buFont typeface="Arial" panose="020B0604020202020204" pitchFamily="34" charset="0"/>
              <a:buChar char="•"/>
            </a:pPr>
            <a:r>
              <a:rPr lang="en-US" sz="1800" dirty="0"/>
              <a:t>Timely</a:t>
            </a:r>
          </a:p>
          <a:p>
            <a:pPr lvl="1">
              <a:lnSpc>
                <a:spcPct val="110000"/>
              </a:lnSpc>
              <a:spcBef>
                <a:spcPts val="0"/>
              </a:spcBef>
              <a:buFont typeface="Arial" panose="020B0604020202020204" pitchFamily="34" charset="0"/>
              <a:buChar char="•"/>
            </a:pPr>
            <a:r>
              <a:rPr lang="en-US" sz="1800" dirty="0"/>
              <a:t>Credible</a:t>
            </a:r>
          </a:p>
          <a:p>
            <a:pPr lvl="1">
              <a:lnSpc>
                <a:spcPct val="110000"/>
              </a:lnSpc>
              <a:spcBef>
                <a:spcPts val="0"/>
              </a:spcBef>
              <a:buFont typeface="Arial" panose="020B0604020202020204" pitchFamily="34" charset="0"/>
              <a:buChar char="•"/>
            </a:pPr>
            <a:r>
              <a:rPr lang="en-US" sz="1800" dirty="0"/>
              <a:t>AND NOT based on mere suspicion</a:t>
            </a:r>
          </a:p>
          <a:p>
            <a:endParaRPr lang="en-US" dirty="0"/>
          </a:p>
        </p:txBody>
      </p:sp>
      <p:pic>
        <p:nvPicPr>
          <p:cNvPr id="25604" name="Picture 4" descr="MCj01495110000[1]"/>
          <p:cNvPicPr>
            <a:picLocks noChangeAspect="1" noChangeArrowheads="1"/>
          </p:cNvPicPr>
          <p:nvPr/>
        </p:nvPicPr>
        <p:blipFill>
          <a:blip r:embed="rId3" cstate="email"/>
          <a:srcRect/>
          <a:stretch>
            <a:fillRect/>
          </a:stretch>
        </p:blipFill>
        <p:spPr bwMode="auto">
          <a:xfrm>
            <a:off x="3429000" y="3753471"/>
            <a:ext cx="3657600" cy="265271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43100" y="533400"/>
            <a:ext cx="8305800" cy="838200"/>
          </a:xfrm>
        </p:spPr>
        <p:txBody>
          <a:bodyPr>
            <a:normAutofit fontScale="90000"/>
          </a:bodyPr>
          <a:lstStyle/>
          <a:p>
            <a:pPr algn="ctr" eaLnBrk="1" hangingPunct="1"/>
            <a:r>
              <a:rPr lang="en-US" sz="4400" dirty="0"/>
              <a:t>Search and Seizure</a:t>
            </a:r>
            <a:br>
              <a:rPr lang="en-US" dirty="0"/>
            </a:br>
            <a:r>
              <a:rPr lang="en-US" sz="3600" dirty="0"/>
              <a:t>Authorizing a Search</a:t>
            </a:r>
            <a:endParaRPr lang="en-US" dirty="0"/>
          </a:p>
        </p:txBody>
      </p:sp>
      <p:sp>
        <p:nvSpPr>
          <p:cNvPr id="26627" name="Rectangle 8"/>
          <p:cNvSpPr>
            <a:spLocks noGrp="1" noChangeArrowheads="1"/>
          </p:cNvSpPr>
          <p:nvPr>
            <p:ph idx="1"/>
          </p:nvPr>
        </p:nvSpPr>
        <p:spPr>
          <a:xfrm>
            <a:off x="533400" y="2103437"/>
            <a:ext cx="10896600" cy="4754563"/>
          </a:xfrm>
        </p:spPr>
        <p:txBody>
          <a:bodyPr/>
          <a:lstStyle/>
          <a:p>
            <a:pPr marL="0">
              <a:lnSpc>
                <a:spcPct val="75000"/>
              </a:lnSpc>
              <a:spcBef>
                <a:spcPts val="600"/>
              </a:spcBef>
              <a:buNone/>
              <a:tabLst>
                <a:tab pos="1485900" algn="l"/>
                <a:tab pos="1549400" algn="l"/>
                <a:tab pos="2057400" algn="l"/>
                <a:tab pos="2628900" algn="l"/>
              </a:tabLst>
            </a:pPr>
            <a:r>
              <a:rPr lang="en-US" sz="2400" dirty="0"/>
              <a:t>The following persons can issue search authorizations based upon Probable Cause:</a:t>
            </a:r>
          </a:p>
          <a:p>
            <a:pPr marL="0">
              <a:lnSpc>
                <a:spcPct val="75000"/>
              </a:lnSpc>
              <a:spcBef>
                <a:spcPts val="600"/>
              </a:spcBef>
              <a:buNone/>
              <a:tabLst>
                <a:tab pos="1485900" algn="l"/>
                <a:tab pos="1549400" algn="l"/>
                <a:tab pos="2057400" algn="l"/>
                <a:tab pos="2628900" algn="l"/>
              </a:tabLst>
            </a:pPr>
            <a:endParaRPr lang="en-US" sz="2400" dirty="0"/>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Civilian Authority (Judge)—issues search warrants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Military Judges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Military Magistrates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Commander or Acting Commander (authority cannot be delegated; can ONLY authorize searches of persons and places within the individual’s command, such as assigned Soldiers and unit barracks). </a:t>
            </a:r>
            <a:r>
              <a:rPr lang="en-US" sz="2400" b="1" u="sng" dirty="0">
                <a:solidFill>
                  <a:srgbClr val="FFFF00"/>
                </a:solidFill>
              </a:rPr>
              <a:t>Consult your MJA before!</a:t>
            </a:r>
            <a:endParaRPr lang="en-US" sz="2400" dirty="0"/>
          </a:p>
          <a:p>
            <a:pPr marL="0" indent="0">
              <a:lnSpc>
                <a:spcPct val="75000"/>
              </a:lnSpc>
              <a:spcBef>
                <a:spcPts val="600"/>
              </a:spcBef>
              <a:buNone/>
              <a:tabLst>
                <a:tab pos="1485900" algn="l"/>
                <a:tab pos="1549400" algn="l"/>
                <a:tab pos="2057400" algn="l"/>
                <a:tab pos="2628900" algn="l"/>
              </a:tabLst>
            </a:pPr>
            <a:endParaRPr lang="en-US" sz="2400" dirty="0"/>
          </a:p>
          <a:p>
            <a:pPr marL="0" indent="0">
              <a:lnSpc>
                <a:spcPct val="75000"/>
              </a:lnSpc>
              <a:spcBef>
                <a:spcPts val="600"/>
              </a:spcBef>
              <a:buNone/>
              <a:tabLst>
                <a:tab pos="1485900" algn="l"/>
                <a:tab pos="1549400" algn="l"/>
                <a:tab pos="2057400" algn="l"/>
                <a:tab pos="2628900" algn="l"/>
              </a:tabLst>
            </a:pPr>
            <a:r>
              <a:rPr lang="en-US" sz="2400" dirty="0"/>
              <a:t>Searches should be conducted by an officer, warrant officer, NCO, or law enforcement (MPI/CID).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381000" y="2133600"/>
            <a:ext cx="11887200" cy="4062651"/>
          </a:xfrm>
          <a:prstGeom prst="rect">
            <a:avLst/>
          </a:prstGeom>
          <a:noFill/>
          <a:ln w="12700">
            <a:noFill/>
            <a:miter lim="800000"/>
            <a:headEnd type="none" w="sm" len="sm"/>
            <a:tailEnd type="none" w="sm" len="sm"/>
          </a:ln>
        </p:spPr>
        <p:txBody>
          <a:bodyPr wrap="square">
            <a:spAutoFit/>
          </a:bodyPr>
          <a:lstStyle/>
          <a:p>
            <a:pPr marL="347472" lvl="2" indent="-347472" eaLnBrk="0" hangingPunct="0">
              <a:lnSpc>
                <a:spcPct val="100000"/>
              </a:lnSpc>
              <a:spcBef>
                <a:spcPts val="1800"/>
              </a:spcBef>
              <a:tabLst>
                <a:tab pos="1778000" algn="l"/>
                <a:tab pos="1943100" algn="l"/>
              </a:tabLst>
            </a:pPr>
            <a:r>
              <a:rPr lang="en-US" sz="2400" i="0" dirty="0">
                <a:solidFill>
                  <a:schemeClr val="tx1"/>
                </a:solidFill>
              </a:rPr>
              <a:t>Item in Plain View (when official legally present)</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Consent</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Exigent Circumstances (e.g., destruction of evidence; medical emergency)  </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Incident to Lawful Apprehension/Stop (generally only applies to law enforcement)</a:t>
            </a:r>
          </a:p>
        </p:txBody>
      </p:sp>
      <p:sp>
        <p:nvSpPr>
          <p:cNvPr id="28675" name="Text Box 4"/>
          <p:cNvSpPr txBox="1">
            <a:spLocks noChangeArrowheads="1"/>
          </p:cNvSpPr>
          <p:nvPr/>
        </p:nvSpPr>
        <p:spPr bwMode="auto">
          <a:xfrm>
            <a:off x="2019300" y="381000"/>
            <a:ext cx="8305800" cy="1200329"/>
          </a:xfrm>
          <a:prstGeom prst="rect">
            <a:avLst/>
          </a:prstGeom>
          <a:noFill/>
          <a:ln w="12700">
            <a:noFill/>
            <a:miter lim="800000"/>
            <a:headEnd type="none" w="sm" len="sm"/>
            <a:tailEnd type="none" w="sm" len="sm"/>
          </a:ln>
        </p:spPr>
        <p:txBody>
          <a:bodyPr>
            <a:spAutoFit/>
          </a:bodyPr>
          <a:lstStyle/>
          <a:p>
            <a:pPr algn="ctr" eaLnBrk="0" hangingPunct="0">
              <a:lnSpc>
                <a:spcPct val="100000"/>
              </a:lnSpc>
              <a:spcBef>
                <a:spcPts val="0"/>
              </a:spcBef>
              <a:buNone/>
            </a:pPr>
            <a:r>
              <a:rPr lang="en-US" sz="4000" i="0" dirty="0">
                <a:solidFill>
                  <a:schemeClr val="bg2"/>
                </a:solidFill>
                <a:latin typeface="+mj-lt"/>
              </a:rPr>
              <a:t>SEARCH AND SEIZURE</a:t>
            </a:r>
          </a:p>
          <a:p>
            <a:pPr algn="ctr" eaLnBrk="0" hangingPunct="0">
              <a:lnSpc>
                <a:spcPct val="100000"/>
              </a:lnSpc>
              <a:spcBef>
                <a:spcPts val="0"/>
              </a:spcBef>
              <a:buNone/>
            </a:pPr>
            <a:r>
              <a:rPr lang="en-US" sz="3200" i="0" dirty="0">
                <a:solidFill>
                  <a:schemeClr val="bg2"/>
                </a:solidFill>
                <a:latin typeface="+mj-lt"/>
              </a:rPr>
              <a:t>AUTHORIZATIONS NOT REQUIRED</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2400300" y="457200"/>
            <a:ext cx="7391400" cy="1066800"/>
          </a:xfrm>
        </p:spPr>
        <p:txBody>
          <a:bodyPr>
            <a:normAutofit/>
          </a:bodyPr>
          <a:lstStyle/>
          <a:p>
            <a:pPr algn="ctr" eaLnBrk="1" hangingPunct="1"/>
            <a:r>
              <a:rPr lang="en-US" dirty="0"/>
              <a:t>Search and Seizure</a:t>
            </a:r>
            <a:br>
              <a:rPr lang="en-US" sz="3600" dirty="0"/>
            </a:br>
            <a:r>
              <a:rPr lang="en-US" sz="3100" dirty="0"/>
              <a:t>Administrative Inspections </a:t>
            </a:r>
            <a:endParaRPr lang="en-US" sz="3600" b="1" dirty="0"/>
          </a:p>
        </p:txBody>
      </p:sp>
      <p:sp>
        <p:nvSpPr>
          <p:cNvPr id="32771" name="Rectangle 2"/>
          <p:cNvSpPr>
            <a:spLocks noGrp="1" noChangeArrowheads="1"/>
          </p:cNvSpPr>
          <p:nvPr>
            <p:ph idx="1"/>
          </p:nvPr>
        </p:nvSpPr>
        <p:spPr>
          <a:xfrm>
            <a:off x="342900" y="1981200"/>
            <a:ext cx="11506200" cy="4800600"/>
          </a:xfrm>
        </p:spPr>
        <p:txBody>
          <a:bodyPr vert="horz" lIns="92075" tIns="46038" rIns="92075" bIns="46038" rtlCol="0">
            <a:normAutofit/>
          </a:bodyPr>
          <a:lstStyle/>
          <a:p>
            <a:pPr marL="519113" lvl="1" indent="0">
              <a:spcBef>
                <a:spcPts val="0"/>
              </a:spcBef>
              <a:buNone/>
              <a:tabLst>
                <a:tab pos="1714500" algn="l"/>
              </a:tabLst>
            </a:pPr>
            <a:r>
              <a:rPr lang="en-US" sz="2400" dirty="0"/>
              <a:t>A.K.A. “Health &amp; Welfare” Inspections (MRE 313)</a:t>
            </a:r>
          </a:p>
          <a:p>
            <a:pPr marL="519113" lvl="1" indent="0">
              <a:spcBef>
                <a:spcPts val="0"/>
              </a:spcBef>
              <a:buNone/>
              <a:tabLst>
                <a:tab pos="1714500" algn="l"/>
              </a:tabLst>
            </a:pPr>
            <a:endParaRPr lang="en-US" sz="2400" dirty="0"/>
          </a:p>
          <a:p>
            <a:pPr marL="290513" lvl="1" indent="0">
              <a:spcBef>
                <a:spcPts val="0"/>
              </a:spcBef>
              <a:buNone/>
              <a:tabLst>
                <a:tab pos="1714500" algn="l"/>
              </a:tabLst>
            </a:pPr>
            <a:r>
              <a:rPr lang="en-US" sz="2400" dirty="0"/>
              <a:t>An inspection is an examination of the whole or part of a unit conducted as an incident of command.</a:t>
            </a:r>
          </a:p>
          <a:p>
            <a:pPr marL="519113" lvl="1" indent="0">
              <a:spcBef>
                <a:spcPts val="0"/>
              </a:spcBef>
              <a:buNone/>
              <a:tabLst>
                <a:tab pos="1714500" algn="l"/>
              </a:tabLst>
            </a:pPr>
            <a:endParaRPr lang="en-US" sz="2400" dirty="0"/>
          </a:p>
          <a:p>
            <a:pPr marL="290513" indent="0">
              <a:spcBef>
                <a:spcPts val="0"/>
              </a:spcBef>
              <a:buNone/>
              <a:tabLst>
                <a:tab pos="1714500" algn="l"/>
              </a:tabLst>
            </a:pPr>
            <a:r>
              <a:rPr lang="en-US" sz="2400" dirty="0"/>
              <a:t>Primary purpose of inspection must be to ensure the security, military fitness, or good order and discipline of the command.</a:t>
            </a:r>
          </a:p>
          <a:p>
            <a:pPr marL="290513" indent="0">
              <a:spcBef>
                <a:spcPts val="0"/>
              </a:spcBef>
              <a:buNone/>
              <a:tabLst>
                <a:tab pos="1714500" algn="l"/>
              </a:tabLst>
            </a:pPr>
            <a:endParaRPr lang="en-US" sz="2400" dirty="0"/>
          </a:p>
          <a:p>
            <a:pPr marL="862013" lvl="1" indent="-342900">
              <a:spcBef>
                <a:spcPts val="0"/>
              </a:spcBef>
              <a:buFont typeface="Arial" panose="020B0604020202020204" pitchFamily="34" charset="0"/>
              <a:buChar char="•"/>
              <a:tabLst>
                <a:tab pos="1714500" algn="l"/>
              </a:tabLst>
            </a:pPr>
            <a:r>
              <a:rPr lang="en-US" sz="2400" dirty="0"/>
              <a:t>Can include an examination to locate and confiscate unlawful weapons and other contraband.</a:t>
            </a:r>
          </a:p>
          <a:p>
            <a:pPr marL="862013" lvl="1" indent="-342900">
              <a:spcBef>
                <a:spcPts val="0"/>
              </a:spcBef>
              <a:buFont typeface="Arial" panose="020B0604020202020204" pitchFamily="34" charset="0"/>
              <a:buChar char="•"/>
              <a:tabLst>
                <a:tab pos="1714500" algn="l"/>
              </a:tabLst>
            </a:pPr>
            <a:r>
              <a:rPr lang="en-US" sz="2400" dirty="0"/>
              <a:t>An inspection must </a:t>
            </a:r>
            <a:r>
              <a:rPr lang="en-US" sz="2400" u="sng" dirty="0"/>
              <a:t>NOT</a:t>
            </a:r>
            <a:r>
              <a:rPr lang="en-US" sz="2400" dirty="0"/>
              <a:t>  be a cover (“subterfuge”) for an unlawful search.</a:t>
            </a:r>
          </a:p>
          <a:p>
            <a:pPr marL="862013" lvl="1" indent="-342900">
              <a:spcBef>
                <a:spcPts val="0"/>
              </a:spcBef>
              <a:buFont typeface="Arial" panose="020B0604020202020204" pitchFamily="34" charset="0"/>
              <a:buChar char="•"/>
              <a:tabLst>
                <a:tab pos="1714500" algn="l"/>
              </a:tabLst>
            </a:pPr>
            <a:r>
              <a:rPr lang="en-US" sz="2400" dirty="0"/>
              <a:t>Evidence/Contraband found during a legitimate inspection may be used as evidence at court-martial if otherwise admissible.</a:t>
            </a:r>
          </a:p>
          <a:p>
            <a:pPr>
              <a:tabLst>
                <a:tab pos="1714500" algn="l"/>
              </a:tabLst>
            </a:pPr>
            <a:endParaRPr lang="en-US" dirty="0"/>
          </a:p>
          <a:p>
            <a:pPr lvl="2" indent="-509588">
              <a:buNone/>
              <a:tabLst>
                <a:tab pos="1714500" algn="l"/>
              </a:tabLst>
            </a:pPr>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89969-ED4C-4DE7-947D-063F6EF79A1B}"/>
              </a:ext>
            </a:extLst>
          </p:cNvPr>
          <p:cNvSpPr>
            <a:spLocks noGrp="1"/>
          </p:cNvSpPr>
          <p:nvPr>
            <p:ph type="title"/>
          </p:nvPr>
        </p:nvSpPr>
        <p:spPr>
          <a:xfrm>
            <a:off x="1203960" y="228600"/>
            <a:ext cx="9784080" cy="1508760"/>
          </a:xfrm>
        </p:spPr>
        <p:txBody>
          <a:bodyPr/>
          <a:lstStyle/>
          <a:p>
            <a:pPr algn="ctr"/>
            <a:r>
              <a:rPr lang="en-US" dirty="0"/>
              <a:t>Question</a:t>
            </a:r>
          </a:p>
        </p:txBody>
      </p:sp>
      <p:sp>
        <p:nvSpPr>
          <p:cNvPr id="3" name="Content Placeholder 2">
            <a:extLst>
              <a:ext uri="{FF2B5EF4-FFF2-40B4-BE49-F238E27FC236}">
                <a16:creationId xmlns:a16="http://schemas.microsoft.com/office/drawing/2014/main" id="{1F16C187-FF9A-4743-AB92-D4AB98F95B20}"/>
              </a:ext>
            </a:extLst>
          </p:cNvPr>
          <p:cNvSpPr>
            <a:spLocks noGrp="1"/>
          </p:cNvSpPr>
          <p:nvPr>
            <p:ph idx="1"/>
          </p:nvPr>
        </p:nvSpPr>
        <p:spPr>
          <a:xfrm>
            <a:off x="457200" y="2011680"/>
            <a:ext cx="11506200" cy="4389120"/>
          </a:xfrm>
        </p:spPr>
        <p:txBody>
          <a:bodyPr>
            <a:normAutofit/>
          </a:bodyPr>
          <a:lstStyle/>
          <a:p>
            <a:pPr>
              <a:buFont typeface="Arial" panose="020B0604020202020204" pitchFamily="34" charset="0"/>
              <a:buChar char="•"/>
            </a:pPr>
            <a:r>
              <a:rPr lang="en-US" sz="2400" dirty="0"/>
              <a:t>Company Commander informed by CID an anonymous female reported a SM in his unit is selling drugs to other SMs in his unit and hid the drugs in a stereo speaker in his room. Commander, working with his JA, identifies two issues: that a member of the unit committed a crime in his barracks and illegal drugs may have been distributed to others within the barracks (which undermines the readiness of the units).  The company commander orders a health and welfare to find out if there is a drug problem. Every room was searched with a K9 and drugs were discovered in several rooms. </a:t>
            </a:r>
          </a:p>
          <a:p>
            <a:pPr>
              <a:buFont typeface="Arial" panose="020B0604020202020204" pitchFamily="34" charset="0"/>
              <a:buChar char="•"/>
            </a:pPr>
            <a:endParaRPr lang="en-US" sz="2400" dirty="0"/>
          </a:p>
          <a:p>
            <a:pPr>
              <a:buFont typeface="Arial" panose="020B0604020202020204" pitchFamily="34" charset="0"/>
              <a:buChar char="•"/>
            </a:pPr>
            <a:r>
              <a:rPr lang="en-US" sz="2400" dirty="0"/>
              <a:t>Was this legal or a subterfuge?</a:t>
            </a:r>
          </a:p>
        </p:txBody>
      </p:sp>
    </p:spTree>
    <p:extLst>
      <p:ext uri="{BB962C8B-B14F-4D97-AF65-F5344CB8AC3E}">
        <p14:creationId xmlns:p14="http://schemas.microsoft.com/office/powerpoint/2010/main" val="3469359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C4380-3637-4916-B542-32C330E76668}"/>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DCEDC70E-27BA-471A-B7CF-5ECC83007D8E}"/>
              </a:ext>
            </a:extLst>
          </p:cNvPr>
          <p:cNvSpPr>
            <a:spLocks noGrp="1"/>
          </p:cNvSpPr>
          <p:nvPr>
            <p:ph idx="1"/>
          </p:nvPr>
        </p:nvSpPr>
        <p:spPr/>
        <p:txBody>
          <a:bodyPr/>
          <a:lstStyle/>
          <a:p>
            <a:pPr>
              <a:buFont typeface="Arial" panose="020B0604020202020204" pitchFamily="34" charset="0"/>
              <a:buChar char="•"/>
            </a:pPr>
            <a:r>
              <a:rPr lang="en-US" dirty="0"/>
              <a:t>Alas, one of your problem Soldiers, SPC Sticky, has gone AWOL. He left a note decrying the military life and his earnest desire to live on a beach in Cancun, Mexico.</a:t>
            </a:r>
          </a:p>
          <a:p>
            <a:pPr>
              <a:buFont typeface="Arial" panose="020B0604020202020204" pitchFamily="34" charset="0"/>
              <a:buChar char="•"/>
            </a:pPr>
            <a:r>
              <a:rPr lang="en-US" dirty="0"/>
              <a:t>Your unit has a policy of inventorying all the equipment of Soldier’s who go AWOL and then turning it in. While inventorying SPC Sticky’s equipment, his squad leader discovers a set of NVG’s which had been thought lost during a field exercise.</a:t>
            </a:r>
          </a:p>
          <a:p>
            <a:pPr>
              <a:buFont typeface="Arial" panose="020B0604020202020204" pitchFamily="34" charset="0"/>
              <a:buChar char="•"/>
            </a:pPr>
            <a:r>
              <a:rPr lang="en-US" dirty="0"/>
              <a:t>A month later SPC Sticky is caught trying to enter the United States from Mexico, his funds having been depleted far sooner than he anticipated. </a:t>
            </a:r>
          </a:p>
          <a:p>
            <a:pPr>
              <a:buFont typeface="Arial" panose="020B0604020202020204" pitchFamily="34" charset="0"/>
              <a:buChar char="•"/>
            </a:pPr>
            <a:r>
              <a:rPr lang="en-US" dirty="0"/>
              <a:t>Was this a valid inventory?</a:t>
            </a:r>
          </a:p>
        </p:txBody>
      </p:sp>
    </p:spTree>
    <p:extLst>
      <p:ext uri="{BB962C8B-B14F-4D97-AF65-F5344CB8AC3E}">
        <p14:creationId xmlns:p14="http://schemas.microsoft.com/office/powerpoint/2010/main" val="1640291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609600" y="2057401"/>
            <a:ext cx="4419600" cy="4190999"/>
          </a:xfrm>
        </p:spPr>
        <p:txBody>
          <a:bodyPr vert="horz" lIns="92075" tIns="46038" rIns="92075" bIns="46038" rtlCol="0">
            <a:normAutofit/>
          </a:bodyPr>
          <a:lstStyle/>
          <a:p>
            <a:pPr>
              <a:spcBef>
                <a:spcPts val="1800"/>
              </a:spcBef>
              <a:buFont typeface="Arial" panose="020B0604020202020204" pitchFamily="34" charset="0"/>
              <a:buChar char="•"/>
            </a:pPr>
            <a:r>
              <a:rPr lang="en-US" sz="2800" dirty="0"/>
              <a:t>UCMJ Jurisdiction</a:t>
            </a:r>
          </a:p>
          <a:p>
            <a:pPr>
              <a:spcBef>
                <a:spcPts val="1800"/>
              </a:spcBef>
              <a:buFont typeface="Arial" panose="020B0604020202020204" pitchFamily="34" charset="0"/>
              <a:buChar char="•"/>
            </a:pPr>
            <a:r>
              <a:rPr lang="en-US" sz="2800" dirty="0"/>
              <a:t>Commander’s Responsibilities</a:t>
            </a:r>
          </a:p>
          <a:p>
            <a:pPr>
              <a:spcBef>
                <a:spcPts val="1800"/>
              </a:spcBef>
              <a:buFont typeface="Arial" panose="020B0604020202020204" pitchFamily="34" charset="0"/>
              <a:buChar char="•"/>
            </a:pPr>
            <a:r>
              <a:rPr lang="en-US" sz="2800" dirty="0"/>
              <a:t>Conducting Investigations</a:t>
            </a:r>
          </a:p>
          <a:p>
            <a:pPr>
              <a:spcBef>
                <a:spcPts val="1800"/>
              </a:spcBef>
              <a:buFont typeface="Arial" panose="020B0604020202020204" pitchFamily="34" charset="0"/>
              <a:buChar char="•"/>
            </a:pPr>
            <a:r>
              <a:rPr lang="en-US" sz="2800" dirty="0"/>
              <a:t>Article 31 rights</a:t>
            </a:r>
          </a:p>
          <a:p>
            <a:pPr>
              <a:spcBef>
                <a:spcPts val="1800"/>
              </a:spcBef>
              <a:buFont typeface="Arial" panose="020B0604020202020204" pitchFamily="34" charset="0"/>
              <a:buChar char="•"/>
            </a:pPr>
            <a:r>
              <a:rPr lang="en-US" sz="2800" dirty="0"/>
              <a:t>Searches and Seizures</a:t>
            </a:r>
          </a:p>
        </p:txBody>
      </p:sp>
      <p:sp>
        <p:nvSpPr>
          <p:cNvPr id="9220" name="Text Box 4"/>
          <p:cNvSpPr txBox="1">
            <a:spLocks noChangeArrowheads="1"/>
          </p:cNvSpPr>
          <p:nvPr/>
        </p:nvSpPr>
        <p:spPr bwMode="auto">
          <a:xfrm>
            <a:off x="2049462" y="609600"/>
            <a:ext cx="8093075" cy="701675"/>
          </a:xfrm>
          <a:prstGeom prst="rect">
            <a:avLst/>
          </a:prstGeom>
          <a:noFill/>
          <a:ln w="9525">
            <a:noFill/>
            <a:miter lim="800000"/>
            <a:headEnd/>
            <a:tailEnd/>
          </a:ln>
        </p:spPr>
        <p:txBody>
          <a:bodyPr>
            <a:spAutoFit/>
          </a:bodyPr>
          <a:lstStyle/>
          <a:p>
            <a:pPr algn="ctr" eaLnBrk="0" hangingPunct="0">
              <a:lnSpc>
                <a:spcPct val="100000"/>
              </a:lnSpc>
              <a:spcBef>
                <a:spcPct val="0"/>
              </a:spcBef>
              <a:buFontTx/>
              <a:buNone/>
            </a:pPr>
            <a:r>
              <a:rPr lang="en-US" sz="4000" i="0" dirty="0">
                <a:solidFill>
                  <a:schemeClr val="bg1"/>
                </a:solidFill>
              </a:rPr>
              <a:t>TRAINING OBJECTIVES</a:t>
            </a:r>
          </a:p>
        </p:txBody>
      </p:sp>
      <p:sp>
        <p:nvSpPr>
          <p:cNvPr id="5" name="TextBox 4">
            <a:extLst>
              <a:ext uri="{FF2B5EF4-FFF2-40B4-BE49-F238E27FC236}">
                <a16:creationId xmlns:a16="http://schemas.microsoft.com/office/drawing/2014/main" id="{52DC325C-DCEC-4749-ADF1-B8FE76BFA899}"/>
              </a:ext>
            </a:extLst>
          </p:cNvPr>
          <p:cNvSpPr txBox="1"/>
          <p:nvPr/>
        </p:nvSpPr>
        <p:spPr>
          <a:xfrm>
            <a:off x="5484688" y="2087895"/>
            <a:ext cx="6097712" cy="3421706"/>
          </a:xfrm>
          <a:prstGeom prst="rect">
            <a:avLst/>
          </a:prstGeom>
          <a:noFill/>
        </p:spPr>
        <p:txBody>
          <a:bodyPr wrap="square">
            <a:spAutoFit/>
          </a:bodyPr>
          <a:lstStyle/>
          <a:p>
            <a:pPr>
              <a:spcBef>
                <a:spcPts val="1800"/>
              </a:spcBef>
              <a:buFont typeface="Arial" panose="020B0604020202020204" pitchFamily="34" charset="0"/>
              <a:buChar char="•"/>
            </a:pPr>
            <a:r>
              <a:rPr lang="en-US" sz="2400" i="0" dirty="0">
                <a:solidFill>
                  <a:schemeClr val="tx1"/>
                </a:solidFill>
              </a:rPr>
              <a:t> Administrative Actions</a:t>
            </a:r>
          </a:p>
          <a:p>
            <a:pPr>
              <a:spcBef>
                <a:spcPts val="1800"/>
              </a:spcBef>
              <a:buFont typeface="Arial" panose="020B0604020202020204" pitchFamily="34" charset="0"/>
              <a:buChar char="•"/>
            </a:pPr>
            <a:r>
              <a:rPr lang="en-US" sz="2400" i="0" dirty="0">
                <a:solidFill>
                  <a:schemeClr val="tx1"/>
                </a:solidFill>
              </a:rPr>
              <a:t> Nonjudicial Punishment</a:t>
            </a:r>
          </a:p>
          <a:p>
            <a:pPr>
              <a:spcBef>
                <a:spcPts val="1800"/>
              </a:spcBef>
              <a:buFont typeface="Arial" panose="020B0604020202020204" pitchFamily="34" charset="0"/>
              <a:buChar char="•"/>
            </a:pPr>
            <a:r>
              <a:rPr lang="en-US" sz="2400" i="0" dirty="0">
                <a:solidFill>
                  <a:schemeClr val="tx1"/>
                </a:solidFill>
              </a:rPr>
              <a:t> Understand Initiation of Court-Martial Charges</a:t>
            </a:r>
          </a:p>
          <a:p>
            <a:pPr>
              <a:spcBef>
                <a:spcPts val="1800"/>
              </a:spcBef>
              <a:buFont typeface="Arial" panose="020B0604020202020204" pitchFamily="34" charset="0"/>
              <a:buChar char="•"/>
            </a:pPr>
            <a:r>
              <a:rPr lang="en-US" sz="2400" i="0" dirty="0">
                <a:solidFill>
                  <a:schemeClr val="tx1"/>
                </a:solidFill>
              </a:rPr>
              <a:t> Discuss Pretrial Restraint</a:t>
            </a:r>
          </a:p>
          <a:p>
            <a:pPr>
              <a:spcBef>
                <a:spcPts val="1800"/>
              </a:spcBef>
              <a:buFont typeface="Arial" panose="020B0604020202020204" pitchFamily="34" charset="0"/>
              <a:buChar char="•"/>
            </a:pPr>
            <a:r>
              <a:rPr lang="en-US" sz="2400" i="0" dirty="0">
                <a:solidFill>
                  <a:schemeClr val="tx1"/>
                </a:solidFill>
              </a:rPr>
              <a:t> Discuss Unlawful Command Influence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D2FCA-ADE8-4035-8742-2A556995D5D0}"/>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5EFB7C5B-CE1D-4F78-A0F7-3D8277457587}"/>
              </a:ext>
            </a:extLst>
          </p:cNvPr>
          <p:cNvSpPr>
            <a:spLocks noGrp="1"/>
          </p:cNvSpPr>
          <p:nvPr>
            <p:ph idx="1"/>
          </p:nvPr>
        </p:nvSpPr>
        <p:spPr/>
        <p:txBody>
          <a:bodyPr>
            <a:normAutofit lnSpcReduction="10000"/>
          </a:bodyPr>
          <a:lstStyle/>
          <a:p>
            <a:r>
              <a:rPr lang="en-US" dirty="0"/>
              <a:t>You are sitting in your office going over the training plan when your 1SG reports that some high dollar power tools cannot be found. They were accounted for yesterday, but this afternoon they were found to be missing. They have searched the area and no one can find them. You surmise they have probably just been misplaced but the 1SG says, “Well the last people seen with the tools was SPC X, SPC Y, and…PVT Z.” You frown. PVT Z has already been punished before for disrespect and has been held liable on several FLIPL’s for “losing tools,” which you strongly suspect wound up in a local pawn shop.  PVT Z is also due to leave the Army in a week or so.</a:t>
            </a:r>
          </a:p>
          <a:p>
            <a:r>
              <a:rPr lang="en-US" dirty="0"/>
              <a:t>You decide now would be a good time to do a “surprise 100% health and welfare” of everyone’s barracks room. Shockingly, the power tools are discovered in PVT Z’s footlocker.</a:t>
            </a:r>
          </a:p>
          <a:p>
            <a:r>
              <a:rPr lang="en-US" dirty="0"/>
              <a:t>Was this a subterfuge?</a:t>
            </a:r>
          </a:p>
        </p:txBody>
      </p:sp>
    </p:spTree>
    <p:extLst>
      <p:ext uri="{BB962C8B-B14F-4D97-AF65-F5344CB8AC3E}">
        <p14:creationId xmlns:p14="http://schemas.microsoft.com/office/powerpoint/2010/main" val="1996398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1905000" y="532544"/>
            <a:ext cx="8382000" cy="990600"/>
          </a:xfrm>
        </p:spPr>
        <p:txBody>
          <a:bodyPr>
            <a:normAutofit fontScale="90000"/>
          </a:bodyPr>
          <a:lstStyle/>
          <a:p>
            <a:pPr algn="ctr" eaLnBrk="1" hangingPunct="1"/>
            <a:r>
              <a:rPr lang="en-US" sz="4400" dirty="0"/>
              <a:t>Search and Seizure</a:t>
            </a:r>
            <a:br>
              <a:rPr lang="en-US" sz="3200" dirty="0"/>
            </a:br>
            <a:r>
              <a:rPr lang="en-US" sz="3100" dirty="0"/>
              <a:t>Administrative Searches—Urinalysis</a:t>
            </a:r>
            <a:endParaRPr lang="en-US" sz="3600" dirty="0"/>
          </a:p>
        </p:txBody>
      </p:sp>
      <p:sp>
        <p:nvSpPr>
          <p:cNvPr id="33795" name="Rectangle 2"/>
          <p:cNvSpPr>
            <a:spLocks noGrp="1" noChangeArrowheads="1"/>
          </p:cNvSpPr>
          <p:nvPr>
            <p:ph idx="1"/>
          </p:nvPr>
        </p:nvSpPr>
        <p:spPr>
          <a:xfrm>
            <a:off x="685800" y="1524000"/>
            <a:ext cx="11125200" cy="5029200"/>
          </a:xfrm>
        </p:spPr>
        <p:txBody>
          <a:bodyPr vert="horz" lIns="92075" tIns="46038" rIns="92075" bIns="46038" rtlCol="0">
            <a:normAutofit/>
          </a:bodyPr>
          <a:lstStyle/>
          <a:p>
            <a:pPr marL="0" lvl="2" indent="0">
              <a:lnSpc>
                <a:spcPct val="75000"/>
              </a:lnSpc>
              <a:spcBef>
                <a:spcPts val="0"/>
              </a:spcBef>
              <a:buNone/>
            </a:pPr>
            <a:r>
              <a:rPr lang="en-US" sz="2200" dirty="0"/>
              <a:t>Urinalysis Program (AR 600-85)</a:t>
            </a:r>
          </a:p>
          <a:p>
            <a:pPr marL="0" lvl="2" indent="0">
              <a:lnSpc>
                <a:spcPct val="75000"/>
              </a:lnSpc>
              <a:spcBef>
                <a:spcPts val="0"/>
              </a:spcBef>
              <a:buNone/>
            </a:pPr>
            <a:endParaRPr lang="en-US" sz="2200" dirty="0"/>
          </a:p>
          <a:p>
            <a:pPr marL="0" lvl="2" indent="0">
              <a:spcBef>
                <a:spcPts val="0"/>
              </a:spcBef>
              <a:buNone/>
            </a:pPr>
            <a:r>
              <a:rPr lang="en-US" sz="2400" u="sng" dirty="0"/>
              <a:t>Types of Tests:</a:t>
            </a:r>
          </a:p>
          <a:p>
            <a:pPr marL="0" lvl="2" indent="0">
              <a:spcBef>
                <a:spcPts val="0"/>
              </a:spcBef>
              <a:buNone/>
            </a:pPr>
            <a:endParaRPr lang="en-US" sz="2200" u="sng" dirty="0"/>
          </a:p>
          <a:p>
            <a:pPr marL="347472" lvl="4" indent="-347472">
              <a:spcBef>
                <a:spcPts val="0"/>
              </a:spcBef>
              <a:buFontTx/>
              <a:buChar char="•"/>
            </a:pPr>
            <a:r>
              <a:rPr lang="en-US" sz="2200" dirty="0"/>
              <a:t>Searches based on Suspicion:  Need probable cause and prior authorization; no limits on use</a:t>
            </a:r>
          </a:p>
          <a:p>
            <a:pPr marL="347472" lvl="4" indent="-347472">
              <a:spcBef>
                <a:spcPts val="0"/>
              </a:spcBef>
              <a:buFontTx/>
              <a:buChar char="•"/>
            </a:pPr>
            <a:r>
              <a:rPr lang="en-US" sz="2200" dirty="0"/>
              <a:t>Fitness for Duty/Command Directed:  Limited use only</a:t>
            </a:r>
          </a:p>
          <a:p>
            <a:pPr marL="347472" lvl="4" indent="-347472">
              <a:spcBef>
                <a:spcPts val="0"/>
              </a:spcBef>
              <a:buFontTx/>
              <a:buChar char="•"/>
            </a:pPr>
            <a:r>
              <a:rPr lang="en-US" sz="2200" dirty="0"/>
              <a:t>Inspections/Health &amp; Welfare (Random or 100%):  No limits on use</a:t>
            </a:r>
          </a:p>
          <a:p>
            <a:pPr marL="347472" indent="-347472">
              <a:spcBef>
                <a:spcPts val="0"/>
              </a:spcBef>
              <a:buNone/>
            </a:pPr>
            <a:endParaRPr lang="en-US" dirty="0"/>
          </a:p>
          <a:p>
            <a:pPr marL="347472" indent="-347472">
              <a:spcBef>
                <a:spcPts val="0"/>
              </a:spcBef>
              <a:buNone/>
            </a:pPr>
            <a:r>
              <a:rPr lang="en-US" sz="2400" u="sng" dirty="0"/>
              <a:t>Actions after Positive Results:</a:t>
            </a:r>
          </a:p>
          <a:p>
            <a:pPr marL="347472" indent="-347472">
              <a:spcBef>
                <a:spcPts val="0"/>
              </a:spcBef>
              <a:buNone/>
            </a:pPr>
            <a:endParaRPr lang="en-US" u="sng" dirty="0"/>
          </a:p>
          <a:p>
            <a:pPr marL="347472" lvl="4" indent="-347472">
              <a:spcBef>
                <a:spcPts val="0"/>
              </a:spcBef>
              <a:buFontTx/>
              <a:buChar char="•"/>
            </a:pPr>
            <a:r>
              <a:rPr lang="en-US" sz="2200" dirty="0"/>
              <a:t>Call CID; impose flag; enroll in Army Substance Abuse Program</a:t>
            </a:r>
          </a:p>
          <a:p>
            <a:pPr marL="347472" lvl="4" indent="-347472">
              <a:spcBef>
                <a:spcPts val="0"/>
              </a:spcBef>
              <a:buFontTx/>
              <a:buChar char="•"/>
            </a:pPr>
            <a:r>
              <a:rPr lang="en-US" sz="2200" dirty="0"/>
              <a:t>Initiate separation (AR 635-200, Ch. 14) </a:t>
            </a:r>
          </a:p>
          <a:p>
            <a:pPr marL="347472" lvl="4" indent="-347472">
              <a:spcBef>
                <a:spcPts val="0"/>
              </a:spcBef>
              <a:buFontTx/>
              <a:buChar char="•"/>
            </a:pPr>
            <a:r>
              <a:rPr lang="en-US" sz="2200" dirty="0"/>
              <a:t>Consider UCMJ action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209800" y="6248400"/>
            <a:ext cx="1905000" cy="457200"/>
          </a:xfrm>
          <a:prstGeom prst="rect">
            <a:avLst/>
          </a:prstGeom>
          <a:noFill/>
          <a:ln w="9525">
            <a:noFill/>
            <a:miter lim="800000"/>
            <a:headEnd/>
            <a:tailEnd/>
          </a:ln>
        </p:spPr>
        <p:txBody>
          <a:bodyPr wrap="none" anchor="ctr"/>
          <a:lstStyle/>
          <a:p>
            <a:endParaRPr lang="en-US" dirty="0"/>
          </a:p>
        </p:txBody>
      </p:sp>
      <p:sp>
        <p:nvSpPr>
          <p:cNvPr id="34819" name="Rectangle 3"/>
          <p:cNvSpPr>
            <a:spLocks noChangeArrowheads="1"/>
          </p:cNvSpPr>
          <p:nvPr/>
        </p:nvSpPr>
        <p:spPr bwMode="auto">
          <a:xfrm>
            <a:off x="4648200" y="6248400"/>
            <a:ext cx="2895600" cy="457200"/>
          </a:xfrm>
          <a:prstGeom prst="rect">
            <a:avLst/>
          </a:prstGeom>
          <a:noFill/>
          <a:ln w="9525">
            <a:noFill/>
            <a:miter lim="800000"/>
            <a:headEnd/>
            <a:tailEnd/>
          </a:ln>
        </p:spPr>
        <p:txBody>
          <a:bodyPr wrap="none" anchor="ctr"/>
          <a:lstStyle/>
          <a:p>
            <a:endParaRPr lang="en-US" dirty="0"/>
          </a:p>
        </p:txBody>
      </p:sp>
      <p:sp>
        <p:nvSpPr>
          <p:cNvPr id="34820" name="Rectangle 4"/>
          <p:cNvSpPr>
            <a:spLocks noGrp="1" noChangeArrowheads="1"/>
          </p:cNvSpPr>
          <p:nvPr>
            <p:ph type="title"/>
          </p:nvPr>
        </p:nvSpPr>
        <p:spPr>
          <a:xfrm>
            <a:off x="609600" y="400499"/>
            <a:ext cx="10972800" cy="1143000"/>
          </a:xfrm>
          <a:noFill/>
        </p:spPr>
        <p:txBody>
          <a:bodyPr vert="horz" lIns="92075" tIns="46038" rIns="92075" bIns="46038" rtlCol="0" anchor="ctr">
            <a:normAutofit/>
          </a:bodyPr>
          <a:lstStyle/>
          <a:p>
            <a:pPr algn="ctr" eaLnBrk="1" hangingPunct="1"/>
            <a:r>
              <a:rPr lang="en-US" dirty="0"/>
              <a:t>Search and Seizure</a:t>
            </a:r>
            <a:br>
              <a:rPr lang="en-US" sz="3600" dirty="0"/>
            </a:br>
            <a:r>
              <a:rPr lang="en-US" sz="2800" dirty="0"/>
              <a:t>Handling Evidence</a:t>
            </a:r>
            <a:endParaRPr lang="en-US" sz="3600" dirty="0"/>
          </a:p>
        </p:txBody>
      </p:sp>
      <p:sp>
        <p:nvSpPr>
          <p:cNvPr id="34821" name="Rectangle 5"/>
          <p:cNvSpPr>
            <a:spLocks noGrp="1" noChangeArrowheads="1"/>
          </p:cNvSpPr>
          <p:nvPr>
            <p:ph type="body" sz="half" idx="1"/>
          </p:nvPr>
        </p:nvSpPr>
        <p:spPr>
          <a:xfrm>
            <a:off x="533400" y="1905001"/>
            <a:ext cx="11049000" cy="4343399"/>
          </a:xfrm>
          <a:noFill/>
        </p:spPr>
        <p:txBody>
          <a:bodyPr vert="horz" lIns="92075" tIns="46038" rIns="92075" bIns="46038" rtlCol="0">
            <a:normAutofit/>
          </a:bodyPr>
          <a:lstStyle/>
          <a:p>
            <a:pPr>
              <a:spcBef>
                <a:spcPts val="1800"/>
              </a:spcBef>
              <a:buFont typeface="Arial" panose="020B0604020202020204" pitchFamily="34" charset="0"/>
              <a:buChar char="•"/>
            </a:pPr>
            <a:r>
              <a:rPr lang="en-US" sz="3200" dirty="0"/>
              <a:t>Freeze the Scene</a:t>
            </a:r>
          </a:p>
          <a:p>
            <a:pPr>
              <a:spcBef>
                <a:spcPts val="1800"/>
              </a:spcBef>
              <a:buFont typeface="Arial" panose="020B0604020202020204" pitchFamily="34" charset="0"/>
              <a:buChar char="•"/>
            </a:pPr>
            <a:r>
              <a:rPr lang="en-US" sz="3200" dirty="0"/>
              <a:t>Call MPI/CID to Collect Contraband</a:t>
            </a:r>
          </a:p>
          <a:p>
            <a:pPr>
              <a:spcBef>
                <a:spcPts val="1800"/>
              </a:spcBef>
              <a:buFont typeface="Arial" panose="020B0604020202020204" pitchFamily="34" charset="0"/>
              <a:buChar char="•"/>
            </a:pPr>
            <a:r>
              <a:rPr lang="en-US" sz="3200" dirty="0"/>
              <a:t>Do not unnecessarily Handle</a:t>
            </a:r>
          </a:p>
          <a:p>
            <a:pPr>
              <a:spcBef>
                <a:spcPts val="1800"/>
              </a:spcBef>
              <a:buFont typeface="Arial" panose="020B0604020202020204" pitchFamily="34" charset="0"/>
              <a:buChar char="•"/>
            </a:pPr>
            <a:r>
              <a:rPr lang="en-US" sz="3200" dirty="0"/>
              <a:t>Preserve Condition of Evidence</a:t>
            </a:r>
          </a:p>
          <a:p>
            <a:pPr>
              <a:spcBef>
                <a:spcPts val="1800"/>
              </a:spcBef>
              <a:buFont typeface="Arial" panose="020B0604020202020204" pitchFamily="34" charset="0"/>
              <a:buChar char="•"/>
            </a:pPr>
            <a:r>
              <a:rPr lang="en-US" sz="3200" dirty="0"/>
              <a:t>Preserve Chain of Custody</a:t>
            </a:r>
          </a:p>
          <a:p>
            <a:pPr>
              <a:spcBef>
                <a:spcPts val="1800"/>
              </a:spcBef>
              <a:buFont typeface="Arial" panose="020B0604020202020204" pitchFamily="34" charset="0"/>
              <a:buChar char="•"/>
            </a:pPr>
            <a:endParaRPr lang="en-US" sz="3200" dirty="0"/>
          </a:p>
          <a:p>
            <a:pPr eaLnBrk="1" hangingPunct="1">
              <a:buFontTx/>
              <a:buNone/>
            </a:pPr>
            <a:endParaRPr lang="en-US" sz="3200" dirty="0"/>
          </a:p>
        </p:txBody>
      </p:sp>
      <p:sp>
        <p:nvSpPr>
          <p:cNvPr id="34822" name="Text Box 13"/>
          <p:cNvSpPr txBox="1">
            <a:spLocks noChangeArrowheads="1"/>
          </p:cNvSpPr>
          <p:nvPr/>
        </p:nvSpPr>
        <p:spPr bwMode="auto">
          <a:xfrm>
            <a:off x="6765925" y="2271714"/>
            <a:ext cx="1784350" cy="427037"/>
          </a:xfrm>
          <a:prstGeom prst="rect">
            <a:avLst/>
          </a:prstGeom>
          <a:noFill/>
          <a:ln w="9525" algn="ctr">
            <a:noFill/>
            <a:miter lim="800000"/>
            <a:headEnd/>
            <a:tailEnd/>
          </a:ln>
        </p:spPr>
        <p:txBody>
          <a:bodyPr wrap="none">
            <a:spAutoFit/>
          </a:bodyPr>
          <a:lstStyle/>
          <a:p>
            <a:pPr marL="1600200" indent="-228600"/>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095500" y="228600"/>
            <a:ext cx="8001000" cy="1524000"/>
          </a:xfrm>
        </p:spPr>
        <p:txBody>
          <a:bodyPr/>
          <a:lstStyle/>
          <a:p>
            <a:pPr algn="ctr" eaLnBrk="1" hangingPunct="1"/>
            <a:r>
              <a:rPr lang="en-US" dirty="0"/>
              <a:t>Disposition of Offenses </a:t>
            </a:r>
            <a:br>
              <a:rPr lang="en-US" sz="3600" dirty="0"/>
            </a:br>
            <a:r>
              <a:rPr lang="en-US" sz="2800" dirty="0"/>
              <a:t>Commander’s Options</a:t>
            </a:r>
            <a:endParaRPr lang="en-US" dirty="0"/>
          </a:p>
        </p:txBody>
      </p:sp>
      <p:sp>
        <p:nvSpPr>
          <p:cNvPr id="452611" name="Rectangle 3"/>
          <p:cNvSpPr>
            <a:spLocks noGrp="1" noChangeArrowheads="1"/>
          </p:cNvSpPr>
          <p:nvPr>
            <p:ph type="body" sz="half" idx="1"/>
          </p:nvPr>
        </p:nvSpPr>
        <p:spPr>
          <a:xfrm>
            <a:off x="4267200" y="2057400"/>
            <a:ext cx="7162800" cy="4441825"/>
          </a:xfrm>
          <a:noFill/>
        </p:spPr>
        <p:txBody>
          <a:bodyPr vert="horz" lIns="92075" tIns="46038" rIns="92075" bIns="46038" rtlCol="0">
            <a:normAutofit/>
          </a:bodyPr>
          <a:lstStyle/>
          <a:p>
            <a:pPr eaLnBrk="1" hangingPunct="1"/>
            <a:endParaRPr lang="en-US" dirty="0"/>
          </a:p>
          <a:p>
            <a:pPr eaLnBrk="1" hangingPunct="1">
              <a:buFont typeface="Arial" panose="020B0604020202020204" pitchFamily="34" charset="0"/>
              <a:buChar char="•"/>
            </a:pPr>
            <a:r>
              <a:rPr lang="en-US" sz="2400" dirty="0"/>
              <a:t>Take No Action (after investigation)</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Take Administrative Action</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Impose Nonjudicial Punishment (Article 15)</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Court-Martial</a:t>
            </a:r>
          </a:p>
        </p:txBody>
      </p:sp>
      <p:sp>
        <p:nvSpPr>
          <p:cNvPr id="452612" name="AutoShape 4"/>
          <p:cNvSpPr>
            <a:spLocks noChangeArrowheads="1"/>
          </p:cNvSpPr>
          <p:nvPr/>
        </p:nvSpPr>
        <p:spPr bwMode="auto">
          <a:xfrm>
            <a:off x="3445428" y="2182812"/>
            <a:ext cx="638175" cy="4191000"/>
          </a:xfrm>
          <a:prstGeom prst="upDownArrow">
            <a:avLst>
              <a:gd name="adj1" fmla="val 50000"/>
              <a:gd name="adj2" fmla="val 131343"/>
            </a:avLst>
          </a:prstGeom>
          <a:solidFill>
            <a:srgbClr val="FF0033"/>
          </a:solidFill>
          <a:ln w="12700">
            <a:solidFill>
              <a:schemeClr val="tx1"/>
            </a:solidFill>
            <a:miter lim="800000"/>
            <a:headEnd type="none" w="sm" len="sm"/>
            <a:tailEnd type="none" w="sm" len="sm"/>
          </a:ln>
        </p:spPr>
        <p:txBody>
          <a:bodyPr vert="eaVert" wrap="none" anchor="ctr"/>
          <a:lstStyle/>
          <a:p>
            <a:endParaRPr lang="en-US" dirty="0"/>
          </a:p>
        </p:txBody>
      </p:sp>
      <p:sp>
        <p:nvSpPr>
          <p:cNvPr id="2" name="TextBox 1">
            <a:extLst>
              <a:ext uri="{FF2B5EF4-FFF2-40B4-BE49-F238E27FC236}">
                <a16:creationId xmlns:a16="http://schemas.microsoft.com/office/drawing/2014/main" id="{0E2E2039-0A42-4980-911D-B3397FDE284D}"/>
              </a:ext>
            </a:extLst>
          </p:cNvPr>
          <p:cNvSpPr txBox="1"/>
          <p:nvPr/>
        </p:nvSpPr>
        <p:spPr>
          <a:xfrm>
            <a:off x="331663" y="3733800"/>
            <a:ext cx="2971800" cy="743217"/>
          </a:xfrm>
          <a:prstGeom prst="rect">
            <a:avLst/>
          </a:prstGeom>
          <a:noFill/>
        </p:spPr>
        <p:txBody>
          <a:bodyPr wrap="square" rtlCol="0">
            <a:spAutoFit/>
          </a:bodyPr>
          <a:lstStyle/>
          <a:p>
            <a:pPr>
              <a:buNone/>
            </a:pPr>
            <a:r>
              <a:rPr lang="en-US" b="1" i="0" u="sng" dirty="0">
                <a:solidFill>
                  <a:srgbClr val="FFFF00"/>
                </a:solidFill>
              </a:rPr>
              <a:t>Call your MJA before you make a decision!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43100" y="533400"/>
            <a:ext cx="8305800" cy="838200"/>
          </a:xfrm>
          <a:noFill/>
        </p:spPr>
        <p:txBody>
          <a:bodyPr vert="horz" lIns="92075" tIns="46038" rIns="92075" bIns="46038" rtlCol="0" anchor="ctr">
            <a:normAutofit/>
          </a:bodyPr>
          <a:lstStyle/>
          <a:p>
            <a:pPr algn="ctr" eaLnBrk="1" hangingPunct="1"/>
            <a:r>
              <a:rPr lang="en-US" dirty="0"/>
              <a:t>Administrative Actions</a:t>
            </a:r>
          </a:p>
        </p:txBody>
      </p:sp>
      <p:sp>
        <p:nvSpPr>
          <p:cNvPr id="14339" name="Rectangle 3"/>
          <p:cNvSpPr>
            <a:spLocks noGrp="1" noChangeArrowheads="1"/>
          </p:cNvSpPr>
          <p:nvPr>
            <p:ph idx="1"/>
          </p:nvPr>
        </p:nvSpPr>
        <p:spPr>
          <a:xfrm>
            <a:off x="533400" y="2202951"/>
            <a:ext cx="4876800" cy="4114800"/>
          </a:xfrm>
          <a:noFill/>
        </p:spPr>
        <p:txBody>
          <a:bodyPr vert="horz" lIns="92075" tIns="46038" rIns="92075" bIns="46038" rtlCol="0">
            <a:normAutofit/>
          </a:bodyPr>
          <a:lstStyle/>
          <a:p>
            <a:pPr eaLnBrk="1" hangingPunct="1">
              <a:lnSpc>
                <a:spcPct val="90000"/>
              </a:lnSpc>
              <a:buFont typeface="Arial" panose="020B0604020202020204" pitchFamily="34" charset="0"/>
              <a:buChar char="•"/>
            </a:pPr>
            <a:r>
              <a:rPr lang="en-US" sz="2000" dirty="0"/>
              <a:t>Counseling (AR 600-20)</a:t>
            </a:r>
          </a:p>
          <a:p>
            <a:pPr eaLnBrk="1" hangingPunct="1">
              <a:spcBef>
                <a:spcPct val="30000"/>
              </a:spcBef>
              <a:buFont typeface="Arial" panose="020B0604020202020204" pitchFamily="34" charset="0"/>
              <a:buChar char="•"/>
            </a:pPr>
            <a:r>
              <a:rPr lang="en-US" sz="2000" dirty="0"/>
              <a:t>Corrective Training (AR 600-20)</a:t>
            </a:r>
          </a:p>
          <a:p>
            <a:pPr eaLnBrk="1" hangingPunct="1">
              <a:spcBef>
                <a:spcPct val="30000"/>
              </a:spcBef>
              <a:buFont typeface="Arial" panose="020B0604020202020204" pitchFamily="34" charset="0"/>
              <a:buChar char="•"/>
            </a:pPr>
            <a:r>
              <a:rPr lang="en-US" sz="2000" dirty="0"/>
              <a:t>Administrative Reprimands (AR 600-37)</a:t>
            </a:r>
          </a:p>
          <a:p>
            <a:pPr eaLnBrk="1" hangingPunct="1">
              <a:spcBef>
                <a:spcPct val="30000"/>
              </a:spcBef>
              <a:buFont typeface="Arial" panose="020B0604020202020204" pitchFamily="34" charset="0"/>
              <a:buChar char="•"/>
            </a:pPr>
            <a:r>
              <a:rPr lang="en-US" sz="2000" dirty="0"/>
              <a:t>Bar to Continued Service (AR 601-280)</a:t>
            </a:r>
          </a:p>
          <a:p>
            <a:pPr eaLnBrk="1" hangingPunct="1">
              <a:spcBef>
                <a:spcPct val="30000"/>
              </a:spcBef>
              <a:buFont typeface="Arial" panose="020B0604020202020204" pitchFamily="34" charset="0"/>
              <a:buChar char="•"/>
            </a:pPr>
            <a:r>
              <a:rPr lang="en-US" sz="2000" dirty="0"/>
              <a:t>FLAG (AR 600-8-2)</a:t>
            </a:r>
          </a:p>
          <a:p>
            <a:pPr eaLnBrk="1" hangingPunct="1">
              <a:spcBef>
                <a:spcPct val="30000"/>
              </a:spcBef>
              <a:buFont typeface="Arial" panose="020B0604020202020204" pitchFamily="34" charset="0"/>
              <a:buChar char="•"/>
            </a:pPr>
            <a:r>
              <a:rPr lang="en-US" sz="2000" dirty="0"/>
              <a:t>MOS Reclassification (AR 614-200)</a:t>
            </a:r>
          </a:p>
          <a:p>
            <a:pPr eaLnBrk="1" hangingPunct="1">
              <a:spcBef>
                <a:spcPct val="30000"/>
              </a:spcBef>
              <a:buFont typeface="Arial" panose="020B0604020202020204" pitchFamily="34" charset="0"/>
              <a:buChar char="•"/>
            </a:pPr>
            <a:r>
              <a:rPr lang="en-US" sz="2000" dirty="0"/>
              <a:t>Revoke Security Clearance (AR 380-67)</a:t>
            </a:r>
          </a:p>
          <a:p>
            <a:pPr eaLnBrk="1" hangingPunct="1">
              <a:spcBef>
                <a:spcPct val="30000"/>
              </a:spcBef>
              <a:buFont typeface="Arial" panose="020B0604020202020204" pitchFamily="34" charset="0"/>
              <a:buChar char="•"/>
            </a:pPr>
            <a:r>
              <a:rPr lang="en-US" sz="2000" dirty="0"/>
              <a:t>Relief from Duties</a:t>
            </a:r>
          </a:p>
          <a:p>
            <a:pPr eaLnBrk="1" hangingPunct="1">
              <a:spcBef>
                <a:spcPct val="30000"/>
              </a:spcBef>
              <a:buFont typeface="Arial" panose="020B0604020202020204" pitchFamily="34" charset="0"/>
              <a:buChar char="•"/>
            </a:pPr>
            <a:r>
              <a:rPr lang="en-US" sz="2000" dirty="0"/>
              <a:t>Adverse NCOER/OER</a:t>
            </a:r>
          </a:p>
          <a:p>
            <a:pPr>
              <a:spcBef>
                <a:spcPct val="30000"/>
              </a:spcBef>
            </a:pPr>
            <a:r>
              <a:rPr lang="en-US" sz="2000" i="0" dirty="0"/>
              <a:t>Administrative Separations (AR 635-200)</a:t>
            </a:r>
          </a:p>
          <a:p>
            <a:pPr eaLnBrk="1" hangingPunct="1">
              <a:spcBef>
                <a:spcPct val="30000"/>
              </a:spcBef>
            </a:pPr>
            <a:endParaRPr lang="en-US" sz="1800" dirty="0">
              <a:solidFill>
                <a:srgbClr val="FFFF00"/>
              </a:solidFill>
            </a:endParaRPr>
          </a:p>
        </p:txBody>
      </p:sp>
      <p:sp>
        <p:nvSpPr>
          <p:cNvPr id="5" name="Rectangle 3">
            <a:extLst>
              <a:ext uri="{FF2B5EF4-FFF2-40B4-BE49-F238E27FC236}">
                <a16:creationId xmlns:a16="http://schemas.microsoft.com/office/drawing/2014/main" id="{3E32B786-7E55-47D4-9D0B-5380C531A281}"/>
              </a:ext>
            </a:extLst>
          </p:cNvPr>
          <p:cNvSpPr txBox="1">
            <a:spLocks noChangeArrowheads="1"/>
          </p:cNvSpPr>
          <p:nvPr/>
        </p:nvSpPr>
        <p:spPr>
          <a:xfrm>
            <a:off x="6172200" y="2209800"/>
            <a:ext cx="5334000" cy="4114800"/>
          </a:xfrm>
          <a:prstGeom prst="rect">
            <a:avLst/>
          </a:prstGeom>
          <a:noFill/>
        </p:spPr>
        <p:txBody>
          <a:bodyPr vert="horz" lIns="92075" tIns="46038" rIns="92075" bIns="46038"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fontAlgn="auto">
              <a:spcBef>
                <a:spcPct val="30000"/>
              </a:spcBef>
              <a:buFont typeface="Arial" panose="020B0604020202020204" pitchFamily="34" charset="0"/>
              <a:buChar char="•"/>
            </a:pPr>
            <a:r>
              <a:rPr lang="en-US" sz="2000" i="0" dirty="0"/>
              <a:t>Revoke Security Clearance (AR 380-67)</a:t>
            </a:r>
          </a:p>
          <a:p>
            <a:pPr fontAlgn="auto">
              <a:spcBef>
                <a:spcPct val="30000"/>
              </a:spcBef>
              <a:buFont typeface="Arial" panose="020B0604020202020204" pitchFamily="34" charset="0"/>
              <a:buChar char="•"/>
            </a:pPr>
            <a:r>
              <a:rPr lang="en-US" sz="2000" i="0" dirty="0"/>
              <a:t>Relief from Duties</a:t>
            </a:r>
          </a:p>
          <a:p>
            <a:pPr fontAlgn="auto">
              <a:spcBef>
                <a:spcPct val="30000"/>
              </a:spcBef>
              <a:buFont typeface="Arial" panose="020B0604020202020204" pitchFamily="34" charset="0"/>
              <a:buChar char="•"/>
            </a:pPr>
            <a:r>
              <a:rPr lang="en-US" sz="2000" i="0" dirty="0"/>
              <a:t>Adverse NCOER/OER</a:t>
            </a:r>
          </a:p>
          <a:p>
            <a:pPr fontAlgn="auto">
              <a:spcBef>
                <a:spcPct val="30000"/>
              </a:spcBef>
              <a:buFont typeface="Arial" panose="020B0604020202020204" pitchFamily="34" charset="0"/>
              <a:buChar char="•"/>
            </a:pPr>
            <a:r>
              <a:rPr lang="en-US" sz="2000" i="0" dirty="0"/>
              <a:t>Removal from Special Status</a:t>
            </a:r>
          </a:p>
          <a:p>
            <a:pPr fontAlgn="auto">
              <a:spcBef>
                <a:spcPct val="30000"/>
              </a:spcBef>
              <a:buFont typeface="Arial" panose="020B0604020202020204" pitchFamily="34" charset="0"/>
              <a:buChar char="•"/>
            </a:pPr>
            <a:r>
              <a:rPr lang="en-US" sz="2000" i="0" dirty="0"/>
              <a:t>Rehabilitative Transfer</a:t>
            </a:r>
          </a:p>
          <a:p>
            <a:pPr fontAlgn="auto">
              <a:spcBef>
                <a:spcPct val="30000"/>
              </a:spcBef>
              <a:buFont typeface="Arial" panose="020B0604020202020204" pitchFamily="34" charset="0"/>
              <a:buChar char="•"/>
            </a:pPr>
            <a:r>
              <a:rPr lang="en-US" sz="2000" i="0" dirty="0"/>
              <a:t>Administrative Reductions (AR 600-8-19)</a:t>
            </a:r>
          </a:p>
          <a:p>
            <a:pPr fontAlgn="auto">
              <a:spcBef>
                <a:spcPct val="30000"/>
              </a:spcBef>
              <a:buFont typeface="Arial" panose="020B0604020202020204" pitchFamily="34" charset="0"/>
              <a:buChar char="•"/>
            </a:pPr>
            <a:r>
              <a:rPr lang="en-US" sz="2000" i="0" dirty="0"/>
              <a:t>Administrative Separations (AR 635-200)</a:t>
            </a:r>
          </a:p>
          <a:p>
            <a:pPr eaLnBrk="1" hangingPunct="1">
              <a:spcBef>
                <a:spcPct val="30000"/>
              </a:spcBef>
              <a:buFont typeface="Arial" panose="020B0604020202020204" pitchFamily="34" charset="0"/>
              <a:buChar char="•"/>
            </a:pPr>
            <a:r>
              <a:rPr lang="en-US" sz="2000" i="0" dirty="0"/>
              <a:t>Removal from Special Status</a:t>
            </a:r>
          </a:p>
          <a:p>
            <a:pPr eaLnBrk="1" hangingPunct="1">
              <a:spcBef>
                <a:spcPct val="30000"/>
              </a:spcBef>
              <a:buFont typeface="Arial" panose="020B0604020202020204" pitchFamily="34" charset="0"/>
              <a:buChar char="•"/>
            </a:pPr>
            <a:r>
              <a:rPr lang="en-US" sz="2000" i="0" dirty="0"/>
              <a:t>Rehabilitative Transfer</a:t>
            </a:r>
          </a:p>
          <a:p>
            <a:pPr eaLnBrk="1" hangingPunct="1">
              <a:spcBef>
                <a:spcPct val="30000"/>
              </a:spcBef>
              <a:buFont typeface="Arial" panose="020B0604020202020204" pitchFamily="34" charset="0"/>
              <a:buChar char="•"/>
            </a:pPr>
            <a:r>
              <a:rPr lang="en-US" sz="2000" i="0" dirty="0"/>
              <a:t>Administrative Reductions (AR 600-8-19)</a:t>
            </a:r>
          </a:p>
          <a:p>
            <a:pPr fontAlgn="auto">
              <a:spcBef>
                <a:spcPct val="30000"/>
              </a:spcBef>
              <a:buFont typeface="Arial" panose="020B0604020202020204" pitchFamily="34" charset="0"/>
              <a:buChar char="•"/>
            </a:pPr>
            <a:endParaRPr lang="en-US" sz="1800" i="0" dirty="0"/>
          </a:p>
          <a:p>
            <a:pPr fontAlgn="auto">
              <a:spcBef>
                <a:spcPct val="30000"/>
              </a:spcBef>
            </a:pPr>
            <a:endParaRPr lang="en-US" sz="1800" i="0" dirty="0">
              <a:solidFill>
                <a:srgbClr val="FFFF00"/>
              </a:solidFill>
            </a:endParaRPr>
          </a:p>
        </p:txBody>
      </p:sp>
    </p:spTree>
    <p:extLst>
      <p:ext uri="{BB962C8B-B14F-4D97-AF65-F5344CB8AC3E}">
        <p14:creationId xmlns:p14="http://schemas.microsoft.com/office/powerpoint/2010/main" val="362941827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2133600" y="609600"/>
            <a:ext cx="7924800" cy="762000"/>
          </a:xfrm>
          <a:noFill/>
        </p:spPr>
        <p:txBody>
          <a:bodyPr vert="horz" lIns="92075" tIns="46038" rIns="92075" bIns="46038" rtlCol="0" anchor="ctr">
            <a:normAutofit fontScale="90000"/>
          </a:bodyPr>
          <a:lstStyle/>
          <a:p>
            <a:pPr algn="ctr" eaLnBrk="1" hangingPunct="1"/>
            <a:r>
              <a:rPr lang="en-US" sz="4400" dirty="0"/>
              <a:t>Administrative Actions</a:t>
            </a:r>
            <a:br>
              <a:rPr lang="en-US" dirty="0"/>
            </a:br>
            <a:r>
              <a:rPr lang="en-US" sz="3100" dirty="0"/>
              <a:t>Counseling Soldiers</a:t>
            </a:r>
            <a:endParaRPr lang="en-US" dirty="0"/>
          </a:p>
        </p:txBody>
      </p:sp>
      <p:sp>
        <p:nvSpPr>
          <p:cNvPr id="38915" name="Rectangle 3"/>
          <p:cNvSpPr>
            <a:spLocks noGrp="1" noChangeArrowheads="1"/>
          </p:cNvSpPr>
          <p:nvPr>
            <p:ph idx="1"/>
          </p:nvPr>
        </p:nvSpPr>
        <p:spPr>
          <a:xfrm>
            <a:off x="838200" y="2057400"/>
            <a:ext cx="10591800" cy="5257800"/>
          </a:xfrm>
        </p:spPr>
        <p:txBody>
          <a:bodyPr vert="horz" lIns="92075" tIns="46038" rIns="92075" bIns="46038" rtlCol="0">
            <a:normAutofit/>
          </a:bodyPr>
          <a:lstStyle/>
          <a:p>
            <a:pPr marL="0" indent="0">
              <a:spcBef>
                <a:spcPts val="0"/>
              </a:spcBef>
              <a:buNone/>
              <a:tabLst>
                <a:tab pos="736600" algn="l"/>
              </a:tabLst>
            </a:pPr>
            <a:r>
              <a:rPr lang="en-US" sz="2800" dirty="0"/>
              <a:t>Intent of counseling is to rehabilitate the Soldier</a:t>
            </a:r>
          </a:p>
          <a:p>
            <a:pPr marL="0" indent="0">
              <a:spcBef>
                <a:spcPts val="0"/>
              </a:spcBef>
              <a:buNone/>
              <a:tabLst>
                <a:tab pos="736600" algn="l"/>
              </a:tabLst>
            </a:pPr>
            <a:endParaRPr lang="en-US" sz="2400" dirty="0"/>
          </a:p>
          <a:p>
            <a:pPr>
              <a:spcBef>
                <a:spcPts val="0"/>
              </a:spcBef>
              <a:buFont typeface="Arial" panose="020B0604020202020204" pitchFamily="34" charset="0"/>
              <a:buChar char="•"/>
              <a:tabLst>
                <a:tab pos="736600" algn="l"/>
              </a:tabLst>
            </a:pPr>
            <a:r>
              <a:rPr lang="en-US" sz="2400" dirty="0"/>
              <a:t>Soldier must understand where he/she failed to meet expectations and the commander’s expectations for future conduct.</a:t>
            </a:r>
          </a:p>
          <a:p>
            <a:pPr>
              <a:spcBef>
                <a:spcPts val="0"/>
              </a:spcBef>
              <a:buFont typeface="Arial" panose="020B0604020202020204" pitchFamily="34" charset="0"/>
              <a:buChar char="•"/>
              <a:tabLst>
                <a:tab pos="736600" algn="l"/>
              </a:tabLst>
            </a:pPr>
            <a:r>
              <a:rPr lang="en-US" sz="2400" dirty="0"/>
              <a:t>Written counseling is preferred.</a:t>
            </a:r>
          </a:p>
          <a:p>
            <a:pPr>
              <a:spcBef>
                <a:spcPts val="0"/>
              </a:spcBef>
              <a:buFont typeface="Arial" panose="020B0604020202020204" pitchFamily="34" charset="0"/>
              <a:buChar char="•"/>
              <a:tabLst>
                <a:tab pos="736600" algn="l"/>
              </a:tabLst>
            </a:pPr>
            <a:r>
              <a:rPr lang="en-US" sz="2400" dirty="0"/>
              <a:t>Leaders should assess the Soldier’s performance and adherence to the plan of action after sufficient time has passed.</a:t>
            </a:r>
            <a:endParaRPr lang="en-US" dirty="0"/>
          </a:p>
          <a:p>
            <a:pPr marL="457200" lvl="1" indent="0">
              <a:spcBef>
                <a:spcPts val="0"/>
              </a:spcBef>
              <a:buNone/>
              <a:tabLst>
                <a:tab pos="736600" algn="l"/>
              </a:tabLst>
            </a:pPr>
            <a:endParaRPr lang="en-US" dirty="0"/>
          </a:p>
          <a:p>
            <a:pPr marL="0" lvl="1" indent="0">
              <a:spcBef>
                <a:spcPts val="0"/>
              </a:spcBef>
              <a:buNone/>
              <a:tabLst>
                <a:tab pos="736600" algn="l"/>
              </a:tabLst>
            </a:pPr>
            <a:r>
              <a:rPr lang="en-US" sz="2800" dirty="0"/>
              <a:t>DA Form 4856 (Counseling Form)</a:t>
            </a:r>
          </a:p>
          <a:p>
            <a:pPr marL="0" lvl="1" indent="0">
              <a:spcBef>
                <a:spcPts val="0"/>
              </a:spcBef>
              <a:buNone/>
              <a:tabLst>
                <a:tab pos="736600" algn="l"/>
              </a:tabLst>
            </a:pPr>
            <a:endParaRPr lang="en-US" sz="2400" dirty="0"/>
          </a:p>
          <a:p>
            <a:pPr marL="342900" lvl="1" indent="-342900">
              <a:spcBef>
                <a:spcPts val="0"/>
              </a:spcBef>
              <a:buFont typeface="Arial" panose="020B0604020202020204" pitchFamily="34" charset="0"/>
              <a:buChar char="•"/>
              <a:tabLst>
                <a:tab pos="736600" algn="l"/>
              </a:tabLst>
            </a:pPr>
            <a:r>
              <a:rPr lang="en-US" sz="2400" dirty="0"/>
              <a:t>Include requirements of AR 635-200, para. 1-16 and Chapter 17.</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09800" y="381000"/>
            <a:ext cx="7772400" cy="1143000"/>
          </a:xfrm>
        </p:spPr>
        <p:txBody>
          <a:bodyPr>
            <a:normAutofit fontScale="90000"/>
          </a:bodyPr>
          <a:lstStyle/>
          <a:p>
            <a:pPr eaLnBrk="1" hangingPunct="1"/>
            <a:r>
              <a:rPr lang="en-US" sz="2800" dirty="0"/>
              <a:t>Administrative Actions</a:t>
            </a:r>
            <a:br>
              <a:rPr lang="en-US" sz="3600" dirty="0"/>
            </a:br>
            <a:r>
              <a:rPr lang="en-US" sz="2800" dirty="0"/>
              <a:t>Counseling </a:t>
            </a:r>
            <a:r>
              <a:rPr lang="en-US" sz="2800" dirty="0">
                <a:latin typeface="Times New Roman" pitchFamily="18" charset="0"/>
              </a:rPr>
              <a:t>“</a:t>
            </a:r>
            <a:r>
              <a:rPr lang="en-US" sz="2800" dirty="0"/>
              <a:t>Magic Phrase</a:t>
            </a:r>
            <a:r>
              <a:rPr lang="en-US" sz="2800" dirty="0">
                <a:latin typeface="Times New Roman" pitchFamily="18" charset="0"/>
              </a:rPr>
              <a:t>”/“</a:t>
            </a:r>
            <a:r>
              <a:rPr lang="en-US" sz="2800" dirty="0"/>
              <a:t>Silver Bullet</a:t>
            </a:r>
            <a:r>
              <a:rPr lang="en-US" sz="2800" dirty="0">
                <a:latin typeface="Times New Roman" pitchFamily="18" charset="0"/>
              </a:rPr>
              <a:t>”</a:t>
            </a:r>
            <a:endParaRPr lang="en-US" sz="2800" dirty="0"/>
          </a:p>
        </p:txBody>
      </p:sp>
      <p:sp>
        <p:nvSpPr>
          <p:cNvPr id="458755" name="Rectangle 3"/>
          <p:cNvSpPr>
            <a:spLocks noGrp="1" noChangeArrowheads="1"/>
          </p:cNvSpPr>
          <p:nvPr>
            <p:ph idx="1"/>
          </p:nvPr>
        </p:nvSpPr>
        <p:spPr>
          <a:xfrm>
            <a:off x="1752600" y="2133601"/>
            <a:ext cx="8229600" cy="4525963"/>
          </a:xfrm>
        </p:spPr>
        <p:txBody>
          <a:bodyPr/>
          <a:lstStyle/>
          <a:p>
            <a:pPr eaLnBrk="1" hangingPunct="1">
              <a:lnSpc>
                <a:spcPct val="90000"/>
              </a:lnSpc>
              <a:spcBef>
                <a:spcPct val="0"/>
              </a:spcBef>
              <a:buFontTx/>
              <a:buNone/>
            </a:pPr>
            <a:r>
              <a:rPr lang="en-US" sz="1600" dirty="0"/>
              <a:t>	</a:t>
            </a:r>
            <a:r>
              <a:rPr lang="en-US" sz="1600" dirty="0">
                <a:latin typeface="Times New Roman" pitchFamily="18" charset="0"/>
              </a:rPr>
              <a:t>“</a:t>
            </a:r>
            <a:r>
              <a:rPr lang="en-US" dirty="0"/>
              <a:t>You are hereby counseled for the above indicated misconduct and/or unsatisfactory duty performance in accordance with AR 635-200, paragraph 1-16.  Continued behavior of this kind may result in initiation of separation action to eliminate you from the Army.  If you are separated for unsatisfactory performance, you could receive an Honorable, General, or Other than Honorable (OTH) Discharge.  A General or OTH Discharge could severely prejudice you in civilian life.  Additionally, an OTH Discharge could deprive you of many or all military and Veterans benefits to include forfeiture of all educational benefits.  Any further misconduct or unsatisfactory performance may cause you to be eliminated without further counseling.</a:t>
            </a:r>
            <a:r>
              <a:rPr lang="en-US" dirty="0">
                <a:latin typeface="Times New Roman" pitchFamily="18" charset="0"/>
              </a:rPr>
              <a:t>”</a:t>
            </a:r>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Oval 7"/>
          <p:cNvSpPr>
            <a:spLocks noChangeArrowheads="1"/>
          </p:cNvSpPr>
          <p:nvPr/>
        </p:nvSpPr>
        <p:spPr bwMode="auto">
          <a:xfrm>
            <a:off x="6400800" y="3200400"/>
            <a:ext cx="2806700" cy="2743200"/>
          </a:xfrm>
          <a:prstGeom prst="ellipse">
            <a:avLst/>
          </a:prstGeom>
          <a:noFill/>
          <a:ln w="9525" algn="ctr">
            <a:noFill/>
            <a:round/>
            <a:headEnd/>
            <a:tailEnd/>
          </a:ln>
        </p:spPr>
        <p:txBody>
          <a:bodyPr wrap="none" anchor="ctr"/>
          <a:lstStyle/>
          <a:p>
            <a:endParaRPr lang="en-US" dirty="0"/>
          </a:p>
        </p:txBody>
      </p:sp>
      <p:sp>
        <p:nvSpPr>
          <p:cNvPr id="40965" name="Oval 9"/>
          <p:cNvSpPr>
            <a:spLocks noChangeArrowheads="1"/>
          </p:cNvSpPr>
          <p:nvPr/>
        </p:nvSpPr>
        <p:spPr bwMode="auto">
          <a:xfrm>
            <a:off x="13182600" y="2514600"/>
            <a:ext cx="1905000" cy="1600200"/>
          </a:xfrm>
          <a:prstGeom prst="ellipse">
            <a:avLst/>
          </a:prstGeom>
          <a:noFill/>
          <a:ln w="9525" algn="ctr">
            <a:noFill/>
            <a:round/>
            <a:headEnd/>
            <a:tailEnd/>
          </a:ln>
        </p:spPr>
        <p:txBody>
          <a:bodyPr wrap="none" anchor="ctr"/>
          <a:lstStyle/>
          <a:p>
            <a:endParaRPr lang="en-US" dirty="0"/>
          </a:p>
        </p:txBody>
      </p:sp>
      <p:sp>
        <p:nvSpPr>
          <p:cNvPr id="40966" name="Oval 10"/>
          <p:cNvSpPr>
            <a:spLocks noChangeArrowheads="1"/>
          </p:cNvSpPr>
          <p:nvPr/>
        </p:nvSpPr>
        <p:spPr bwMode="auto">
          <a:xfrm>
            <a:off x="12877800" y="3124200"/>
            <a:ext cx="914400" cy="914400"/>
          </a:xfrm>
          <a:prstGeom prst="ellipse">
            <a:avLst/>
          </a:prstGeom>
          <a:noFill/>
          <a:ln w="9525" algn="ctr">
            <a:noFill/>
            <a:round/>
            <a:headEnd/>
            <a:tailEnd/>
          </a:ln>
        </p:spPr>
        <p:txBody>
          <a:bodyPr wrap="none" anchor="ctr"/>
          <a:lstStyle/>
          <a:p>
            <a:endParaRPr lang="en-US" dirty="0"/>
          </a:p>
        </p:txBody>
      </p:sp>
      <p:sp>
        <p:nvSpPr>
          <p:cNvPr id="40968" name="Oval 12"/>
          <p:cNvSpPr>
            <a:spLocks noChangeArrowheads="1"/>
          </p:cNvSpPr>
          <p:nvPr/>
        </p:nvSpPr>
        <p:spPr bwMode="auto">
          <a:xfrm>
            <a:off x="6858001" y="3322638"/>
            <a:ext cx="3046413" cy="2773362"/>
          </a:xfrm>
          <a:prstGeom prst="ellipse">
            <a:avLst/>
          </a:prstGeom>
          <a:noFill/>
          <a:ln w="9525" algn="ctr">
            <a:noFill/>
            <a:round/>
            <a:headEnd/>
            <a:tailEnd/>
          </a:ln>
        </p:spPr>
        <p:txBody>
          <a:bodyPr wrap="none" anchor="ctr"/>
          <a:lstStyle/>
          <a:p>
            <a:pPr marL="228600" indent="-228600" algn="ctr"/>
            <a:endParaRPr lang="en-US" dirty="0">
              <a:solidFill>
                <a:srgbClr val="FF0000"/>
              </a:solidFill>
            </a:endParaRPr>
          </a:p>
        </p:txBody>
      </p:sp>
      <p:sp>
        <p:nvSpPr>
          <p:cNvPr id="40969" name="Line 13"/>
          <p:cNvSpPr>
            <a:spLocks noChangeShapeType="1"/>
          </p:cNvSpPr>
          <p:nvPr/>
        </p:nvSpPr>
        <p:spPr bwMode="auto">
          <a:xfrm flipH="1">
            <a:off x="6781800" y="3276600"/>
            <a:ext cx="2667000" cy="2895600"/>
          </a:xfrm>
          <a:prstGeom prst="line">
            <a:avLst/>
          </a:prstGeom>
          <a:noFill/>
          <a:ln w="9525">
            <a:noFill/>
            <a:round/>
            <a:headEnd/>
            <a:tailEnd/>
          </a:ln>
        </p:spPr>
        <p:txBody>
          <a:bodyPr/>
          <a:lstStyle/>
          <a:p>
            <a:endParaRPr lang="en-US" dirty="0"/>
          </a:p>
        </p:txBody>
      </p:sp>
      <p:sp>
        <p:nvSpPr>
          <p:cNvPr id="11" name="Rectangle 2"/>
          <p:cNvSpPr>
            <a:spLocks noGrp="1" noChangeArrowheads="1"/>
          </p:cNvSpPr>
          <p:nvPr>
            <p:ph type="title"/>
          </p:nvPr>
        </p:nvSpPr>
        <p:spPr>
          <a:xfrm>
            <a:off x="1943100" y="427037"/>
            <a:ext cx="8305800" cy="1143000"/>
          </a:xfrm>
        </p:spPr>
        <p:txBody>
          <a:bodyPr/>
          <a:lstStyle/>
          <a:p>
            <a:pPr algn="ctr" eaLnBrk="1" hangingPunct="1"/>
            <a:r>
              <a:rPr lang="en-US" dirty="0"/>
              <a:t>Administrative Actions</a:t>
            </a:r>
            <a:br>
              <a:rPr lang="en-US" dirty="0"/>
            </a:br>
            <a:r>
              <a:rPr lang="en-US" sz="2800" dirty="0"/>
              <a:t>Corrective (Remedial) Training</a:t>
            </a:r>
            <a:endParaRPr lang="en-US" dirty="0"/>
          </a:p>
        </p:txBody>
      </p:sp>
      <p:sp>
        <p:nvSpPr>
          <p:cNvPr id="13" name="Rectangle 3"/>
          <p:cNvSpPr txBox="1">
            <a:spLocks noChangeArrowheads="1"/>
          </p:cNvSpPr>
          <p:nvPr/>
        </p:nvSpPr>
        <p:spPr bwMode="auto">
          <a:xfrm>
            <a:off x="685800" y="2057401"/>
            <a:ext cx="10744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a:lstStyle>
          <a:p>
            <a:pPr marL="0" indent="0" eaLnBrk="1" hangingPunct="1">
              <a:lnSpc>
                <a:spcPct val="100000"/>
              </a:lnSpc>
              <a:spcBef>
                <a:spcPts val="0"/>
              </a:spcBef>
              <a:buNone/>
            </a:pPr>
            <a:r>
              <a:rPr lang="en-US" sz="2400" i="0" kern="0" dirty="0">
                <a:solidFill>
                  <a:schemeClr val="tx1"/>
                </a:solidFill>
              </a:rPr>
              <a:t>Training or instruction must be </a:t>
            </a:r>
            <a:r>
              <a:rPr lang="en-US" sz="2400" i="0" u="sng" kern="0" dirty="0">
                <a:solidFill>
                  <a:schemeClr val="tx1"/>
                </a:solidFill>
              </a:rPr>
              <a:t>appropriately tailored </a:t>
            </a:r>
            <a:r>
              <a:rPr lang="en-US" sz="2400" i="0" kern="0" dirty="0">
                <a:solidFill>
                  <a:schemeClr val="tx1"/>
                </a:solidFill>
              </a:rPr>
              <a:t>to the deficiency observed and oriented to correct that particular deficiency, e.g.:</a:t>
            </a:r>
          </a:p>
          <a:p>
            <a:pPr eaLnBrk="1" hangingPunct="1">
              <a:lnSpc>
                <a:spcPct val="100000"/>
              </a:lnSpc>
              <a:spcBef>
                <a:spcPts val="0"/>
              </a:spcBef>
            </a:pPr>
            <a:r>
              <a:rPr lang="en-US" sz="2400" i="0" kern="0" dirty="0">
                <a:solidFill>
                  <a:schemeClr val="tx1"/>
                </a:solidFill>
              </a:rPr>
              <a:t>Remedial PT</a:t>
            </a:r>
          </a:p>
          <a:p>
            <a:pPr eaLnBrk="1" hangingPunct="1">
              <a:lnSpc>
                <a:spcPct val="100000"/>
              </a:lnSpc>
              <a:spcBef>
                <a:spcPts val="0"/>
              </a:spcBef>
            </a:pPr>
            <a:r>
              <a:rPr lang="en-US" sz="2400" i="0" kern="0" dirty="0">
                <a:solidFill>
                  <a:schemeClr val="tx1"/>
                </a:solidFill>
              </a:rPr>
              <a:t>Check-in requirements for FTRs</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Training, NOT Punishment</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Must not be humiliating or degrading</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Leader should be present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4B502-F62B-4B58-81FA-2BC0FFE5172E}"/>
              </a:ext>
            </a:extLst>
          </p:cNvPr>
          <p:cNvSpPr>
            <a:spLocks noGrp="1"/>
          </p:cNvSpPr>
          <p:nvPr>
            <p:ph type="title"/>
          </p:nvPr>
        </p:nvSpPr>
        <p:spPr>
          <a:xfrm>
            <a:off x="600417" y="228600"/>
            <a:ext cx="10989081" cy="1508760"/>
          </a:xfrm>
        </p:spPr>
        <p:txBody>
          <a:bodyPr/>
          <a:lstStyle/>
          <a:p>
            <a:pPr algn="ctr"/>
            <a:r>
              <a:rPr lang="en-US" dirty="0"/>
              <a:t>Corrective training</a:t>
            </a:r>
          </a:p>
        </p:txBody>
      </p:sp>
      <p:pic>
        <p:nvPicPr>
          <p:cNvPr id="5" name="Content Placeholder 4" descr="A person holding a sword&#10;&#10;Description automatically generated with low confidence">
            <a:extLst>
              <a:ext uri="{FF2B5EF4-FFF2-40B4-BE49-F238E27FC236}">
                <a16:creationId xmlns:a16="http://schemas.microsoft.com/office/drawing/2014/main" id="{836A3B68-3199-4E82-887F-BF696FAE796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75522" y="1905000"/>
            <a:ext cx="3238873" cy="4834220"/>
          </a:xfrm>
        </p:spPr>
      </p:pic>
    </p:spTree>
    <p:extLst>
      <p:ext uri="{BB962C8B-B14F-4D97-AF65-F5344CB8AC3E}">
        <p14:creationId xmlns:p14="http://schemas.microsoft.com/office/powerpoint/2010/main" val="293637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E307-811B-4AEA-8138-9B18812A89D7}"/>
              </a:ext>
            </a:extLst>
          </p:cNvPr>
          <p:cNvSpPr>
            <a:spLocks noGrp="1"/>
          </p:cNvSpPr>
          <p:nvPr>
            <p:ph type="title"/>
          </p:nvPr>
        </p:nvSpPr>
        <p:spPr>
          <a:xfrm>
            <a:off x="1202919" y="381000"/>
            <a:ext cx="9784080" cy="1163624"/>
          </a:xfrm>
        </p:spPr>
        <p:txBody>
          <a:bodyPr/>
          <a:lstStyle/>
          <a:p>
            <a:pPr algn="ctr"/>
            <a:r>
              <a:rPr lang="en-US" dirty="0"/>
              <a:t>Question</a:t>
            </a:r>
          </a:p>
        </p:txBody>
      </p:sp>
      <p:sp>
        <p:nvSpPr>
          <p:cNvPr id="3" name="Content Placeholder 2">
            <a:extLst>
              <a:ext uri="{FF2B5EF4-FFF2-40B4-BE49-F238E27FC236}">
                <a16:creationId xmlns:a16="http://schemas.microsoft.com/office/drawing/2014/main" id="{E8B84EF1-BA02-4CC2-AA75-2E58B3206ABD}"/>
              </a:ext>
            </a:extLst>
          </p:cNvPr>
          <p:cNvSpPr>
            <a:spLocks noGrp="1"/>
          </p:cNvSpPr>
          <p:nvPr>
            <p:ph idx="1"/>
          </p:nvPr>
        </p:nvSpPr>
        <p:spPr>
          <a:xfrm>
            <a:off x="685800" y="2270760"/>
            <a:ext cx="10605999" cy="4206240"/>
          </a:xfrm>
        </p:spPr>
        <p:txBody>
          <a:bodyPr/>
          <a:lstStyle/>
          <a:p>
            <a:pPr>
              <a:buFont typeface="Arial" panose="020B0604020202020204" pitchFamily="34" charset="0"/>
              <a:buChar char="•"/>
            </a:pPr>
            <a:r>
              <a:rPr lang="en-US" dirty="0"/>
              <a:t>One of your Soldier’s renders a very sloppy salute to the BN commander and you observe it. In a fit of rage you order the Soldier to stand in front of the BN and render 100 perfect salutes. Is this permissible?</a:t>
            </a:r>
          </a:p>
          <a:p>
            <a:endParaRPr lang="en-US" dirty="0"/>
          </a:p>
          <a:p>
            <a:pPr>
              <a:buFont typeface="Arial" panose="020B0604020202020204" pitchFamily="34" charset="0"/>
              <a:buChar char="•"/>
            </a:pPr>
            <a:r>
              <a:rPr lang="en-US" dirty="0"/>
              <a:t>While doing a barracks inspection you notice one Soldier acting very fidgety in the hallway. You make eye contact with the Soldier and the Soldier darts into his room. What should you do?</a:t>
            </a:r>
          </a:p>
          <a:p>
            <a:endParaRPr lang="en-US" dirty="0"/>
          </a:p>
          <a:p>
            <a:pPr>
              <a:buFont typeface="Arial" panose="020B0604020202020204" pitchFamily="34" charset="0"/>
              <a:buChar char="•"/>
            </a:pPr>
            <a:r>
              <a:rPr lang="en-US" dirty="0"/>
              <a:t>What will happen if you do not use spell check on your counseling statements?</a:t>
            </a:r>
          </a:p>
        </p:txBody>
      </p:sp>
    </p:spTree>
    <p:extLst>
      <p:ext uri="{BB962C8B-B14F-4D97-AF65-F5344CB8AC3E}">
        <p14:creationId xmlns:p14="http://schemas.microsoft.com/office/powerpoint/2010/main" val="2133173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0B660-EAD7-4ED4-9760-476FA641438B}"/>
              </a:ext>
            </a:extLst>
          </p:cNvPr>
          <p:cNvSpPr>
            <a:spLocks noGrp="1"/>
          </p:cNvSpPr>
          <p:nvPr>
            <p:ph type="title"/>
          </p:nvPr>
        </p:nvSpPr>
        <p:spPr/>
        <p:txBody>
          <a:bodyPr/>
          <a:lstStyle/>
          <a:p>
            <a:r>
              <a:rPr lang="en-US" dirty="0"/>
              <a:t>Why Does this Matter?</a:t>
            </a:r>
          </a:p>
        </p:txBody>
      </p:sp>
      <p:sp>
        <p:nvSpPr>
          <p:cNvPr id="5" name="Content Placeholder 2">
            <a:extLst>
              <a:ext uri="{FF2B5EF4-FFF2-40B4-BE49-F238E27FC236}">
                <a16:creationId xmlns:a16="http://schemas.microsoft.com/office/drawing/2014/main" id="{442F478B-ED50-4696-A3AC-A73D3B1EAE77}"/>
              </a:ext>
            </a:extLst>
          </p:cNvPr>
          <p:cNvSpPr>
            <a:spLocks noGrp="1"/>
          </p:cNvSpPr>
          <p:nvPr>
            <p:ph type="body" sz="half" idx="1"/>
          </p:nvPr>
        </p:nvSpPr>
        <p:spPr>
          <a:xfrm>
            <a:off x="601663" y="1874838"/>
            <a:ext cx="7170738" cy="4754562"/>
          </a:xfrm>
        </p:spPr>
        <p:txBody>
          <a:bodyPr>
            <a:normAutofit lnSpcReduction="10000"/>
          </a:bodyPr>
          <a:lstStyle/>
          <a:p>
            <a:pPr>
              <a:buFont typeface="Arial" panose="020B0604020202020204" pitchFamily="34" charset="0"/>
              <a:buChar char="•"/>
            </a:pPr>
            <a:r>
              <a:rPr lang="en-US" dirty="0"/>
              <a:t>You have a duty to enforce standards.</a:t>
            </a:r>
          </a:p>
          <a:p>
            <a:pPr lvl="1">
              <a:buFont typeface="Arial" panose="020B0604020202020204" pitchFamily="34" charset="0"/>
              <a:buChar char="•"/>
            </a:pPr>
            <a:r>
              <a:rPr lang="en-US" dirty="0"/>
              <a:t>Doctrine (ADP 6-22), Statute: U.C.M.J., Regulation: AR 600-20.</a:t>
            </a:r>
          </a:p>
          <a:p>
            <a:pPr>
              <a:buFont typeface="Arial" panose="020B0604020202020204" pitchFamily="34" charset="0"/>
              <a:buChar char="•"/>
            </a:pPr>
            <a:r>
              <a:rPr lang="en-US" dirty="0"/>
              <a:t>Failure to act can, and probably will, result in failure. </a:t>
            </a:r>
          </a:p>
          <a:p>
            <a:pPr lvl="1">
              <a:buFont typeface="Arial" panose="020B0604020202020204" pitchFamily="34" charset="0"/>
              <a:buChar char="•"/>
            </a:pPr>
            <a:r>
              <a:rPr lang="en-US" dirty="0"/>
              <a:t>Vanessa Guillen.</a:t>
            </a:r>
          </a:p>
          <a:p>
            <a:pPr>
              <a:buFont typeface="Arial" panose="020B0604020202020204" pitchFamily="34" charset="0"/>
              <a:buChar char="•"/>
            </a:pPr>
            <a:r>
              <a:rPr lang="en-US" dirty="0"/>
              <a:t>Maintaining discipline should be a high priority.</a:t>
            </a:r>
          </a:p>
          <a:p>
            <a:pPr lvl="1">
              <a:buFont typeface="Arial" panose="020B0604020202020204" pitchFamily="34" charset="0"/>
              <a:buChar char="•"/>
            </a:pPr>
            <a:r>
              <a:rPr lang="en-US" dirty="0"/>
              <a:t>Like entropy, bad things get larger over time.</a:t>
            </a:r>
          </a:p>
          <a:p>
            <a:pPr>
              <a:buFont typeface="Arial" panose="020B0604020202020204" pitchFamily="34" charset="0"/>
              <a:buChar char="•"/>
            </a:pPr>
            <a:r>
              <a:rPr lang="en-US" dirty="0"/>
              <a:t>Follow Through!</a:t>
            </a:r>
          </a:p>
          <a:p>
            <a:pPr lvl="1">
              <a:buFont typeface="Arial" panose="020B0604020202020204" pitchFamily="34" charset="0"/>
              <a:buChar char="•"/>
            </a:pPr>
            <a:r>
              <a:rPr lang="en-US" dirty="0"/>
              <a:t>Has the consequence had the desired effect?</a:t>
            </a:r>
          </a:p>
          <a:p>
            <a:pPr lvl="2">
              <a:buFont typeface="Arial" panose="020B0604020202020204" pitchFamily="34" charset="0"/>
              <a:buChar char="•"/>
            </a:pPr>
            <a:r>
              <a:rPr lang="en-US" dirty="0"/>
              <a:t>PSG’s and SL’s input throughout.</a:t>
            </a:r>
          </a:p>
          <a:p>
            <a:pPr>
              <a:buFont typeface="Arial" panose="020B0604020202020204" pitchFamily="34" charset="0"/>
              <a:buChar char="•"/>
            </a:pPr>
            <a:r>
              <a:rPr lang="en-US" dirty="0"/>
              <a:t>Predictable consequences.</a:t>
            </a:r>
          </a:p>
          <a:p>
            <a:pPr lvl="1">
              <a:buFont typeface="Arial" panose="020B0604020202020204" pitchFamily="34" charset="0"/>
              <a:buChar char="•"/>
            </a:pPr>
            <a:r>
              <a:rPr lang="en-US" dirty="0"/>
              <a:t>Escalation of force.</a:t>
            </a:r>
          </a:p>
          <a:p>
            <a:pPr>
              <a:buFont typeface="Arial" panose="020B0604020202020204" pitchFamily="34" charset="0"/>
              <a:buChar char="•"/>
            </a:pPr>
            <a:r>
              <a:rPr lang="en-US" dirty="0"/>
              <a:t>Presence.</a:t>
            </a:r>
          </a:p>
          <a:p>
            <a:pPr>
              <a:buFont typeface="Arial" panose="020B0604020202020204" pitchFamily="34" charset="0"/>
              <a:buChar char="•"/>
            </a:pPr>
            <a:endParaRPr lang="en-US" dirty="0"/>
          </a:p>
          <a:p>
            <a:pPr lvl="1"/>
            <a:endParaRPr lang="en-US" dirty="0"/>
          </a:p>
        </p:txBody>
      </p:sp>
      <p:sp>
        <p:nvSpPr>
          <p:cNvPr id="9" name="TextBox 8">
            <a:extLst>
              <a:ext uri="{FF2B5EF4-FFF2-40B4-BE49-F238E27FC236}">
                <a16:creationId xmlns:a16="http://schemas.microsoft.com/office/drawing/2014/main" id="{1C39FA17-65B0-40B7-A8AB-134242694262}"/>
              </a:ext>
            </a:extLst>
          </p:cNvPr>
          <p:cNvSpPr txBox="1"/>
          <p:nvPr/>
        </p:nvSpPr>
        <p:spPr>
          <a:xfrm>
            <a:off x="8458200" y="2133600"/>
            <a:ext cx="3132137" cy="3866764"/>
          </a:xfrm>
          <a:prstGeom prst="rect">
            <a:avLst/>
          </a:prstGeom>
          <a:noFill/>
        </p:spPr>
        <p:txBody>
          <a:bodyPr wrap="square" rtlCol="0">
            <a:spAutoFit/>
          </a:bodyPr>
          <a:lstStyle/>
          <a:p>
            <a:pPr>
              <a:buNone/>
            </a:pPr>
            <a:r>
              <a:rPr lang="en-US" sz="1400" b="0" i="0" dirty="0">
                <a:solidFill>
                  <a:schemeClr val="tx1"/>
                </a:solidFill>
                <a:effectLst/>
                <a:latin typeface="Times New Roman" panose="02020603050405020304" pitchFamily="18" charset="0"/>
              </a:rPr>
              <a:t>Although officers may outwardly appear to command the most attention, it is the day-to-day interaction between a trooper and his sergeant that will ultimately determine a soldier’s performance. From the early morning accountability formations in dark motor pools to the demand that [a] finance clerk get his squad member’s pay straight, to the late night walk-throughs of a sleeping barracks, noncommissioned officers train and maintain the force best by their example of selfless dedication. -MG Paul E. Funk, "The NCO’s Role Is Crucial in Setting the Army’s Standards." </a:t>
            </a:r>
            <a:r>
              <a:rPr lang="en-US" sz="1400" b="0" i="1" dirty="0">
                <a:solidFill>
                  <a:schemeClr val="tx1"/>
                </a:solidFill>
                <a:effectLst/>
                <a:latin typeface="Times New Roman" panose="02020603050405020304" pitchFamily="18" charset="0"/>
              </a:rPr>
              <a:t>Armor</a:t>
            </a:r>
            <a:r>
              <a:rPr lang="en-US" sz="1400" b="0" i="0" dirty="0">
                <a:solidFill>
                  <a:schemeClr val="tx1"/>
                </a:solidFill>
                <a:effectLst/>
                <a:latin typeface="Times New Roman" panose="02020603050405020304" pitchFamily="18" charset="0"/>
              </a:rPr>
              <a:t>, Nov-Dec 1992, p. 4</a:t>
            </a:r>
            <a:endParaRPr lang="en-US" sz="1400" dirty="0">
              <a:solidFill>
                <a:schemeClr val="tx1"/>
              </a:solidFill>
            </a:endParaRPr>
          </a:p>
        </p:txBody>
      </p:sp>
    </p:spTree>
    <p:extLst>
      <p:ext uri="{BB962C8B-B14F-4D97-AF65-F5344CB8AC3E}">
        <p14:creationId xmlns:p14="http://schemas.microsoft.com/office/powerpoint/2010/main" val="12037798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8" name="Picture 7" descr="MCj02510630000[1]"/>
          <p:cNvPicPr>
            <a:picLocks noChangeAspect="1" noChangeArrowheads="1"/>
          </p:cNvPicPr>
          <p:nvPr/>
        </p:nvPicPr>
        <p:blipFill>
          <a:blip r:embed="rId3" cstate="email"/>
          <a:srcRect/>
          <a:stretch>
            <a:fillRect/>
          </a:stretch>
        </p:blipFill>
        <p:spPr bwMode="auto">
          <a:xfrm>
            <a:off x="8915400" y="4084370"/>
            <a:ext cx="2209800" cy="2301875"/>
          </a:xfrm>
          <a:prstGeom prst="rect">
            <a:avLst/>
          </a:prstGeom>
          <a:noFill/>
          <a:ln w="9525">
            <a:noFill/>
            <a:miter lim="800000"/>
            <a:headEnd/>
            <a:tailEnd/>
          </a:ln>
        </p:spPr>
      </p:pic>
      <p:sp>
        <p:nvSpPr>
          <p:cNvPr id="6" name="Rectangle 2"/>
          <p:cNvSpPr>
            <a:spLocks noGrp="1" noChangeArrowheads="1"/>
          </p:cNvSpPr>
          <p:nvPr>
            <p:ph type="title"/>
          </p:nvPr>
        </p:nvSpPr>
        <p:spPr>
          <a:xfrm>
            <a:off x="2019300" y="471755"/>
            <a:ext cx="8153400" cy="1143000"/>
          </a:xfrm>
          <a:noFill/>
        </p:spPr>
        <p:txBody>
          <a:bodyPr vert="horz" lIns="92075" tIns="46038" rIns="92075" bIns="46038" rtlCol="0" anchor="ctr">
            <a:normAutofit/>
          </a:bodyPr>
          <a:lstStyle/>
          <a:p>
            <a:pPr algn="ctr" eaLnBrk="1" hangingPunct="1"/>
            <a:r>
              <a:rPr lang="en-US" dirty="0"/>
              <a:t>Administrative Actions</a:t>
            </a:r>
            <a:br>
              <a:rPr lang="en-US" dirty="0"/>
            </a:br>
            <a:r>
              <a:rPr lang="en-US" sz="2800" dirty="0"/>
              <a:t>Administrative Reprimand</a:t>
            </a:r>
            <a:endParaRPr lang="en-US" dirty="0"/>
          </a:p>
        </p:txBody>
      </p:sp>
      <p:sp>
        <p:nvSpPr>
          <p:cNvPr id="8" name="Rectangle 3"/>
          <p:cNvSpPr txBox="1">
            <a:spLocks noChangeArrowheads="1"/>
          </p:cNvSpPr>
          <p:nvPr/>
        </p:nvSpPr>
        <p:spPr bwMode="auto">
          <a:xfrm>
            <a:off x="838200" y="2133600"/>
            <a:ext cx="10515600" cy="4495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a:lstStyle>
          <a:p>
            <a:pPr marL="0" indent="0" eaLnBrk="1" hangingPunct="1">
              <a:lnSpc>
                <a:spcPct val="100000"/>
              </a:lnSpc>
              <a:spcBef>
                <a:spcPts val="0"/>
              </a:spcBef>
              <a:buNone/>
            </a:pPr>
            <a:r>
              <a:rPr lang="en-US" sz="2800" i="0" kern="0" dirty="0">
                <a:solidFill>
                  <a:schemeClr val="tx1"/>
                </a:solidFill>
              </a:rPr>
              <a:t>Documents misconduct or poor performance in a Soldier’s official files</a:t>
            </a:r>
          </a:p>
          <a:p>
            <a:pPr marL="0" indent="0" eaLnBrk="1" hangingPunct="1">
              <a:lnSpc>
                <a:spcPct val="100000"/>
              </a:lnSpc>
              <a:spcBef>
                <a:spcPts val="0"/>
              </a:spcBef>
              <a:buNone/>
            </a:pPr>
            <a:endParaRPr lang="en-US" sz="2400" i="0" kern="0" dirty="0">
              <a:solidFill>
                <a:schemeClr val="tx1"/>
              </a:solidFill>
            </a:endParaRPr>
          </a:p>
          <a:p>
            <a:pPr eaLnBrk="1" hangingPunct="1">
              <a:lnSpc>
                <a:spcPct val="100000"/>
              </a:lnSpc>
              <a:spcBef>
                <a:spcPts val="0"/>
              </a:spcBef>
            </a:pPr>
            <a:r>
              <a:rPr lang="en-US" sz="2400" i="0" kern="0" dirty="0">
                <a:solidFill>
                  <a:schemeClr val="tx1"/>
                </a:solidFill>
              </a:rPr>
              <a:t>Formal Procedures (Soldier entitled to notice and opportunity to rebut)</a:t>
            </a:r>
          </a:p>
          <a:p>
            <a:pPr eaLnBrk="1" hangingPunct="1">
              <a:lnSpc>
                <a:spcPct val="100000"/>
              </a:lnSpc>
              <a:spcBef>
                <a:spcPts val="0"/>
              </a:spcBef>
            </a:pPr>
            <a:r>
              <a:rPr lang="en-US" sz="2400" i="0" kern="0" dirty="0">
                <a:solidFill>
                  <a:schemeClr val="tx1"/>
                </a:solidFill>
              </a:rPr>
              <a:t>Soldier assisted by Legal Assistance (or TDS in some cases)</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800" i="0" kern="0" dirty="0">
                <a:solidFill>
                  <a:schemeClr val="tx1"/>
                </a:solidFill>
              </a:rPr>
              <a:t>Filing Options</a:t>
            </a:r>
          </a:p>
          <a:p>
            <a:pPr marL="0" indent="0" eaLnBrk="1" hangingPunct="1">
              <a:lnSpc>
                <a:spcPct val="100000"/>
              </a:lnSpc>
              <a:spcBef>
                <a:spcPts val="0"/>
              </a:spcBef>
              <a:buNone/>
            </a:pPr>
            <a:endParaRPr lang="en-US" sz="2400" i="0" kern="0" dirty="0">
              <a:solidFill>
                <a:schemeClr val="tx1"/>
              </a:solidFill>
            </a:endParaRPr>
          </a:p>
          <a:p>
            <a:pPr eaLnBrk="1" hangingPunct="1">
              <a:lnSpc>
                <a:spcPct val="100000"/>
              </a:lnSpc>
              <a:spcBef>
                <a:spcPts val="0"/>
              </a:spcBef>
            </a:pPr>
            <a:r>
              <a:rPr lang="en-US" sz="2400" i="0" kern="0" dirty="0">
                <a:solidFill>
                  <a:schemeClr val="tx1"/>
                </a:solidFill>
              </a:rPr>
              <a:t>Local File</a:t>
            </a:r>
          </a:p>
          <a:p>
            <a:pPr eaLnBrk="1" hangingPunct="1">
              <a:lnSpc>
                <a:spcPct val="100000"/>
              </a:lnSpc>
              <a:spcBef>
                <a:spcPts val="0"/>
              </a:spcBef>
            </a:pPr>
            <a:r>
              <a:rPr lang="en-US" sz="2400" i="0" kern="0" dirty="0">
                <a:solidFill>
                  <a:schemeClr val="tx1"/>
                </a:solidFill>
              </a:rPr>
              <a:t>AMHRR (General Officer directed)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57400" y="381000"/>
            <a:ext cx="8077200" cy="1143000"/>
          </a:xfrm>
          <a:noFill/>
        </p:spPr>
        <p:txBody>
          <a:bodyPr vert="horz" lIns="92075" tIns="46038" rIns="92075" bIns="46038" rtlCol="0" anchor="ctr">
            <a:normAutofit/>
          </a:bodyPr>
          <a:lstStyle/>
          <a:p>
            <a:pPr algn="ctr" eaLnBrk="1" hangingPunct="1"/>
            <a:r>
              <a:rPr lang="en-US" sz="4400" dirty="0"/>
              <a:t>Administrative Actions</a:t>
            </a:r>
            <a:br>
              <a:rPr lang="en-US" dirty="0"/>
            </a:br>
            <a:r>
              <a:rPr lang="en-US" sz="2800" dirty="0"/>
              <a:t>Bar to Continued Service</a:t>
            </a:r>
            <a:endParaRPr lang="en-US" dirty="0"/>
          </a:p>
        </p:txBody>
      </p:sp>
      <p:sp>
        <p:nvSpPr>
          <p:cNvPr id="18435" name="Rectangle 3"/>
          <p:cNvSpPr>
            <a:spLocks noGrp="1" noChangeArrowheads="1"/>
          </p:cNvSpPr>
          <p:nvPr>
            <p:ph idx="1"/>
          </p:nvPr>
        </p:nvSpPr>
        <p:spPr>
          <a:xfrm>
            <a:off x="685800" y="2133600"/>
            <a:ext cx="10896600" cy="4191000"/>
          </a:xfrm>
          <a:noFill/>
        </p:spPr>
        <p:txBody>
          <a:bodyPr vert="horz" lIns="92075" tIns="46038" rIns="92075" bIns="46038" rtlCol="0">
            <a:noAutofit/>
          </a:bodyPr>
          <a:lstStyle/>
          <a:p>
            <a:pPr marL="0" indent="0">
              <a:spcBef>
                <a:spcPts val="0"/>
              </a:spcBef>
              <a:buNone/>
            </a:pPr>
            <a:r>
              <a:rPr lang="en-US" sz="2400" dirty="0"/>
              <a:t>The Army desires to retain Soldiers of high moral character, competence, and demonstrated adaptability.</a:t>
            </a:r>
          </a:p>
          <a:p>
            <a:pPr marL="0" indent="0">
              <a:spcBef>
                <a:spcPts val="0"/>
              </a:spcBef>
              <a:buNone/>
            </a:pPr>
            <a:endParaRPr lang="en-US" sz="2400" dirty="0"/>
          </a:p>
          <a:p>
            <a:pPr>
              <a:spcBef>
                <a:spcPts val="0"/>
              </a:spcBef>
              <a:buFont typeface="Arial" panose="020B0604020202020204" pitchFamily="34" charset="0"/>
              <a:buChar char="•"/>
            </a:pPr>
            <a:r>
              <a:rPr lang="en-US" sz="2400" dirty="0"/>
              <a:t>Soldiers who do not meet this standard will be barred from further service.</a:t>
            </a:r>
          </a:p>
          <a:p>
            <a:pPr>
              <a:spcBef>
                <a:spcPts val="0"/>
              </a:spcBef>
              <a:buFont typeface="Arial" panose="020B0604020202020204" pitchFamily="34" charset="0"/>
              <a:buChar char="•"/>
            </a:pPr>
            <a:r>
              <a:rPr lang="en-US" sz="2400" dirty="0"/>
              <a:t>Bars may be initiated for a variety of misconduct or general poor performance</a:t>
            </a:r>
          </a:p>
          <a:p>
            <a:pPr>
              <a:spcBef>
                <a:spcPts val="0"/>
              </a:spcBef>
            </a:pPr>
            <a:endParaRPr lang="en-US" sz="2400" dirty="0"/>
          </a:p>
          <a:p>
            <a:pPr marL="0" indent="0">
              <a:spcBef>
                <a:spcPts val="0"/>
              </a:spcBef>
              <a:buNone/>
            </a:pPr>
            <a:r>
              <a:rPr lang="en-US" sz="2400" dirty="0"/>
              <a:t>Initiation of administrative separation or bar to continued service required for:</a:t>
            </a:r>
          </a:p>
          <a:p>
            <a:pPr marL="0" indent="0">
              <a:spcBef>
                <a:spcPts val="0"/>
              </a:spcBef>
              <a:buNone/>
            </a:pPr>
            <a:endParaRPr lang="en-US" sz="2400" dirty="0"/>
          </a:p>
          <a:p>
            <a:pPr>
              <a:spcBef>
                <a:spcPts val="0"/>
              </a:spcBef>
              <a:buFont typeface="Arial" panose="020B0604020202020204" pitchFamily="34" charset="0"/>
              <a:buChar char="•"/>
            </a:pPr>
            <a:r>
              <a:rPr lang="en-US" sz="2400" dirty="0"/>
              <a:t>Failure to make satisfactory progress in Army Body Composition Program.</a:t>
            </a:r>
          </a:p>
          <a:p>
            <a:pPr>
              <a:spcBef>
                <a:spcPts val="0"/>
              </a:spcBef>
              <a:buFont typeface="Arial" panose="020B0604020202020204" pitchFamily="34" charset="0"/>
              <a:buChar char="•"/>
            </a:pPr>
            <a:r>
              <a:rPr lang="en-US" sz="2400" dirty="0"/>
              <a:t>2 consecutive ACFT failures.</a:t>
            </a:r>
          </a:p>
          <a:p>
            <a:pPr>
              <a:spcBef>
                <a:spcPts val="0"/>
              </a:spcBef>
              <a:buFont typeface="Arial" panose="020B0604020202020204" pitchFamily="34" charset="0"/>
              <a:buChar char="•"/>
            </a:pPr>
            <a:r>
              <a:rPr lang="en-US" sz="2400" dirty="0"/>
              <a:t>Removal for cause from NCOES courses.</a:t>
            </a:r>
          </a:p>
          <a:p>
            <a:pPr>
              <a:spcBef>
                <a:spcPts val="0"/>
              </a:spcBef>
              <a:buFont typeface="Arial" panose="020B0604020202020204" pitchFamily="34" charset="0"/>
              <a:buChar char="•"/>
            </a:pPr>
            <a:r>
              <a:rPr lang="en-US" sz="2400" dirty="0"/>
              <a:t>Full list in AR 601-280</a:t>
            </a:r>
          </a:p>
        </p:txBody>
      </p:sp>
    </p:spTree>
    <p:extLst>
      <p:ext uri="{BB962C8B-B14F-4D97-AF65-F5344CB8AC3E}">
        <p14:creationId xmlns:p14="http://schemas.microsoft.com/office/powerpoint/2010/main" val="225754483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43100" y="533400"/>
            <a:ext cx="8305800" cy="838200"/>
          </a:xfrm>
        </p:spPr>
        <p:txBody>
          <a:bodyPr>
            <a:normAutofit fontScale="90000"/>
          </a:bodyPr>
          <a:lstStyle/>
          <a:p>
            <a:pPr algn="ctr" eaLnBrk="1" hangingPunct="1"/>
            <a:r>
              <a:rPr lang="en-US" sz="4400" dirty="0"/>
              <a:t>Administrative Actions</a:t>
            </a:r>
            <a:br>
              <a:rPr lang="en-US" dirty="0"/>
            </a:br>
            <a:r>
              <a:rPr lang="en-US" sz="3100" dirty="0"/>
              <a:t>Administrative Separations</a:t>
            </a:r>
            <a:endParaRPr lang="en-US" u="sng" dirty="0"/>
          </a:p>
        </p:txBody>
      </p:sp>
      <p:sp>
        <p:nvSpPr>
          <p:cNvPr id="19459" name="Rectangle 3"/>
          <p:cNvSpPr>
            <a:spLocks noGrp="1" noChangeArrowheads="1"/>
          </p:cNvSpPr>
          <p:nvPr>
            <p:ph idx="1"/>
          </p:nvPr>
        </p:nvSpPr>
        <p:spPr>
          <a:xfrm>
            <a:off x="609600" y="2057399"/>
            <a:ext cx="4876800" cy="3173567"/>
          </a:xfrm>
        </p:spPr>
        <p:txBody>
          <a:bodyPr>
            <a:normAutofit/>
          </a:bodyPr>
          <a:lstStyle/>
          <a:p>
            <a:pPr marL="0" indent="0">
              <a:buNone/>
            </a:pPr>
            <a:r>
              <a:rPr lang="en-US" sz="2000" u="sng" dirty="0"/>
              <a:t>Soldier’s Rights: </a:t>
            </a:r>
          </a:p>
          <a:p>
            <a:pPr marL="114300" lvl="1" indent="280988">
              <a:buFontTx/>
              <a:buChar char="•"/>
            </a:pPr>
            <a:r>
              <a:rPr lang="en-US" dirty="0"/>
              <a:t>Notice and Opportunity to Respond</a:t>
            </a:r>
          </a:p>
          <a:p>
            <a:pPr marL="114300" lvl="1" indent="280988">
              <a:buFontTx/>
              <a:buChar char="•"/>
            </a:pPr>
            <a:r>
              <a:rPr lang="en-US" dirty="0"/>
              <a:t>Attorney (TDS Consultation/Board Representation)</a:t>
            </a:r>
          </a:p>
          <a:p>
            <a:pPr marL="114300" lvl="1" indent="280988">
              <a:buFontTx/>
              <a:buChar char="•"/>
            </a:pPr>
            <a:r>
              <a:rPr lang="en-US" dirty="0"/>
              <a:t>Hearing Before a Separation Board if:</a:t>
            </a:r>
          </a:p>
          <a:p>
            <a:pPr marL="512763" lvl="2" indent="-3175"/>
            <a:r>
              <a:rPr lang="en-US" sz="2000" dirty="0"/>
              <a:t>  &gt; 6 Years of Service</a:t>
            </a:r>
          </a:p>
          <a:p>
            <a:pPr marL="512763" lvl="2" indent="-3175"/>
            <a:r>
              <a:rPr lang="en-US" sz="2000" dirty="0"/>
              <a:t>  Other Than Honorable Discharge Initiated</a:t>
            </a:r>
          </a:p>
          <a:p>
            <a:pPr marL="512763" lvl="2" indent="-3175"/>
            <a:endParaRPr lang="en-US" sz="2000" dirty="0"/>
          </a:p>
          <a:p>
            <a:pPr marL="0" indent="0"/>
            <a:endParaRPr lang="en-US" sz="1800" dirty="0"/>
          </a:p>
        </p:txBody>
      </p:sp>
      <p:sp>
        <p:nvSpPr>
          <p:cNvPr id="6" name="Rectangle 3">
            <a:extLst>
              <a:ext uri="{FF2B5EF4-FFF2-40B4-BE49-F238E27FC236}">
                <a16:creationId xmlns:a16="http://schemas.microsoft.com/office/drawing/2014/main" id="{E3CAE2CA-C0B7-421E-9E5B-63DDA8373B99}"/>
              </a:ext>
            </a:extLst>
          </p:cNvPr>
          <p:cNvSpPr txBox="1">
            <a:spLocks noChangeArrowheads="1"/>
          </p:cNvSpPr>
          <p:nvPr/>
        </p:nvSpPr>
        <p:spPr>
          <a:xfrm>
            <a:off x="6324600" y="2068286"/>
            <a:ext cx="4876800" cy="3162680"/>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fontAlgn="auto">
              <a:buFont typeface="Wingdings" pitchFamily="2" charset="2"/>
              <a:buNone/>
            </a:pPr>
            <a:r>
              <a:rPr lang="en-US" sz="2000" i="0" u="sng" dirty="0"/>
              <a:t>Characterization of Service (Options): </a:t>
            </a:r>
            <a:r>
              <a:rPr lang="en-US" sz="2000" b="1" i="0" dirty="0"/>
              <a:t> </a:t>
            </a:r>
          </a:p>
          <a:p>
            <a:pPr marL="114300" lvl="1" indent="280988" fontAlgn="auto">
              <a:buFontTx/>
              <a:buChar char="•"/>
            </a:pPr>
            <a:r>
              <a:rPr lang="en-US" i="0" dirty="0"/>
              <a:t>Honorable (No misconduct; Entitled to all benefits)</a:t>
            </a:r>
          </a:p>
          <a:p>
            <a:pPr marL="114300" lvl="1" indent="280988" fontAlgn="auto">
              <a:buFontTx/>
              <a:buChar char="•"/>
            </a:pPr>
            <a:r>
              <a:rPr lang="en-US" i="0" dirty="0"/>
              <a:t>General (Minor misconduct; Entitled to most benefits)</a:t>
            </a:r>
          </a:p>
          <a:p>
            <a:pPr marL="114300" lvl="1" indent="280988" fontAlgn="auto">
              <a:buFontTx/>
              <a:buChar char="•"/>
            </a:pPr>
            <a:r>
              <a:rPr lang="en-US" i="0" dirty="0"/>
              <a:t>Other than Honorable (More serious misconduct;                                         </a:t>
            </a:r>
          </a:p>
          <a:p>
            <a:pPr marL="114300" lvl="1" indent="0" fontAlgn="auto">
              <a:buFont typeface="Wingdings" pitchFamily="2" charset="2"/>
              <a:buNone/>
            </a:pPr>
            <a:r>
              <a:rPr lang="en-US" i="0" dirty="0"/>
              <a:t>     Forfeits most benefits)</a:t>
            </a:r>
          </a:p>
          <a:p>
            <a:pPr marL="512763" lvl="2" indent="-3175" fontAlgn="auto">
              <a:buFont typeface="Wingdings" pitchFamily="2" charset="2"/>
              <a:buNone/>
            </a:pPr>
            <a:endParaRPr lang="en-US" i="0" dirty="0"/>
          </a:p>
          <a:p>
            <a:pPr marL="0" indent="0" fontAlgn="auto"/>
            <a:endParaRPr lang="en-US" sz="1800" i="0" dirty="0"/>
          </a:p>
        </p:txBody>
      </p:sp>
      <p:sp>
        <p:nvSpPr>
          <p:cNvPr id="8" name="TextBox 7">
            <a:extLst>
              <a:ext uri="{FF2B5EF4-FFF2-40B4-BE49-F238E27FC236}">
                <a16:creationId xmlns:a16="http://schemas.microsoft.com/office/drawing/2014/main" id="{00373322-7F5F-4F3D-97C6-4D12B5C25F9E}"/>
              </a:ext>
            </a:extLst>
          </p:cNvPr>
          <p:cNvSpPr txBox="1"/>
          <p:nvPr/>
        </p:nvSpPr>
        <p:spPr>
          <a:xfrm>
            <a:off x="3581400" y="5236790"/>
            <a:ext cx="4648200" cy="1093633"/>
          </a:xfrm>
          <a:prstGeom prst="rect">
            <a:avLst/>
          </a:prstGeom>
          <a:noFill/>
        </p:spPr>
        <p:txBody>
          <a:bodyPr wrap="square">
            <a:spAutoFit/>
          </a:bodyPr>
          <a:lstStyle/>
          <a:p>
            <a:pPr marL="0" indent="0" fontAlgn="auto">
              <a:buFont typeface="Wingdings" pitchFamily="2" charset="2"/>
              <a:buNone/>
            </a:pPr>
            <a:r>
              <a:rPr lang="en-US" sz="1800" i="0" u="sng" dirty="0">
                <a:solidFill>
                  <a:schemeClr val="tx1"/>
                </a:solidFill>
              </a:rPr>
              <a:t>Standard of Proof:</a:t>
            </a:r>
          </a:p>
          <a:p>
            <a:pPr marL="114300" lvl="1" indent="280988" fontAlgn="auto">
              <a:buFontTx/>
              <a:buChar char="•"/>
            </a:pPr>
            <a:r>
              <a:rPr lang="en-US" sz="1800" i="0" dirty="0">
                <a:solidFill>
                  <a:schemeClr val="tx1"/>
                </a:solidFill>
              </a:rPr>
              <a:t>“Greater weight of the evidence”</a:t>
            </a:r>
          </a:p>
          <a:p>
            <a:pPr marL="114300" lvl="1" indent="280988" fontAlgn="auto">
              <a:buFontTx/>
              <a:buChar char="•"/>
            </a:pPr>
            <a:r>
              <a:rPr lang="en-US" sz="1800" i="0" dirty="0">
                <a:solidFill>
                  <a:schemeClr val="tx1"/>
                </a:solidFill>
              </a:rPr>
              <a:t>Preponderance of the evidence (51%)</a:t>
            </a:r>
          </a:p>
        </p:txBody>
      </p:sp>
    </p:spTree>
    <p:extLst>
      <p:ext uri="{BB962C8B-B14F-4D97-AF65-F5344CB8AC3E}">
        <p14:creationId xmlns:p14="http://schemas.microsoft.com/office/powerpoint/2010/main" val="94141752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2209800" y="381000"/>
            <a:ext cx="7772400" cy="1143000"/>
          </a:xfrm>
        </p:spPr>
        <p:txBody>
          <a:bodyPr>
            <a:normAutofit fontScale="90000"/>
          </a:bodyPr>
          <a:lstStyle/>
          <a:p>
            <a:pPr eaLnBrk="1" hangingPunct="1"/>
            <a:r>
              <a:rPr lang="en-US" dirty="0"/>
              <a:t>Military Justice Leader Brief</a:t>
            </a:r>
          </a:p>
        </p:txBody>
      </p:sp>
      <p:sp>
        <p:nvSpPr>
          <p:cNvPr id="48131" name="Rectangle 3"/>
          <p:cNvSpPr>
            <a:spLocks noGrp="1" noChangeArrowheads="1"/>
          </p:cNvSpPr>
          <p:nvPr>
            <p:ph type="subTitle" idx="1"/>
          </p:nvPr>
        </p:nvSpPr>
        <p:spPr>
          <a:xfrm>
            <a:off x="2895600" y="2362200"/>
            <a:ext cx="6400800" cy="2286000"/>
          </a:xfrm>
        </p:spPr>
        <p:txBody>
          <a:bodyPr/>
          <a:lstStyle/>
          <a:p>
            <a:pPr eaLnBrk="1" hangingPunct="1"/>
            <a:r>
              <a:rPr lang="en-US" sz="3600" dirty="0">
                <a:solidFill>
                  <a:schemeClr val="bg2"/>
                </a:solidFill>
              </a:rPr>
              <a:t>End of Part I</a:t>
            </a:r>
          </a:p>
          <a:p>
            <a:pPr eaLnBrk="1" hangingPunct="1"/>
            <a:r>
              <a:rPr lang="en-US" sz="3600" dirty="0">
                <a:solidFill>
                  <a:schemeClr val="bg2"/>
                </a:solidFill>
              </a:rPr>
              <a:t>Questions?</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2209800" y="381000"/>
            <a:ext cx="7772400" cy="1143000"/>
          </a:xfrm>
        </p:spPr>
        <p:txBody>
          <a:bodyPr>
            <a:normAutofit fontScale="90000"/>
          </a:bodyPr>
          <a:lstStyle/>
          <a:p>
            <a:pPr eaLnBrk="1" hangingPunct="1"/>
            <a:r>
              <a:rPr lang="en-US" dirty="0"/>
              <a:t>Military Justice Leader Brief</a:t>
            </a:r>
          </a:p>
        </p:txBody>
      </p:sp>
      <p:sp>
        <p:nvSpPr>
          <p:cNvPr id="48131" name="Rectangle 3"/>
          <p:cNvSpPr>
            <a:spLocks noGrp="1" noChangeArrowheads="1"/>
          </p:cNvSpPr>
          <p:nvPr>
            <p:ph type="subTitle" idx="1"/>
          </p:nvPr>
        </p:nvSpPr>
        <p:spPr>
          <a:xfrm>
            <a:off x="2895600" y="2247900"/>
            <a:ext cx="6400800" cy="2933700"/>
          </a:xfrm>
        </p:spPr>
        <p:txBody>
          <a:bodyPr/>
          <a:lstStyle/>
          <a:p>
            <a:pPr eaLnBrk="1" hangingPunct="1"/>
            <a:endParaRPr lang="en-US" sz="3600" dirty="0">
              <a:solidFill>
                <a:schemeClr val="bg2"/>
              </a:solidFill>
            </a:endParaRPr>
          </a:p>
          <a:p>
            <a:pPr eaLnBrk="1" hangingPunct="1"/>
            <a:r>
              <a:rPr lang="en-US" sz="3600" dirty="0">
                <a:solidFill>
                  <a:schemeClr val="bg2"/>
                </a:solidFill>
              </a:rPr>
              <a:t>Part II</a:t>
            </a:r>
          </a:p>
        </p:txBody>
      </p:sp>
    </p:spTree>
    <p:extLst>
      <p:ext uri="{BB962C8B-B14F-4D97-AF65-F5344CB8AC3E}">
        <p14:creationId xmlns:p14="http://schemas.microsoft.com/office/powerpoint/2010/main" val="377631527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981200" y="455997"/>
            <a:ext cx="8229600" cy="1143000"/>
          </a:xfrm>
          <a:noFill/>
        </p:spPr>
        <p:txBody>
          <a:bodyPr vert="horz" lIns="92075" tIns="46038" rIns="92075" bIns="46038" rtlCol="0" anchor="ctr">
            <a:normAutofit/>
          </a:bodyPr>
          <a:lstStyle/>
          <a:p>
            <a:pPr algn="ctr" eaLnBrk="1" hangingPunct="1"/>
            <a:r>
              <a:rPr lang="en-US" dirty="0"/>
              <a:t>Punitive Disposition Options</a:t>
            </a:r>
          </a:p>
        </p:txBody>
      </p:sp>
      <p:sp>
        <p:nvSpPr>
          <p:cNvPr id="50179" name="Rectangle 3"/>
          <p:cNvSpPr>
            <a:spLocks noGrp="1" noChangeArrowheads="1"/>
          </p:cNvSpPr>
          <p:nvPr>
            <p:ph idx="1"/>
          </p:nvPr>
        </p:nvSpPr>
        <p:spPr>
          <a:xfrm>
            <a:off x="937847" y="2362200"/>
            <a:ext cx="8229600" cy="4419600"/>
          </a:xfrm>
        </p:spPr>
        <p:txBody>
          <a:bodyPr vert="horz" lIns="92075" tIns="46038" rIns="92075" bIns="46038" rtlCol="0">
            <a:normAutofit/>
          </a:bodyPr>
          <a:lstStyle/>
          <a:p>
            <a:pPr eaLnBrk="1" hangingPunct="1">
              <a:lnSpc>
                <a:spcPct val="90000"/>
              </a:lnSpc>
              <a:buFont typeface="Arial" panose="020B0604020202020204" pitchFamily="34" charset="0"/>
              <a:buChar char="•"/>
            </a:pPr>
            <a:r>
              <a:rPr lang="en-US" sz="2400" dirty="0"/>
              <a:t>Nonjudicial Punishment (Article 15)</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Summary Court-Martial</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Special Court-Martial (2 Types)</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General Court-Martial</a:t>
            </a:r>
          </a:p>
          <a:p>
            <a:pPr eaLnBrk="1" hangingPunct="1">
              <a:lnSpc>
                <a:spcPct val="90000"/>
              </a:lnSpc>
              <a:buFontTx/>
              <a:buNone/>
            </a:pPr>
            <a:endParaRPr lang="en-US" sz="2400" dirty="0"/>
          </a:p>
        </p:txBody>
      </p:sp>
      <p:pic>
        <p:nvPicPr>
          <p:cNvPr id="580612" name="Picture 4" descr="jail2"/>
          <p:cNvPicPr>
            <a:picLocks noChangeAspect="1" noChangeArrowheads="1"/>
          </p:cNvPicPr>
          <p:nvPr/>
        </p:nvPicPr>
        <p:blipFill>
          <a:blip r:embed="rId3" cstate="email"/>
          <a:srcRect/>
          <a:stretch>
            <a:fillRect/>
          </a:stretch>
        </p:blipFill>
        <p:spPr bwMode="auto">
          <a:xfrm>
            <a:off x="7441224" y="2743200"/>
            <a:ext cx="3452446" cy="3275397"/>
          </a:xfrm>
          <a:prstGeom prst="rect">
            <a:avLst/>
          </a:prstGeom>
          <a:noFill/>
          <a:ln w="9525">
            <a:noFill/>
            <a:miter lim="800000"/>
            <a:headEnd/>
            <a:tailEnd/>
          </a:ln>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24000" y="533400"/>
            <a:ext cx="9144000" cy="914400"/>
          </a:xfrm>
          <a:noFill/>
        </p:spPr>
        <p:txBody>
          <a:bodyPr vert="horz" lIns="92075" tIns="46038" rIns="92075" bIns="46038" rtlCol="0" anchor="ctr">
            <a:normAutofit/>
          </a:bodyPr>
          <a:lstStyle/>
          <a:p>
            <a:pPr algn="ctr" eaLnBrk="1" hangingPunct="1"/>
            <a:r>
              <a:rPr lang="en-US" dirty="0"/>
              <a:t>Nonjudicial</a:t>
            </a:r>
            <a:r>
              <a:rPr lang="en-US" sz="3200" dirty="0"/>
              <a:t> </a:t>
            </a:r>
            <a:r>
              <a:rPr lang="en-US" dirty="0"/>
              <a:t>Punishment</a:t>
            </a:r>
            <a:endParaRPr lang="en-US" sz="3200" dirty="0"/>
          </a:p>
        </p:txBody>
      </p:sp>
      <p:sp>
        <p:nvSpPr>
          <p:cNvPr id="22531" name="Rectangle 3"/>
          <p:cNvSpPr>
            <a:spLocks noGrp="1" noChangeArrowheads="1"/>
          </p:cNvSpPr>
          <p:nvPr>
            <p:ph idx="1"/>
          </p:nvPr>
        </p:nvSpPr>
        <p:spPr>
          <a:xfrm>
            <a:off x="609600" y="2133600"/>
            <a:ext cx="10972800" cy="4343400"/>
          </a:xfrm>
          <a:noFill/>
        </p:spPr>
        <p:txBody>
          <a:bodyPr vert="horz" lIns="92075" tIns="46038" rIns="92075" bIns="46038" rtlCol="0">
            <a:normAutofit/>
          </a:bodyPr>
          <a:lstStyle/>
          <a:p>
            <a:pPr>
              <a:spcBef>
                <a:spcPts val="1800"/>
              </a:spcBef>
              <a:buFont typeface="Arial" panose="020B0604020202020204" pitchFamily="34" charset="0"/>
              <a:buChar char="•"/>
            </a:pPr>
            <a:r>
              <a:rPr lang="en-US" sz="2400" dirty="0"/>
              <a:t>Imposed by commanding officer (company commander, field grade commander, or general officer).</a:t>
            </a:r>
          </a:p>
          <a:p>
            <a:pPr>
              <a:spcBef>
                <a:spcPts val="1800"/>
              </a:spcBef>
              <a:buFont typeface="Arial" panose="020B0604020202020204" pitchFamily="34" charset="0"/>
              <a:buChar char="•"/>
            </a:pPr>
            <a:r>
              <a:rPr lang="en-US" sz="2400" dirty="0"/>
              <a:t>Intended to be prompt means to correct Soldier behavior and dispose of minor offenses.</a:t>
            </a:r>
          </a:p>
          <a:p>
            <a:pPr>
              <a:spcBef>
                <a:spcPts val="1800"/>
              </a:spcBef>
              <a:buFont typeface="Arial" panose="020B0604020202020204" pitchFamily="34" charset="0"/>
              <a:buChar char="•"/>
            </a:pPr>
            <a:r>
              <a:rPr lang="en-US" sz="2400" dirty="0"/>
              <a:t>Limited punishment options.</a:t>
            </a:r>
          </a:p>
          <a:p>
            <a:pPr>
              <a:spcBef>
                <a:spcPts val="1800"/>
              </a:spcBef>
              <a:buFont typeface="Arial" panose="020B0604020202020204" pitchFamily="34" charset="0"/>
              <a:buChar char="•"/>
            </a:pPr>
            <a:r>
              <a:rPr lang="en-US" sz="2400" dirty="0"/>
              <a:t>Soldier always has right to demand trial by court-martial.</a:t>
            </a:r>
          </a:p>
          <a:p>
            <a:pPr>
              <a:spcBef>
                <a:spcPts val="1800"/>
              </a:spcBef>
              <a:buFont typeface="Arial" panose="020B0604020202020204" pitchFamily="34" charset="0"/>
              <a:buChar char="•"/>
            </a:pPr>
            <a:r>
              <a:rPr lang="en-US" sz="2400" dirty="0"/>
              <a:t>Burden of proof:  currently “Beyond a Reasonable Doubt,” but about to change to “</a:t>
            </a:r>
            <a:r>
              <a:rPr lang="en-US" sz="2400" i="1" dirty="0"/>
              <a:t>preponderance of the evidence</a:t>
            </a:r>
            <a:r>
              <a:rPr lang="en-US" sz="2400" dirty="0"/>
              <a:t>.”</a:t>
            </a:r>
            <a:endParaRPr lang="en-US" dirty="0"/>
          </a:p>
        </p:txBody>
      </p:sp>
    </p:spTree>
    <p:extLst>
      <p:ext uri="{BB962C8B-B14F-4D97-AF65-F5344CB8AC3E}">
        <p14:creationId xmlns:p14="http://schemas.microsoft.com/office/powerpoint/2010/main" val="43537176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6EC80-F3C9-4A21-8480-00172C66ECF5}"/>
              </a:ext>
            </a:extLst>
          </p:cNvPr>
          <p:cNvSpPr>
            <a:spLocks noGrp="1"/>
          </p:cNvSpPr>
          <p:nvPr>
            <p:ph type="title"/>
          </p:nvPr>
        </p:nvSpPr>
        <p:spPr>
          <a:xfrm>
            <a:off x="1202919" y="457200"/>
            <a:ext cx="9784080" cy="1087424"/>
          </a:xfrm>
        </p:spPr>
        <p:txBody>
          <a:bodyPr/>
          <a:lstStyle/>
          <a:p>
            <a:pPr algn="ctr"/>
            <a:r>
              <a:rPr lang="en-US" dirty="0"/>
              <a:t>Question</a:t>
            </a:r>
          </a:p>
        </p:txBody>
      </p:sp>
      <p:sp>
        <p:nvSpPr>
          <p:cNvPr id="3" name="Content Placeholder 2">
            <a:extLst>
              <a:ext uri="{FF2B5EF4-FFF2-40B4-BE49-F238E27FC236}">
                <a16:creationId xmlns:a16="http://schemas.microsoft.com/office/drawing/2014/main" id="{DD468831-68D0-43AC-81A7-9CB1CB2BCA74}"/>
              </a:ext>
            </a:extLst>
          </p:cNvPr>
          <p:cNvSpPr>
            <a:spLocks noGrp="1"/>
          </p:cNvSpPr>
          <p:nvPr>
            <p:ph idx="1"/>
          </p:nvPr>
        </p:nvSpPr>
        <p:spPr>
          <a:xfrm>
            <a:off x="1202919" y="2590800"/>
            <a:ext cx="9784080" cy="3810000"/>
          </a:xfrm>
        </p:spPr>
        <p:txBody>
          <a:bodyPr>
            <a:normAutofit fontScale="92500" lnSpcReduction="10000"/>
          </a:bodyPr>
          <a:lstStyle/>
          <a:p>
            <a:pPr>
              <a:buFont typeface="Arial" panose="020B0604020202020204" pitchFamily="34" charset="0"/>
              <a:buChar char="•"/>
            </a:pPr>
            <a:r>
              <a:rPr lang="en-US" sz="2800" dirty="0"/>
              <a:t>You believe PFC Snuffy has been disrespectful and insubordinate and this is not the first time. He has previously received three negative counseling's for his attitude and disrespect. You are contemplating giving him an Article 15 and you provide all the evidence (counseling statements, sworn statements) to your MJA. Your MJA says it likely meets the burden of preponderance of the evidence to find him guilty at an Article 15, but it is unlikely the evidence is sufficient to prove beyond a reasonable doubt.</a:t>
            </a:r>
          </a:p>
          <a:p>
            <a:pPr>
              <a:buFont typeface="Arial" panose="020B0604020202020204" pitchFamily="34" charset="0"/>
              <a:buChar char="•"/>
            </a:pPr>
            <a:endParaRPr lang="en-US" sz="2800" dirty="0"/>
          </a:p>
          <a:p>
            <a:pPr>
              <a:buFont typeface="Arial" panose="020B0604020202020204" pitchFamily="34" charset="0"/>
              <a:buChar char="•"/>
            </a:pPr>
            <a:r>
              <a:rPr lang="en-US" sz="3000" dirty="0"/>
              <a:t>Should you recommend an Article 15?  Why or Why not?</a:t>
            </a:r>
          </a:p>
          <a:p>
            <a:endParaRPr lang="en-US" dirty="0"/>
          </a:p>
        </p:txBody>
      </p:sp>
    </p:spTree>
    <p:extLst>
      <p:ext uri="{BB962C8B-B14F-4D97-AF65-F5344CB8AC3E}">
        <p14:creationId xmlns:p14="http://schemas.microsoft.com/office/powerpoint/2010/main" val="3698607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90967"/>
            <a:ext cx="10972800" cy="807204"/>
          </a:xfrm>
        </p:spPr>
        <p:txBody>
          <a:bodyPr>
            <a:normAutofit/>
          </a:bodyPr>
          <a:lstStyle/>
          <a:p>
            <a:pPr algn="ctr"/>
            <a:r>
              <a:rPr lang="en-US" dirty="0">
                <a:solidFill>
                  <a:srgbClr val="003366"/>
                </a:solidFill>
              </a:rPr>
              <a:t>YOUR SUBCONSCIOUS BRAIN HAS POWER</a:t>
            </a:r>
            <a:endParaRPr lang="en-US" sz="2200" dirty="0">
              <a:solidFill>
                <a:srgbClr val="003366"/>
              </a:solidFill>
            </a:endParaRPr>
          </a:p>
        </p:txBody>
      </p:sp>
      <p:sp>
        <p:nvSpPr>
          <p:cNvPr id="6" name="Content Placeholder 3">
            <a:extLst>
              <a:ext uri="{FF2B5EF4-FFF2-40B4-BE49-F238E27FC236}">
                <a16:creationId xmlns:a16="http://schemas.microsoft.com/office/drawing/2014/main" id="{A9769A51-9A9E-4C67-B6E7-7183185E1EE1}"/>
              </a:ext>
            </a:extLst>
          </p:cNvPr>
          <p:cNvSpPr txBox="1">
            <a:spLocks/>
          </p:cNvSpPr>
          <p:nvPr/>
        </p:nvSpPr>
        <p:spPr>
          <a:xfrm>
            <a:off x="216310" y="1828800"/>
            <a:ext cx="11759380" cy="4517443"/>
          </a:xfrm>
          <a:prstGeom prst="rect">
            <a:avLst/>
          </a:prstGeom>
        </p:spPr>
        <p:txBody>
          <a:bodyPr>
            <a:noAutofit/>
          </a:bodyPr>
          <a:lstStyle>
            <a:lvl1pPr marL="342900" indent="-342900" algn="l" defTabSz="914400" rtl="0" eaLnBrk="1" latinLnBrk="0" hangingPunct="1">
              <a:spcBef>
                <a:spcPct val="20000"/>
              </a:spcBef>
              <a:buClr>
                <a:srgbClr val="FFFF00"/>
              </a:buClr>
              <a:buFont typeface="Arial" panose="020B0604020202020204" pitchFamily="34" charset="0"/>
              <a:buChar char="•"/>
              <a:defRPr sz="3200" kern="1200">
                <a:solidFill>
                  <a:schemeClr val="tx1"/>
                </a:solidFill>
                <a:effectLst/>
                <a:latin typeface="+mn-lt"/>
                <a:ea typeface="+mn-ea"/>
                <a:cs typeface="+mn-cs"/>
              </a:defRPr>
            </a:lvl1pPr>
            <a:lvl2pPr marL="742950" indent="-285750" algn="l" defTabSz="914400" rtl="0" eaLnBrk="1" latinLnBrk="0" hangingPunct="1">
              <a:spcBef>
                <a:spcPct val="20000"/>
              </a:spcBef>
              <a:buClr>
                <a:srgbClr val="FFFF00"/>
              </a:buClr>
              <a:buFont typeface="Arial" panose="020B0604020202020204"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Clr>
                <a:srgbClr val="FFFF00"/>
              </a:buClr>
              <a:buFont typeface="Arial" panose="020B0604020202020204"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2600" b="1" i="0" dirty="0"/>
              <a:t>Explicit Bias: </a:t>
            </a:r>
            <a:r>
              <a:rPr lang="en-US" sz="2600" i="0" dirty="0"/>
              <a:t>“attitudes and beliefs we have about a person or group on a conscious level”</a:t>
            </a:r>
          </a:p>
          <a:p>
            <a:pPr marL="0" indent="0">
              <a:spcBef>
                <a:spcPts val="0"/>
              </a:spcBef>
              <a:buNone/>
            </a:pPr>
            <a:endParaRPr lang="en-US" sz="2600" b="1" i="0" dirty="0"/>
          </a:p>
          <a:p>
            <a:pPr marL="0" indent="0">
              <a:spcBef>
                <a:spcPts val="0"/>
              </a:spcBef>
              <a:buNone/>
            </a:pPr>
            <a:r>
              <a:rPr lang="en-US" sz="2600" b="1" i="0" dirty="0"/>
              <a:t>Implicit Bias</a:t>
            </a:r>
            <a:r>
              <a:rPr lang="en-US" sz="2600" i="0" dirty="0"/>
              <a:t>: “The brain’s </a:t>
            </a:r>
            <a:r>
              <a:rPr lang="en-US" sz="2600" i="0" u="sng" dirty="0"/>
              <a:t>automatic</a:t>
            </a:r>
            <a:r>
              <a:rPr lang="en-US" sz="2600" i="0" dirty="0"/>
              <a:t>, </a:t>
            </a:r>
            <a:r>
              <a:rPr lang="en-US" sz="2600" i="0" u="sng" dirty="0"/>
              <a:t>instant</a:t>
            </a:r>
            <a:r>
              <a:rPr lang="en-US" sz="2600" i="0" dirty="0"/>
              <a:t> association of stereotypes or attitudes toward a person or group, </a:t>
            </a:r>
            <a:r>
              <a:rPr lang="en-US" sz="2600" i="0" u="sng" dirty="0"/>
              <a:t>without our conscious awareness</a:t>
            </a:r>
            <a:r>
              <a:rPr lang="en-US" sz="2600" i="0" dirty="0"/>
              <a:t>.”</a:t>
            </a:r>
          </a:p>
          <a:p>
            <a:pPr marL="0" indent="0">
              <a:spcBef>
                <a:spcPts val="0"/>
              </a:spcBef>
              <a:buNone/>
            </a:pPr>
            <a:endParaRPr lang="en-US" sz="2600" i="0" dirty="0"/>
          </a:p>
          <a:p>
            <a:pPr>
              <a:spcBef>
                <a:spcPts val="0"/>
              </a:spcBef>
              <a:buClr>
                <a:schemeClr val="tx1"/>
              </a:buClr>
            </a:pPr>
            <a:r>
              <a:rPr lang="en-US" sz="2600" i="0" dirty="0"/>
              <a:t>In-group favoritism</a:t>
            </a:r>
          </a:p>
          <a:p>
            <a:pPr>
              <a:spcBef>
                <a:spcPts val="0"/>
              </a:spcBef>
              <a:buClr>
                <a:schemeClr val="tx1"/>
              </a:buClr>
            </a:pPr>
            <a:r>
              <a:rPr lang="en-US" sz="2600" i="0" dirty="0"/>
              <a:t>Positive emotions like admiration, sympathy and trust</a:t>
            </a:r>
          </a:p>
          <a:p>
            <a:pPr>
              <a:spcBef>
                <a:spcPts val="0"/>
              </a:spcBef>
              <a:buClr>
                <a:schemeClr val="tx1"/>
              </a:buClr>
            </a:pPr>
            <a:r>
              <a:rPr lang="en-US" sz="2600" i="0" dirty="0"/>
              <a:t>Alternatively, can have negative emotions to people from another group, or a group associated with negative stereotype</a:t>
            </a:r>
          </a:p>
          <a:p>
            <a:pPr marL="0" indent="0">
              <a:spcBef>
                <a:spcPts val="0"/>
              </a:spcBef>
              <a:buFont typeface="Arial" panose="020B0604020202020204" pitchFamily="34" charset="0"/>
              <a:buNone/>
            </a:pPr>
            <a:endParaRPr lang="en-US" sz="2600" dirty="0"/>
          </a:p>
        </p:txBody>
      </p:sp>
      <p:sp>
        <p:nvSpPr>
          <p:cNvPr id="3" name="AutoShape 2" descr="Blinkgla.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497900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500"/>
                                        <p:tgtEl>
                                          <p:spTgt spid="6">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5" end="5"/>
                                            </p:txEl>
                                          </p:spTgt>
                                        </p:tgtEl>
                                        <p:attrNameLst>
                                          <p:attrName>style.visibility</p:attrName>
                                        </p:attrNameLst>
                                      </p:cBhvr>
                                      <p:to>
                                        <p:strVal val="visible"/>
                                      </p:to>
                                    </p:set>
                                    <p:animEffect transition="in" filter="fade">
                                      <p:cBhvr>
                                        <p:cTn id="12" dur="500"/>
                                        <p:tgtEl>
                                          <p:spTgt spid="6">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90967"/>
            <a:ext cx="10972800" cy="807204"/>
          </a:xfrm>
        </p:spPr>
        <p:txBody>
          <a:bodyPr>
            <a:normAutofit/>
          </a:bodyPr>
          <a:lstStyle/>
          <a:p>
            <a:pPr algn="ctr"/>
            <a:r>
              <a:rPr lang="en-US" dirty="0">
                <a:solidFill>
                  <a:srgbClr val="003366"/>
                </a:solidFill>
              </a:rPr>
              <a:t>EVERYONE HAS A DIFFERENT PERCEPTION</a:t>
            </a:r>
            <a:endParaRPr lang="en-US" sz="2200" dirty="0">
              <a:solidFill>
                <a:srgbClr val="003366"/>
              </a:solidFill>
            </a:endParaRPr>
          </a:p>
        </p:txBody>
      </p:sp>
      <p:sp>
        <p:nvSpPr>
          <p:cNvPr id="6" name="Content Placeholder 3">
            <a:extLst>
              <a:ext uri="{FF2B5EF4-FFF2-40B4-BE49-F238E27FC236}">
                <a16:creationId xmlns:a16="http://schemas.microsoft.com/office/drawing/2014/main" id="{A9769A51-9A9E-4C67-B6E7-7183185E1EE1}"/>
              </a:ext>
            </a:extLst>
          </p:cNvPr>
          <p:cNvSpPr txBox="1">
            <a:spLocks/>
          </p:cNvSpPr>
          <p:nvPr/>
        </p:nvSpPr>
        <p:spPr>
          <a:xfrm>
            <a:off x="216310" y="1828799"/>
            <a:ext cx="11759380" cy="4365043"/>
          </a:xfrm>
          <a:prstGeom prst="rect">
            <a:avLst/>
          </a:prstGeom>
        </p:spPr>
        <p:txBody>
          <a:bodyPr>
            <a:noAutofit/>
          </a:bodyPr>
          <a:lstStyle>
            <a:lvl1pPr marL="342900" indent="-342900" algn="l" defTabSz="914400" rtl="0" eaLnBrk="1" latinLnBrk="0" hangingPunct="1">
              <a:spcBef>
                <a:spcPct val="20000"/>
              </a:spcBef>
              <a:buClr>
                <a:srgbClr val="FFFF00"/>
              </a:buClr>
              <a:buFont typeface="Arial" panose="020B0604020202020204" pitchFamily="34" charset="0"/>
              <a:buChar char="•"/>
              <a:defRPr sz="3200" kern="1200">
                <a:solidFill>
                  <a:schemeClr val="tx1"/>
                </a:solidFill>
                <a:effectLst/>
                <a:latin typeface="+mn-lt"/>
                <a:ea typeface="+mn-ea"/>
                <a:cs typeface="+mn-cs"/>
              </a:defRPr>
            </a:lvl1pPr>
            <a:lvl2pPr marL="742950" indent="-285750" algn="l" defTabSz="914400" rtl="0" eaLnBrk="1" latinLnBrk="0" hangingPunct="1">
              <a:spcBef>
                <a:spcPct val="20000"/>
              </a:spcBef>
              <a:buClr>
                <a:srgbClr val="FFFF00"/>
              </a:buClr>
              <a:buFont typeface="Arial" panose="020B0604020202020204"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Clr>
                <a:srgbClr val="FFFF00"/>
              </a:buClr>
              <a:buFont typeface="Arial" panose="020B0604020202020204"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2600" b="1" i="0" dirty="0"/>
              <a:t>Everyone has unconscious biases that influence their worldview and decision making </a:t>
            </a:r>
          </a:p>
          <a:p>
            <a:pPr marL="0" indent="0">
              <a:spcBef>
                <a:spcPts val="0"/>
              </a:spcBef>
              <a:buNone/>
            </a:pPr>
            <a:endParaRPr lang="en-US" sz="2600" b="1" i="0" dirty="0"/>
          </a:p>
          <a:p>
            <a:pPr marL="0" indent="0">
              <a:spcBef>
                <a:spcPts val="0"/>
              </a:spcBef>
              <a:buNone/>
            </a:pPr>
            <a:r>
              <a:rPr lang="en-US" sz="2600" b="1" i="0" dirty="0"/>
              <a:t>Harvard University’s Implicit Association Test (IAT)</a:t>
            </a:r>
          </a:p>
          <a:p>
            <a:pPr>
              <a:spcBef>
                <a:spcPts val="0"/>
              </a:spcBef>
              <a:buClrTx/>
            </a:pPr>
            <a:r>
              <a:rPr lang="en-US" sz="2600" i="0" dirty="0"/>
              <a:t>Web-based</a:t>
            </a:r>
          </a:p>
          <a:p>
            <a:pPr>
              <a:spcBef>
                <a:spcPts val="0"/>
              </a:spcBef>
              <a:buClrTx/>
            </a:pPr>
            <a:r>
              <a:rPr lang="en-US" sz="2600" i="0" dirty="0"/>
              <a:t>Association of different racial groups with negative words, or weapons</a:t>
            </a:r>
          </a:p>
          <a:p>
            <a:pPr>
              <a:spcBef>
                <a:spcPts val="0"/>
              </a:spcBef>
              <a:buClrTx/>
            </a:pPr>
            <a:r>
              <a:rPr lang="en-US" sz="2600" i="0" dirty="0"/>
              <a:t>Just an indicator; can reveal patterns and tendencies among large groups of people</a:t>
            </a:r>
          </a:p>
          <a:p>
            <a:pPr>
              <a:spcBef>
                <a:spcPts val="0"/>
              </a:spcBef>
              <a:buClrTx/>
            </a:pPr>
            <a:r>
              <a:rPr lang="en-US" sz="2600" i="0" u="sng" dirty="0"/>
              <a:t>implicit.harvard.edu/implicit/takeatest.html</a:t>
            </a:r>
          </a:p>
          <a:p>
            <a:pPr>
              <a:spcBef>
                <a:spcPts val="0"/>
              </a:spcBef>
              <a:buFontTx/>
              <a:buChar char="-"/>
            </a:pPr>
            <a:endParaRPr lang="en-US" sz="2600" i="0" dirty="0"/>
          </a:p>
          <a:p>
            <a:pPr marL="0" indent="0">
              <a:spcBef>
                <a:spcPts val="0"/>
              </a:spcBef>
              <a:buNone/>
            </a:pPr>
            <a:r>
              <a:rPr lang="en-US" sz="2600" b="1" i="0" dirty="0"/>
              <a:t>Key takeaway</a:t>
            </a:r>
            <a:r>
              <a:rPr lang="en-US" sz="2600" i="0" dirty="0"/>
              <a:t>: Have more awareness of biases and challenging your assumptions</a:t>
            </a:r>
          </a:p>
          <a:p>
            <a:pPr marL="0" indent="0">
              <a:spcBef>
                <a:spcPts val="0"/>
              </a:spcBef>
              <a:buFont typeface="Arial" panose="020B0604020202020204" pitchFamily="34" charset="0"/>
              <a:buNone/>
            </a:pPr>
            <a:endParaRPr lang="en-US" sz="2600" dirty="0"/>
          </a:p>
        </p:txBody>
      </p:sp>
      <p:sp>
        <p:nvSpPr>
          <p:cNvPr id="3" name="AutoShape 2" descr="Blinkgla.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3421410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38300" y="369869"/>
            <a:ext cx="8382000" cy="1219200"/>
          </a:xfrm>
          <a:noFill/>
        </p:spPr>
        <p:txBody>
          <a:bodyPr vert="horz" lIns="92075" tIns="46038" rIns="92075" bIns="46038" rtlCol="0" anchor="ctr">
            <a:normAutofit/>
          </a:bodyPr>
          <a:lstStyle/>
          <a:p>
            <a:pPr algn="ctr" eaLnBrk="1" hangingPunct="1"/>
            <a:r>
              <a:rPr lang="en-US" dirty="0"/>
              <a:t>Commander’s Responsibilities</a:t>
            </a:r>
          </a:p>
        </p:txBody>
      </p:sp>
      <p:sp>
        <p:nvSpPr>
          <p:cNvPr id="407555" name="Rectangle 3"/>
          <p:cNvSpPr>
            <a:spLocks noGrp="1" noChangeArrowheads="1"/>
          </p:cNvSpPr>
          <p:nvPr>
            <p:ph idx="1"/>
          </p:nvPr>
        </p:nvSpPr>
        <p:spPr>
          <a:xfrm>
            <a:off x="1028700" y="2133600"/>
            <a:ext cx="4800600" cy="3924300"/>
          </a:xfrm>
        </p:spPr>
        <p:txBody>
          <a:bodyPr vert="horz" lIns="92075" tIns="46038" rIns="92075" bIns="46038" rtlCol="0">
            <a:normAutofit fontScale="92500"/>
          </a:bodyPr>
          <a:lstStyle/>
          <a:p>
            <a:pPr>
              <a:spcBef>
                <a:spcPts val="1800"/>
              </a:spcBef>
              <a:buFont typeface="Arial" panose="020B0604020202020204" pitchFamily="34" charset="0"/>
              <a:buChar char="•"/>
            </a:pPr>
            <a:r>
              <a:rPr lang="en-US" sz="2400" dirty="0"/>
              <a:t>Maintain Good Order and Discipline</a:t>
            </a:r>
          </a:p>
          <a:p>
            <a:pPr>
              <a:spcBef>
                <a:spcPts val="1800"/>
              </a:spcBef>
              <a:buFont typeface="Arial" panose="020B0604020202020204" pitchFamily="34" charset="0"/>
              <a:buChar char="•"/>
            </a:pPr>
            <a:r>
              <a:rPr lang="en-US" sz="2400" dirty="0"/>
              <a:t>Investigate/Report Offenses</a:t>
            </a:r>
          </a:p>
          <a:p>
            <a:pPr>
              <a:spcBef>
                <a:spcPts val="1800"/>
              </a:spcBef>
              <a:buFont typeface="Arial" panose="020B0604020202020204" pitchFamily="34" charset="0"/>
              <a:buChar char="•"/>
            </a:pPr>
            <a:r>
              <a:rPr lang="en-US" sz="2400" dirty="0"/>
              <a:t>Enforce the Law</a:t>
            </a:r>
          </a:p>
          <a:p>
            <a:pPr>
              <a:spcBef>
                <a:spcPts val="1800"/>
              </a:spcBef>
              <a:buFont typeface="Arial" panose="020B0604020202020204" pitchFamily="34" charset="0"/>
              <a:buChar char="•"/>
            </a:pPr>
            <a:r>
              <a:rPr lang="en-US" sz="2400" dirty="0"/>
              <a:t>Protect Soldiers’ Rights</a:t>
            </a:r>
          </a:p>
          <a:p>
            <a:pPr>
              <a:spcBef>
                <a:spcPts val="1800"/>
              </a:spcBef>
              <a:buFont typeface="Arial" panose="020B0604020202020204" pitchFamily="34" charset="0"/>
              <a:buChar char="•"/>
            </a:pPr>
            <a:r>
              <a:rPr lang="en-US" sz="2400" dirty="0"/>
              <a:t>Determine/Recommend Disposition of Case</a:t>
            </a:r>
          </a:p>
          <a:p>
            <a:pPr>
              <a:spcBef>
                <a:spcPts val="1800"/>
              </a:spcBef>
              <a:buFont typeface="Arial" panose="020B0604020202020204" pitchFamily="34" charset="0"/>
              <a:buChar char="•"/>
            </a:pPr>
            <a:r>
              <a:rPr lang="en-US" sz="2400" dirty="0"/>
              <a:t>Keep Sexual Assault Victims Informed</a:t>
            </a:r>
          </a:p>
          <a:p>
            <a:pPr eaLnBrk="1" hangingPunct="1">
              <a:lnSpc>
                <a:spcPct val="145000"/>
              </a:lnSpc>
              <a:buFontTx/>
              <a:buNone/>
            </a:pPr>
            <a:endParaRPr lang="en-US" sz="2400" dirty="0"/>
          </a:p>
        </p:txBody>
      </p:sp>
      <p:sp>
        <p:nvSpPr>
          <p:cNvPr id="407558" name="Rectangle 6"/>
          <p:cNvSpPr>
            <a:spLocks noChangeArrowheads="1"/>
          </p:cNvSpPr>
          <p:nvPr/>
        </p:nvSpPr>
        <p:spPr bwMode="auto">
          <a:xfrm>
            <a:off x="2743200" y="4724400"/>
            <a:ext cx="6172200" cy="990600"/>
          </a:xfrm>
          <a:prstGeom prst="rect">
            <a:avLst/>
          </a:prstGeom>
          <a:noFill/>
          <a:ln w="9525">
            <a:noFill/>
            <a:miter lim="800000"/>
            <a:headEnd/>
            <a:tailEnd/>
          </a:ln>
        </p:spPr>
        <p:txBody>
          <a:bodyPr lIns="92075" tIns="46038" rIns="92075" bIns="46038" anchor="ctr"/>
          <a:lstStyle/>
          <a:p>
            <a:pPr algn="ctr" eaLnBrk="1" hangingPunct="1"/>
            <a:endParaRPr lang="en-US" sz="3200" b="1" dirty="0"/>
          </a:p>
        </p:txBody>
      </p:sp>
      <p:pic>
        <p:nvPicPr>
          <p:cNvPr id="12293" name="Picture 7" descr="MPj03996820000[1]"/>
          <p:cNvPicPr>
            <a:picLocks noChangeAspect="1" noChangeArrowheads="1"/>
          </p:cNvPicPr>
          <p:nvPr/>
        </p:nvPicPr>
        <p:blipFill>
          <a:blip r:embed="rId3" cstate="email"/>
          <a:srcRect/>
          <a:stretch>
            <a:fillRect/>
          </a:stretch>
        </p:blipFill>
        <p:spPr bwMode="auto">
          <a:xfrm>
            <a:off x="7543800" y="2128462"/>
            <a:ext cx="3581401" cy="3581401"/>
          </a:xfrm>
          <a:prstGeom prst="rect">
            <a:avLst/>
          </a:prstGeom>
          <a:noFill/>
          <a:ln w="9525">
            <a:noFill/>
            <a:miter lim="800000"/>
            <a:headEnd/>
            <a:tailEnd/>
          </a:ln>
        </p:spPr>
      </p:pic>
    </p:spTree>
    <p:extLst>
      <p:ext uri="{BB962C8B-B14F-4D97-AF65-F5344CB8AC3E}">
        <p14:creationId xmlns:p14="http://schemas.microsoft.com/office/powerpoint/2010/main" val="221980804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D864D-1BBA-4431-947C-DBACBCEDABD3}"/>
              </a:ext>
            </a:extLst>
          </p:cNvPr>
          <p:cNvSpPr>
            <a:spLocks noGrp="1"/>
          </p:cNvSpPr>
          <p:nvPr>
            <p:ph type="title"/>
          </p:nvPr>
        </p:nvSpPr>
        <p:spPr/>
        <p:txBody>
          <a:bodyPr/>
          <a:lstStyle/>
          <a:p>
            <a:pPr algn="ctr"/>
            <a:r>
              <a:rPr lang="en-US" dirty="0" err="1"/>
              <a:t>BiAS</a:t>
            </a:r>
            <a:r>
              <a:rPr lang="en-US" dirty="0"/>
              <a:t>-A natural shortcut</a:t>
            </a:r>
          </a:p>
        </p:txBody>
      </p:sp>
      <p:sp>
        <p:nvSpPr>
          <p:cNvPr id="3" name="Content Placeholder 2">
            <a:extLst>
              <a:ext uri="{FF2B5EF4-FFF2-40B4-BE49-F238E27FC236}">
                <a16:creationId xmlns:a16="http://schemas.microsoft.com/office/drawing/2014/main" id="{9E1CAE33-6043-417A-8431-A71643CB5675}"/>
              </a:ext>
            </a:extLst>
          </p:cNvPr>
          <p:cNvSpPr>
            <a:spLocks noGrp="1"/>
          </p:cNvSpPr>
          <p:nvPr>
            <p:ph idx="1"/>
          </p:nvPr>
        </p:nvSpPr>
        <p:spPr>
          <a:xfrm>
            <a:off x="381000" y="2011680"/>
            <a:ext cx="11353800" cy="4206240"/>
          </a:xfrm>
        </p:spPr>
        <p:txBody>
          <a:bodyPr>
            <a:noAutofit/>
          </a:bodyPr>
          <a:lstStyle/>
          <a:p>
            <a:pPr>
              <a:buFont typeface="Arial" panose="020B0604020202020204" pitchFamily="34" charset="0"/>
              <a:buChar char="•"/>
            </a:pPr>
            <a:r>
              <a:rPr lang="en-US" sz="3200" dirty="0"/>
              <a:t>Emotional Bias: Negative or positive feelings towards the subject.</a:t>
            </a:r>
          </a:p>
          <a:p>
            <a:pPr>
              <a:buFont typeface="Arial" panose="020B0604020202020204" pitchFamily="34" charset="0"/>
              <a:buChar char="•"/>
            </a:pPr>
            <a:endParaRPr lang="en-US" sz="3200" dirty="0"/>
          </a:p>
          <a:p>
            <a:pPr>
              <a:buFont typeface="Arial" panose="020B0604020202020204" pitchFamily="34" charset="0"/>
              <a:buChar char="•"/>
            </a:pPr>
            <a:r>
              <a:rPr lang="en-US" sz="3200" dirty="0"/>
              <a:t>Availability Bias: Similar situations. </a:t>
            </a:r>
          </a:p>
          <a:p>
            <a:pPr>
              <a:buFont typeface="Arial" panose="020B0604020202020204" pitchFamily="34" charset="0"/>
              <a:buChar char="•"/>
            </a:pPr>
            <a:endParaRPr lang="en-US" sz="3200" dirty="0"/>
          </a:p>
          <a:p>
            <a:pPr>
              <a:buFont typeface="Arial" panose="020B0604020202020204" pitchFamily="34" charset="0"/>
              <a:buChar char="•"/>
            </a:pPr>
            <a:r>
              <a:rPr lang="en-US" sz="3200" dirty="0"/>
              <a:t>Anchoring Bias: Making a decision too early. </a:t>
            </a:r>
          </a:p>
          <a:p>
            <a:pPr>
              <a:buFont typeface="Arial" panose="020B0604020202020204" pitchFamily="34" charset="0"/>
              <a:buChar char="•"/>
            </a:pPr>
            <a:endParaRPr lang="en-US" sz="3200" dirty="0"/>
          </a:p>
          <a:p>
            <a:pPr>
              <a:buFont typeface="Arial" panose="020B0604020202020204" pitchFamily="34" charset="0"/>
              <a:buChar char="•"/>
            </a:pPr>
            <a:r>
              <a:rPr lang="en-US" sz="3200" dirty="0"/>
              <a:t>Confirmation Bias: Notice only “important” facts.</a:t>
            </a:r>
          </a:p>
        </p:txBody>
      </p:sp>
    </p:spTree>
    <p:extLst>
      <p:ext uri="{BB962C8B-B14F-4D97-AF65-F5344CB8AC3E}">
        <p14:creationId xmlns:p14="http://schemas.microsoft.com/office/powerpoint/2010/main" val="32933962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567F-E393-4ED5-80B9-3F3442E2471D}"/>
              </a:ext>
            </a:extLst>
          </p:cNvPr>
          <p:cNvSpPr>
            <a:spLocks noGrp="1"/>
          </p:cNvSpPr>
          <p:nvPr>
            <p:ph type="title"/>
          </p:nvPr>
        </p:nvSpPr>
        <p:spPr>
          <a:xfrm>
            <a:off x="1203960" y="381000"/>
            <a:ext cx="9784080" cy="1104014"/>
          </a:xfrm>
        </p:spPr>
        <p:txBody>
          <a:bodyPr/>
          <a:lstStyle/>
          <a:p>
            <a:pPr algn="ctr"/>
            <a:r>
              <a:rPr lang="en-US" dirty="0"/>
              <a:t>Tips For Overcoming Biases</a:t>
            </a:r>
          </a:p>
        </p:txBody>
      </p:sp>
      <p:sp>
        <p:nvSpPr>
          <p:cNvPr id="3" name="Content Placeholder 2">
            <a:extLst>
              <a:ext uri="{FF2B5EF4-FFF2-40B4-BE49-F238E27FC236}">
                <a16:creationId xmlns:a16="http://schemas.microsoft.com/office/drawing/2014/main" id="{1B011610-2D87-4E27-B92D-7A61542FEA2C}"/>
              </a:ext>
            </a:extLst>
          </p:cNvPr>
          <p:cNvSpPr>
            <a:spLocks noGrp="1"/>
          </p:cNvSpPr>
          <p:nvPr>
            <p:ph idx="1"/>
          </p:nvPr>
        </p:nvSpPr>
        <p:spPr>
          <a:xfrm>
            <a:off x="609600" y="1905000"/>
            <a:ext cx="10972800" cy="4761614"/>
          </a:xfrm>
        </p:spPr>
        <p:txBody>
          <a:bodyPr>
            <a:noAutofit/>
          </a:bodyPr>
          <a:lstStyle/>
          <a:p>
            <a:pPr>
              <a:buFont typeface="Arial" panose="020B0604020202020204" pitchFamily="34" charset="0"/>
              <a:buChar char="•"/>
            </a:pPr>
            <a:r>
              <a:rPr lang="en-US" sz="4000" dirty="0"/>
              <a:t>Receive Feedback</a:t>
            </a:r>
          </a:p>
          <a:p>
            <a:pPr>
              <a:buFont typeface="Arial" panose="020B0604020202020204" pitchFamily="34" charset="0"/>
              <a:buChar char="•"/>
            </a:pPr>
            <a:endParaRPr lang="en-US" sz="4000" dirty="0"/>
          </a:p>
          <a:p>
            <a:pPr>
              <a:buFont typeface="Arial" panose="020B0604020202020204" pitchFamily="34" charset="0"/>
              <a:buChar char="•"/>
            </a:pPr>
            <a:r>
              <a:rPr lang="en-US" sz="4000" dirty="0"/>
              <a:t>Self – Development</a:t>
            </a:r>
          </a:p>
          <a:p>
            <a:pPr>
              <a:buFont typeface="Arial" panose="020B0604020202020204" pitchFamily="34" charset="0"/>
              <a:buChar char="•"/>
            </a:pPr>
            <a:endParaRPr lang="en-US" sz="4000" dirty="0"/>
          </a:p>
          <a:p>
            <a:pPr lvl="0">
              <a:buFont typeface="Arial" panose="020B0604020202020204" pitchFamily="34" charset="0"/>
              <a:buChar char="•"/>
            </a:pPr>
            <a:r>
              <a:rPr lang="en-US" sz="4000" dirty="0"/>
              <a:t>Implement standardized processes for evaluation &amp; decision making</a:t>
            </a:r>
          </a:p>
        </p:txBody>
      </p:sp>
    </p:spTree>
    <p:extLst>
      <p:ext uri="{BB962C8B-B14F-4D97-AF65-F5344CB8AC3E}">
        <p14:creationId xmlns:p14="http://schemas.microsoft.com/office/powerpoint/2010/main" val="24136943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447800" y="457200"/>
            <a:ext cx="9296400" cy="1143000"/>
          </a:xfrm>
          <a:noFill/>
        </p:spPr>
        <p:txBody>
          <a:bodyPr vert="horz" lIns="92075" tIns="46038" rIns="92075" bIns="46038" rtlCol="0" anchor="ctr">
            <a:normAutofit/>
          </a:bodyPr>
          <a:lstStyle/>
          <a:p>
            <a:pPr algn="ctr" eaLnBrk="1" hangingPunct="1"/>
            <a:r>
              <a:rPr lang="en-US" dirty="0"/>
              <a:t>Article 15</a:t>
            </a:r>
            <a:br>
              <a:rPr lang="en-US" sz="3200" dirty="0"/>
            </a:br>
            <a:r>
              <a:rPr lang="en-US" sz="3200" dirty="0"/>
              <a:t> </a:t>
            </a:r>
            <a:r>
              <a:rPr lang="en-US" sz="2800" dirty="0"/>
              <a:t>Initial Commander’s Responsibilities</a:t>
            </a:r>
            <a:endParaRPr lang="en-US" sz="3200" dirty="0"/>
          </a:p>
        </p:txBody>
      </p:sp>
      <p:sp>
        <p:nvSpPr>
          <p:cNvPr id="52227" name="Rectangle 3"/>
          <p:cNvSpPr>
            <a:spLocks noGrp="1" noChangeArrowheads="1"/>
          </p:cNvSpPr>
          <p:nvPr>
            <p:ph idx="1"/>
          </p:nvPr>
        </p:nvSpPr>
        <p:spPr>
          <a:xfrm>
            <a:off x="107022" y="2133600"/>
            <a:ext cx="12115800" cy="3886200"/>
          </a:xfrm>
        </p:spPr>
        <p:txBody>
          <a:bodyPr vert="horz" lIns="92075" tIns="46038" rIns="92075" bIns="46038" rtlCol="0">
            <a:normAutofit fontScale="92500" lnSpcReduction="10000"/>
          </a:bodyPr>
          <a:lstStyle/>
          <a:p>
            <a:pPr eaLnBrk="1" hangingPunct="1">
              <a:buFontTx/>
              <a:buNone/>
            </a:pPr>
            <a:r>
              <a:rPr lang="en-US" sz="2400" dirty="0"/>
              <a:t>Preliminary Investigation (requirement can be met through review of existing law enforcement reports)</a:t>
            </a:r>
          </a:p>
          <a:p>
            <a:pPr eaLnBrk="1" hangingPunct="1">
              <a:buFont typeface="Arial" panose="020B0604020202020204" pitchFamily="34" charset="0"/>
              <a:buChar char="•"/>
            </a:pPr>
            <a:r>
              <a:rPr lang="en-US" sz="2400" dirty="0"/>
              <a:t>Was an Offense Committed?</a:t>
            </a:r>
          </a:p>
          <a:p>
            <a:pPr eaLnBrk="1" hangingPunct="1">
              <a:buFont typeface="Arial" panose="020B0604020202020204" pitchFamily="34" charset="0"/>
              <a:buChar char="•"/>
            </a:pPr>
            <a:r>
              <a:rPr lang="en-US" sz="2400" dirty="0"/>
              <a:t>Was the Soldier Involved?</a:t>
            </a:r>
          </a:p>
          <a:p>
            <a:pPr eaLnBrk="1" hangingPunct="1">
              <a:buFont typeface="Arial" panose="020B0604020202020204" pitchFamily="34" charset="0"/>
              <a:buChar char="•"/>
            </a:pPr>
            <a:r>
              <a:rPr lang="en-US" sz="2400" dirty="0"/>
              <a:t>Character &amp; Military Record of The Soldier</a:t>
            </a:r>
          </a:p>
          <a:p>
            <a:pPr lvl="1" eaLnBrk="1" hangingPunct="1">
              <a:buFontTx/>
              <a:buNone/>
            </a:pPr>
            <a:endParaRPr lang="en-US" sz="2400" dirty="0"/>
          </a:p>
          <a:p>
            <a:pPr marL="0" indent="0">
              <a:buNone/>
            </a:pPr>
            <a:r>
              <a:rPr lang="en-US" sz="2400" b="1" u="sng" dirty="0">
                <a:solidFill>
                  <a:srgbClr val="FFFF00"/>
                </a:solidFill>
              </a:rPr>
              <a:t>Coordinate with paralegal or MJA </a:t>
            </a:r>
            <a:r>
              <a:rPr lang="en-US" sz="2400" dirty="0"/>
              <a:t>for drafting of DA Form 2627 (Formal) or DA Form 2627-1 (Summarized).</a:t>
            </a:r>
          </a:p>
          <a:p>
            <a:pPr eaLnBrk="1" hangingPunct="1">
              <a:buFontTx/>
              <a:buNone/>
            </a:pPr>
            <a:endParaRPr lang="en-US" sz="2400" dirty="0"/>
          </a:p>
          <a:p>
            <a:pPr marL="0" indent="0">
              <a:buNone/>
            </a:pPr>
            <a:r>
              <a:rPr lang="en-US" sz="2400" dirty="0"/>
              <a:t>Notify the Soldier and give him/her the opportunity to consult with TDS.</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0" y="381000"/>
            <a:ext cx="7772400" cy="1143000"/>
          </a:xfrm>
          <a:noFill/>
        </p:spPr>
        <p:txBody>
          <a:bodyPr vert="horz" lIns="92075" tIns="46038" rIns="92075" bIns="46038" rtlCol="0" anchor="ctr">
            <a:normAutofit fontScale="90000"/>
          </a:bodyPr>
          <a:lstStyle/>
          <a:p>
            <a:pPr algn="ctr" eaLnBrk="1" hangingPunct="1"/>
            <a:r>
              <a:rPr lang="en-US" sz="4400" dirty="0"/>
              <a:t>Article 15</a:t>
            </a:r>
            <a:br>
              <a:rPr lang="en-US" sz="3200" dirty="0"/>
            </a:br>
            <a:r>
              <a:rPr lang="en-US" sz="3100" dirty="0"/>
              <a:t>Soldiers’ Rights (Summarized Article 15)</a:t>
            </a:r>
          </a:p>
        </p:txBody>
      </p:sp>
      <p:sp>
        <p:nvSpPr>
          <p:cNvPr id="23555" name="Rectangle 3"/>
          <p:cNvSpPr>
            <a:spLocks noGrp="1" noChangeArrowheads="1"/>
          </p:cNvSpPr>
          <p:nvPr>
            <p:ph idx="1"/>
          </p:nvPr>
        </p:nvSpPr>
        <p:spPr>
          <a:xfrm>
            <a:off x="609600" y="2057400"/>
            <a:ext cx="9525000" cy="4648200"/>
          </a:xfrm>
          <a:noFill/>
        </p:spPr>
        <p:txBody>
          <a:bodyPr vert="horz" lIns="92075" tIns="46038" rIns="92075" bIns="46038" rtlCol="0">
            <a:normAutofit/>
          </a:bodyPr>
          <a:lstStyle/>
          <a:p>
            <a:pPr>
              <a:spcBef>
                <a:spcPts val="1800"/>
              </a:spcBef>
              <a:buFont typeface="Arial" panose="020B0604020202020204" pitchFamily="34" charset="0"/>
              <a:buChar char="•"/>
            </a:pPr>
            <a:r>
              <a:rPr lang="en-US" sz="2400" dirty="0"/>
              <a:t>Notice of the Alleged Offense and Intent to Initiate Article 15</a:t>
            </a:r>
          </a:p>
          <a:p>
            <a:pPr>
              <a:spcBef>
                <a:spcPts val="1800"/>
              </a:spcBef>
              <a:buFont typeface="Arial" panose="020B0604020202020204" pitchFamily="34" charset="0"/>
              <a:buChar char="•"/>
            </a:pPr>
            <a:r>
              <a:rPr lang="en-US" sz="2400" dirty="0"/>
              <a:t>Remain Silent</a:t>
            </a:r>
          </a:p>
          <a:p>
            <a:pPr>
              <a:spcBef>
                <a:spcPts val="1800"/>
              </a:spcBef>
              <a:buFont typeface="Arial" panose="020B0604020202020204" pitchFamily="34" charset="0"/>
              <a:buChar char="•"/>
            </a:pPr>
            <a:r>
              <a:rPr lang="en-US" sz="2400" dirty="0"/>
              <a:t>Examine Evidence</a:t>
            </a:r>
          </a:p>
          <a:p>
            <a:pPr>
              <a:spcBef>
                <a:spcPts val="1800"/>
              </a:spcBef>
              <a:buFont typeface="Arial" panose="020B0604020202020204" pitchFamily="34" charset="0"/>
              <a:buChar char="•"/>
            </a:pPr>
            <a:r>
              <a:rPr lang="en-US" sz="2400" dirty="0"/>
              <a:t>Present a Defense</a:t>
            </a:r>
          </a:p>
          <a:p>
            <a:pPr>
              <a:spcBef>
                <a:spcPts val="1800"/>
              </a:spcBef>
              <a:buFont typeface="Arial" panose="020B0604020202020204" pitchFamily="34" charset="0"/>
              <a:buChar char="•"/>
            </a:pPr>
            <a:r>
              <a:rPr lang="en-US" sz="2400" dirty="0"/>
              <a:t>Confront Witnesses</a:t>
            </a:r>
          </a:p>
          <a:p>
            <a:pPr>
              <a:spcBef>
                <a:spcPts val="1800"/>
              </a:spcBef>
              <a:buFont typeface="Arial" panose="020B0604020202020204" pitchFamily="34" charset="0"/>
              <a:buChar char="•"/>
            </a:pPr>
            <a:r>
              <a:rPr lang="en-US" sz="2400" dirty="0"/>
              <a:t>Demand Trial by Court-Martial</a:t>
            </a:r>
          </a:p>
          <a:p>
            <a:pPr>
              <a:spcBef>
                <a:spcPts val="1800"/>
              </a:spcBef>
              <a:buFont typeface="Arial" panose="020B0604020202020204" pitchFamily="34" charset="0"/>
              <a:buChar char="•"/>
            </a:pPr>
            <a:r>
              <a:rPr lang="en-US" sz="2400" dirty="0"/>
              <a:t>Appeal to a Superior Authority</a:t>
            </a:r>
          </a:p>
        </p:txBody>
      </p:sp>
    </p:spTree>
    <p:extLst>
      <p:ext uri="{BB962C8B-B14F-4D97-AF65-F5344CB8AC3E}">
        <p14:creationId xmlns:p14="http://schemas.microsoft.com/office/powerpoint/2010/main" val="415882546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33600" y="457200"/>
            <a:ext cx="8077200" cy="1143000"/>
          </a:xfrm>
          <a:noFill/>
        </p:spPr>
        <p:txBody>
          <a:bodyPr vert="horz" lIns="92075" tIns="46038" rIns="92075" bIns="46038" rtlCol="0" anchor="ctr">
            <a:normAutofit/>
          </a:bodyPr>
          <a:lstStyle/>
          <a:p>
            <a:pPr algn="ctr" eaLnBrk="1" hangingPunct="1"/>
            <a:r>
              <a:rPr lang="en-US" dirty="0"/>
              <a:t>Article 15</a:t>
            </a:r>
            <a:br>
              <a:rPr lang="en-US" sz="3200" dirty="0"/>
            </a:br>
            <a:r>
              <a:rPr lang="en-US" sz="2800" dirty="0"/>
              <a:t>Soldiers’ Rights (Formal Article 15)</a:t>
            </a:r>
            <a:endParaRPr lang="en-US" sz="3200" dirty="0"/>
          </a:p>
        </p:txBody>
      </p:sp>
      <p:sp>
        <p:nvSpPr>
          <p:cNvPr id="24579" name="Rectangle 3"/>
          <p:cNvSpPr>
            <a:spLocks noGrp="1" noChangeArrowheads="1"/>
          </p:cNvSpPr>
          <p:nvPr>
            <p:ph idx="1"/>
          </p:nvPr>
        </p:nvSpPr>
        <p:spPr>
          <a:xfrm>
            <a:off x="533400" y="2286000"/>
            <a:ext cx="11049000" cy="4419600"/>
          </a:xfrm>
          <a:noFill/>
        </p:spPr>
        <p:txBody>
          <a:bodyPr vert="horz" lIns="92075" tIns="46038" rIns="92075" bIns="46038" rtlCol="0">
            <a:normAutofit/>
          </a:bodyPr>
          <a:lstStyle/>
          <a:p>
            <a:pPr>
              <a:spcBef>
                <a:spcPts val="1800"/>
              </a:spcBef>
              <a:buFont typeface="Arial" panose="020B0604020202020204" pitchFamily="34" charset="0"/>
              <a:buChar char="•"/>
            </a:pPr>
            <a:r>
              <a:rPr lang="en-US" sz="2800" dirty="0"/>
              <a:t>Same as summarized but also these</a:t>
            </a:r>
          </a:p>
          <a:p>
            <a:pPr lvl="1">
              <a:spcBef>
                <a:spcPts val="1800"/>
              </a:spcBef>
              <a:buFont typeface="Arial" panose="020B0604020202020204" pitchFamily="34" charset="0"/>
              <a:buChar char="•"/>
            </a:pPr>
            <a:r>
              <a:rPr lang="en-US" sz="2600" dirty="0"/>
              <a:t>Consult With Counsel</a:t>
            </a:r>
          </a:p>
          <a:p>
            <a:pPr lvl="1">
              <a:spcBef>
                <a:spcPts val="1800"/>
              </a:spcBef>
              <a:buFont typeface="Arial" panose="020B0604020202020204" pitchFamily="34" charset="0"/>
              <a:buChar char="•"/>
            </a:pPr>
            <a:r>
              <a:rPr lang="en-US" sz="2600" dirty="0"/>
              <a:t>Call Witnesses</a:t>
            </a:r>
          </a:p>
          <a:p>
            <a:pPr lvl="1">
              <a:spcBef>
                <a:spcPts val="1800"/>
              </a:spcBef>
              <a:buFont typeface="Arial" panose="020B0604020202020204" pitchFamily="34" charset="0"/>
              <a:buChar char="•"/>
            </a:pPr>
            <a:r>
              <a:rPr lang="en-US" sz="2600" dirty="0"/>
              <a:t>Have a Spokesperson Present</a:t>
            </a:r>
          </a:p>
          <a:p>
            <a:pPr lvl="1">
              <a:spcBef>
                <a:spcPts val="1800"/>
              </a:spcBef>
              <a:buFont typeface="Arial" panose="020B0604020202020204" pitchFamily="34" charset="0"/>
              <a:buChar char="•"/>
            </a:pPr>
            <a:r>
              <a:rPr lang="en-US" sz="2600" dirty="0"/>
              <a:t>Ask For an Open Hearing</a:t>
            </a:r>
          </a:p>
        </p:txBody>
      </p:sp>
    </p:spTree>
    <p:extLst>
      <p:ext uri="{BB962C8B-B14F-4D97-AF65-F5344CB8AC3E}">
        <p14:creationId xmlns:p14="http://schemas.microsoft.com/office/powerpoint/2010/main" val="2483589506"/>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981200" y="533400"/>
            <a:ext cx="8229600" cy="990600"/>
          </a:xfrm>
          <a:noFill/>
        </p:spPr>
        <p:txBody>
          <a:bodyPr vert="horz" lIns="92075" tIns="46038" rIns="92075" bIns="46038" rtlCol="0" anchor="ctr">
            <a:normAutofit fontScale="90000"/>
          </a:bodyPr>
          <a:lstStyle/>
          <a:p>
            <a:pPr algn="ctr" eaLnBrk="1" hangingPunct="1"/>
            <a:r>
              <a:rPr lang="en-US" sz="4400" dirty="0"/>
              <a:t>Article 15 </a:t>
            </a:r>
            <a:br>
              <a:rPr lang="en-US" sz="3200" dirty="0"/>
            </a:br>
            <a:r>
              <a:rPr lang="en-US" sz="3100" dirty="0"/>
              <a:t>Hearing</a:t>
            </a:r>
          </a:p>
        </p:txBody>
      </p:sp>
      <p:sp>
        <p:nvSpPr>
          <p:cNvPr id="55299" name="Rectangle 3"/>
          <p:cNvSpPr>
            <a:spLocks noGrp="1" noChangeArrowheads="1"/>
          </p:cNvSpPr>
          <p:nvPr>
            <p:ph idx="1"/>
          </p:nvPr>
        </p:nvSpPr>
        <p:spPr>
          <a:xfrm>
            <a:off x="533400" y="2133600"/>
            <a:ext cx="11277600" cy="4495800"/>
          </a:xfrm>
        </p:spPr>
        <p:txBody>
          <a:bodyPr vert="horz" lIns="92075" tIns="46038" rIns="92075" bIns="46038" rtlCol="0">
            <a:noAutofit/>
          </a:bodyPr>
          <a:lstStyle/>
          <a:p>
            <a:pPr indent="0">
              <a:buNone/>
            </a:pPr>
            <a:r>
              <a:rPr lang="en-US" sz="2400" dirty="0"/>
              <a:t>Purpose:  Commander determines if the accused committed the offense, and if so, imposes punishment.</a:t>
            </a:r>
          </a:p>
          <a:p>
            <a:pPr indent="0">
              <a:buNone/>
            </a:pPr>
            <a:r>
              <a:rPr lang="en-US" sz="2400" dirty="0"/>
              <a:t>Commander’s actions:</a:t>
            </a:r>
          </a:p>
          <a:p>
            <a:pPr marL="845820" indent="-342900">
              <a:buFont typeface="Arial" panose="020B0604020202020204" pitchFamily="34" charset="0"/>
              <a:buChar char="•"/>
            </a:pPr>
            <a:r>
              <a:rPr lang="en-US" sz="2000" dirty="0"/>
              <a:t>Determine whether the hearing will be open or closed</a:t>
            </a:r>
          </a:p>
          <a:p>
            <a:pPr marL="845820" indent="-342900">
              <a:buFont typeface="Arial" panose="020B0604020202020204" pitchFamily="34" charset="0"/>
              <a:buChar char="•"/>
            </a:pPr>
            <a:r>
              <a:rPr lang="en-US" sz="2000" dirty="0"/>
              <a:t>Consider the evidence in support of the offenses and the evidence offered by the Soldier in defense, extenuation and mitigation</a:t>
            </a:r>
          </a:p>
          <a:p>
            <a:pPr marL="845820" indent="-342900">
              <a:buFont typeface="Arial" panose="020B0604020202020204" pitchFamily="34" charset="0"/>
              <a:buChar char="•"/>
            </a:pPr>
            <a:r>
              <a:rPr lang="en-US" sz="2000" dirty="0"/>
              <a:t>Decide guilt or innocence</a:t>
            </a:r>
          </a:p>
          <a:p>
            <a:pPr marL="845820" indent="-342900">
              <a:buFont typeface="Arial" panose="020B0604020202020204" pitchFamily="34" charset="0"/>
              <a:buChar char="•"/>
            </a:pPr>
            <a:r>
              <a:rPr lang="en-US" sz="2000" dirty="0"/>
              <a:t>Impose appropriate punishment</a:t>
            </a:r>
          </a:p>
          <a:p>
            <a:pPr marL="845820" indent="-342900">
              <a:buFont typeface="Arial" panose="020B0604020202020204" pitchFamily="34" charset="0"/>
              <a:buChar char="•"/>
            </a:pPr>
            <a:r>
              <a:rPr lang="en-US" sz="2000" dirty="0"/>
              <a:t>Explain rights to appeal</a:t>
            </a:r>
          </a:p>
          <a:p>
            <a:pPr indent="0">
              <a:buNone/>
            </a:pPr>
            <a:r>
              <a:rPr lang="en-US" sz="2400" dirty="0"/>
              <a:t>Burden of Proof:  Beyond a reasonable doubt but about to change…</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C94E-A7CF-4895-B7F5-7F3E86C4AB32}"/>
              </a:ext>
            </a:extLst>
          </p:cNvPr>
          <p:cNvSpPr>
            <a:spLocks noGrp="1"/>
          </p:cNvSpPr>
          <p:nvPr>
            <p:ph type="title"/>
          </p:nvPr>
        </p:nvSpPr>
        <p:spPr>
          <a:xfrm>
            <a:off x="1202919" y="284176"/>
            <a:ext cx="9784080" cy="1508760"/>
          </a:xfrm>
        </p:spPr>
        <p:txBody>
          <a:bodyPr>
            <a:normAutofit/>
          </a:bodyPr>
          <a:lstStyle/>
          <a:p>
            <a:pPr algn="ctr"/>
            <a:r>
              <a:rPr lang="en-US" dirty="0"/>
              <a:t>Article 15</a:t>
            </a:r>
            <a:br>
              <a:rPr lang="en-US" dirty="0"/>
            </a:br>
            <a:r>
              <a:rPr lang="en-US" sz="2800" dirty="0"/>
              <a:t>Hearing (CONT)</a:t>
            </a:r>
            <a:endParaRPr lang="en-US" dirty="0"/>
          </a:p>
        </p:txBody>
      </p:sp>
      <p:pic>
        <p:nvPicPr>
          <p:cNvPr id="4" name="Picture 3" descr="A group of people sitting at a table&#10;&#10;Description automatically generated with medium confidence">
            <a:extLst>
              <a:ext uri="{FF2B5EF4-FFF2-40B4-BE49-F238E27FC236}">
                <a16:creationId xmlns:a16="http://schemas.microsoft.com/office/drawing/2014/main" id="{B465044C-C982-4F41-AD63-4466A3275369}"/>
              </a:ext>
            </a:extLst>
          </p:cNvPr>
          <p:cNvPicPr>
            <a:picLocks noChangeAspect="1"/>
          </p:cNvPicPr>
          <p:nvPr/>
        </p:nvPicPr>
        <p:blipFill>
          <a:blip r:embed="rId3"/>
          <a:stretch>
            <a:fillRect/>
          </a:stretch>
        </p:blipFill>
        <p:spPr>
          <a:xfrm>
            <a:off x="762000" y="2458868"/>
            <a:ext cx="6130569" cy="3433118"/>
          </a:xfrm>
          <a:prstGeom prst="rect">
            <a:avLst/>
          </a:prstGeom>
        </p:spPr>
      </p:pic>
      <p:sp>
        <p:nvSpPr>
          <p:cNvPr id="3" name="Content Placeholder 2">
            <a:extLst>
              <a:ext uri="{FF2B5EF4-FFF2-40B4-BE49-F238E27FC236}">
                <a16:creationId xmlns:a16="http://schemas.microsoft.com/office/drawing/2014/main" id="{209C7439-DB9F-4CE1-8E36-88249041955C}"/>
              </a:ext>
            </a:extLst>
          </p:cNvPr>
          <p:cNvSpPr>
            <a:spLocks noGrp="1"/>
          </p:cNvSpPr>
          <p:nvPr>
            <p:ph idx="1"/>
          </p:nvPr>
        </p:nvSpPr>
        <p:spPr>
          <a:xfrm>
            <a:off x="7467600" y="1981200"/>
            <a:ext cx="3747999" cy="4267200"/>
          </a:xfrm>
        </p:spPr>
        <p:txBody>
          <a:bodyPr>
            <a:normAutofit/>
          </a:bodyPr>
          <a:lstStyle/>
          <a:p>
            <a:pPr>
              <a:buFont typeface="Arial" panose="020B0604020202020204" pitchFamily="34" charset="0"/>
              <a:buChar char="•"/>
            </a:pPr>
            <a:r>
              <a:rPr lang="en-US" sz="3200" dirty="0"/>
              <a:t>How formal should an Article 15 hearing be?</a:t>
            </a:r>
          </a:p>
          <a:p>
            <a:pPr>
              <a:buFont typeface="Arial" panose="020B0604020202020204" pitchFamily="34" charset="0"/>
              <a:buChar char="•"/>
            </a:pPr>
            <a:endParaRPr lang="en-US" sz="3200" dirty="0"/>
          </a:p>
          <a:p>
            <a:pPr>
              <a:buFont typeface="Arial" panose="020B0604020202020204" pitchFamily="34" charset="0"/>
              <a:buChar char="•"/>
            </a:pPr>
            <a:r>
              <a:rPr lang="en-US" sz="3200" dirty="0"/>
              <a:t>Would you order them to be in full ASU’s? Why or Why not?</a:t>
            </a:r>
          </a:p>
        </p:txBody>
      </p:sp>
    </p:spTree>
    <p:extLst>
      <p:ext uri="{BB962C8B-B14F-4D97-AF65-F5344CB8AC3E}">
        <p14:creationId xmlns:p14="http://schemas.microsoft.com/office/powerpoint/2010/main" val="40721909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819400" y="381000"/>
            <a:ext cx="7086600" cy="1143000"/>
          </a:xfrm>
          <a:noFill/>
        </p:spPr>
        <p:txBody>
          <a:bodyPr vert="horz" lIns="92075" tIns="46038" rIns="92075" bIns="46038" rtlCol="0" anchor="ctr">
            <a:normAutofit/>
          </a:bodyPr>
          <a:lstStyle/>
          <a:p>
            <a:pPr algn="ctr" eaLnBrk="1" hangingPunct="1"/>
            <a:r>
              <a:rPr lang="en-US" dirty="0"/>
              <a:t>Article 15 </a:t>
            </a:r>
            <a:br>
              <a:rPr lang="en-US" sz="3200" dirty="0"/>
            </a:br>
            <a:r>
              <a:rPr lang="en-US" sz="2800" dirty="0"/>
              <a:t>Punishment Options</a:t>
            </a:r>
            <a:endParaRPr lang="en-US" sz="3200" dirty="0">
              <a:solidFill>
                <a:schemeClr val="bg1"/>
              </a:solidFill>
            </a:endParaRPr>
          </a:p>
        </p:txBody>
      </p:sp>
      <p:sp>
        <p:nvSpPr>
          <p:cNvPr id="56323" name="Rectangle 3"/>
          <p:cNvSpPr>
            <a:spLocks noGrp="1" noChangeArrowheads="1"/>
          </p:cNvSpPr>
          <p:nvPr>
            <p:ph idx="1"/>
          </p:nvPr>
        </p:nvSpPr>
        <p:spPr>
          <a:xfrm>
            <a:off x="609600" y="2249488"/>
            <a:ext cx="10820400" cy="4151312"/>
          </a:xfrm>
        </p:spPr>
        <p:txBody>
          <a:bodyPr vert="horz" lIns="92075" tIns="46038" rIns="92075" bIns="46038" rtlCol="0">
            <a:normAutofit/>
          </a:bodyPr>
          <a:lstStyle/>
          <a:p>
            <a:pPr>
              <a:lnSpc>
                <a:spcPct val="80000"/>
              </a:lnSpc>
              <a:spcBef>
                <a:spcPts val="1800"/>
              </a:spcBef>
              <a:buFont typeface="Arial" panose="020B0604020202020204" pitchFamily="34" charset="0"/>
              <a:buChar char="•"/>
            </a:pPr>
            <a:r>
              <a:rPr lang="en-US" dirty="0"/>
              <a:t>Admonishment/Reprimand</a:t>
            </a:r>
          </a:p>
          <a:p>
            <a:pPr>
              <a:lnSpc>
                <a:spcPct val="80000"/>
              </a:lnSpc>
              <a:spcBef>
                <a:spcPts val="1800"/>
              </a:spcBef>
              <a:buFont typeface="Arial" panose="020B0604020202020204" pitchFamily="34" charset="0"/>
              <a:buChar char="•"/>
            </a:pPr>
            <a:r>
              <a:rPr lang="en-US" dirty="0"/>
              <a:t>Forfeiture of Pay</a:t>
            </a:r>
          </a:p>
          <a:p>
            <a:pPr>
              <a:lnSpc>
                <a:spcPct val="80000"/>
              </a:lnSpc>
              <a:spcBef>
                <a:spcPts val="1800"/>
              </a:spcBef>
              <a:buFont typeface="Arial" panose="020B0604020202020204" pitchFamily="34" charset="0"/>
              <a:buChar char="•"/>
            </a:pPr>
            <a:r>
              <a:rPr lang="en-US" dirty="0"/>
              <a:t>Restriction</a:t>
            </a:r>
          </a:p>
          <a:p>
            <a:pPr>
              <a:lnSpc>
                <a:spcPct val="80000"/>
              </a:lnSpc>
              <a:spcBef>
                <a:spcPts val="1800"/>
              </a:spcBef>
              <a:buFont typeface="Arial" panose="020B0604020202020204" pitchFamily="34" charset="0"/>
              <a:buChar char="•"/>
            </a:pPr>
            <a:r>
              <a:rPr lang="en-US" dirty="0"/>
              <a:t>Extra Duty</a:t>
            </a:r>
          </a:p>
          <a:p>
            <a:pPr>
              <a:lnSpc>
                <a:spcPct val="80000"/>
              </a:lnSpc>
              <a:spcBef>
                <a:spcPts val="1800"/>
              </a:spcBef>
              <a:buFont typeface="Arial" panose="020B0604020202020204" pitchFamily="34" charset="0"/>
              <a:buChar char="•"/>
            </a:pPr>
            <a:r>
              <a:rPr lang="en-US" dirty="0"/>
              <a:t>Reduction in Rank</a:t>
            </a:r>
          </a:p>
          <a:p>
            <a:pPr>
              <a:lnSpc>
                <a:spcPct val="80000"/>
              </a:lnSpc>
              <a:spcBef>
                <a:spcPts val="1800"/>
              </a:spcBef>
              <a:buFont typeface="Arial" panose="020B0604020202020204" pitchFamily="34" charset="0"/>
              <a:buChar char="•"/>
            </a:pPr>
            <a:r>
              <a:rPr lang="en-US" dirty="0"/>
              <a:t>Correctional Custody (If installation has an approved facility)</a:t>
            </a:r>
          </a:p>
          <a:p>
            <a:pPr marL="0" indent="0">
              <a:lnSpc>
                <a:spcPct val="80000"/>
              </a:lnSpc>
              <a:spcBef>
                <a:spcPts val="1800"/>
              </a:spcBef>
              <a:buNone/>
            </a:pPr>
            <a:endParaRPr lang="en-US" dirty="0"/>
          </a:p>
          <a:p>
            <a:pPr marL="0" indent="0">
              <a:spcBef>
                <a:spcPts val="1800"/>
              </a:spcBef>
              <a:buNone/>
            </a:pPr>
            <a:r>
              <a:rPr lang="en-US" b="1" dirty="0"/>
              <a:t>Amount of punishment depends on rank of accused and rank of commander.</a:t>
            </a:r>
          </a:p>
        </p:txBody>
      </p:sp>
      <p:sp>
        <p:nvSpPr>
          <p:cNvPr id="56324" name="Rectangle 5"/>
          <p:cNvSpPr>
            <a:spLocks noChangeArrowheads="1"/>
          </p:cNvSpPr>
          <p:nvPr/>
        </p:nvSpPr>
        <p:spPr bwMode="auto">
          <a:xfrm>
            <a:off x="1609725" y="2249488"/>
            <a:ext cx="184150" cy="457200"/>
          </a:xfrm>
          <a:prstGeom prst="rect">
            <a:avLst/>
          </a:prstGeom>
          <a:noFill/>
          <a:ln w="12700">
            <a:noFill/>
            <a:miter lim="800000"/>
            <a:headEnd type="none" w="sm" len="sm"/>
            <a:tailEnd type="none" w="sm" len="sm"/>
          </a:ln>
        </p:spPr>
        <p:txBody>
          <a:bodyPr wrap="none">
            <a:spAutoFit/>
          </a:bodyPr>
          <a:lstStyle/>
          <a:p>
            <a:pPr eaLnBrk="0" hangingPunct="0">
              <a:lnSpc>
                <a:spcPct val="100000"/>
              </a:lnSpc>
              <a:spcBef>
                <a:spcPct val="0"/>
              </a:spcBef>
              <a:buFontTx/>
              <a:buNone/>
            </a:pPr>
            <a:endParaRPr lang="en-US" sz="2400" i="0" dirty="0">
              <a:solidFill>
                <a:schemeClr val="tx1"/>
              </a:solidFill>
              <a:latin typeface="Times New Roman" pitchFamily="18" charset="0"/>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81200" y="457200"/>
            <a:ext cx="8305800" cy="1143000"/>
          </a:xfrm>
        </p:spPr>
        <p:txBody>
          <a:bodyPr/>
          <a:lstStyle/>
          <a:p>
            <a:pPr algn="ctr" eaLnBrk="1" hangingPunct="1"/>
            <a:r>
              <a:rPr lang="en-US" dirty="0"/>
              <a:t>Article 15</a:t>
            </a:r>
            <a:br>
              <a:rPr lang="en-US" sz="3200" dirty="0"/>
            </a:br>
            <a:r>
              <a:rPr lang="en-US" sz="2800" dirty="0"/>
              <a:t>Enlisted MAXIMUM Punishments</a:t>
            </a:r>
            <a:endParaRPr lang="en-US" sz="3200" dirty="0"/>
          </a:p>
        </p:txBody>
      </p:sp>
      <p:graphicFrame>
        <p:nvGraphicFramePr>
          <p:cNvPr id="2" name="Table 2">
            <a:extLst>
              <a:ext uri="{FF2B5EF4-FFF2-40B4-BE49-F238E27FC236}">
                <a16:creationId xmlns:a16="http://schemas.microsoft.com/office/drawing/2014/main" id="{70B8F2B2-DDF9-4FDC-81F2-364BF328DC09}"/>
              </a:ext>
            </a:extLst>
          </p:cNvPr>
          <p:cNvGraphicFramePr>
            <a:graphicFrameLocks noGrp="1"/>
          </p:cNvGraphicFramePr>
          <p:nvPr>
            <p:extLst>
              <p:ext uri="{D42A27DB-BD31-4B8C-83A1-F6EECF244321}">
                <p14:modId xmlns:p14="http://schemas.microsoft.com/office/powerpoint/2010/main" val="1677148523"/>
              </p:ext>
            </p:extLst>
          </p:nvPr>
        </p:nvGraphicFramePr>
        <p:xfrm>
          <a:off x="609600" y="2011680"/>
          <a:ext cx="10896600" cy="4541520"/>
        </p:xfrm>
        <a:graphic>
          <a:graphicData uri="http://schemas.openxmlformats.org/drawingml/2006/table">
            <a:tbl>
              <a:tblPr firstRow="1" bandRow="1">
                <a:tableStyleId>{5C22544A-7EE6-4342-B048-85BDC9FD1C3A}</a:tableStyleId>
              </a:tblPr>
              <a:tblGrid>
                <a:gridCol w="2724150">
                  <a:extLst>
                    <a:ext uri="{9D8B030D-6E8A-4147-A177-3AD203B41FA5}">
                      <a16:colId xmlns:a16="http://schemas.microsoft.com/office/drawing/2014/main" val="2105366555"/>
                    </a:ext>
                  </a:extLst>
                </a:gridCol>
                <a:gridCol w="2724150">
                  <a:extLst>
                    <a:ext uri="{9D8B030D-6E8A-4147-A177-3AD203B41FA5}">
                      <a16:colId xmlns:a16="http://schemas.microsoft.com/office/drawing/2014/main" val="3014687619"/>
                    </a:ext>
                  </a:extLst>
                </a:gridCol>
                <a:gridCol w="2724150">
                  <a:extLst>
                    <a:ext uri="{9D8B030D-6E8A-4147-A177-3AD203B41FA5}">
                      <a16:colId xmlns:a16="http://schemas.microsoft.com/office/drawing/2014/main" val="680159102"/>
                    </a:ext>
                  </a:extLst>
                </a:gridCol>
                <a:gridCol w="2724150">
                  <a:extLst>
                    <a:ext uri="{9D8B030D-6E8A-4147-A177-3AD203B41FA5}">
                      <a16:colId xmlns:a16="http://schemas.microsoft.com/office/drawing/2014/main" val="2891469360"/>
                    </a:ext>
                  </a:extLst>
                </a:gridCol>
              </a:tblGrid>
              <a:tr h="695722">
                <a:tc>
                  <a:txBody>
                    <a:bodyPr/>
                    <a:lstStyle/>
                    <a:p>
                      <a:r>
                        <a:rPr lang="en-US" dirty="0"/>
                        <a:t>Types</a:t>
                      </a:r>
                    </a:p>
                  </a:txBody>
                  <a:tcPr/>
                </a:tc>
                <a:tc>
                  <a:txBody>
                    <a:bodyPr/>
                    <a:lstStyle/>
                    <a:p>
                      <a:r>
                        <a:rPr lang="en-US" dirty="0"/>
                        <a:t>Summarized</a:t>
                      </a:r>
                    </a:p>
                  </a:txBody>
                  <a:tcPr/>
                </a:tc>
                <a:tc>
                  <a:txBody>
                    <a:bodyPr/>
                    <a:lstStyle/>
                    <a:p>
                      <a:r>
                        <a:rPr lang="en-US" dirty="0"/>
                        <a:t>Company</a:t>
                      </a:r>
                    </a:p>
                  </a:txBody>
                  <a:tcPr/>
                </a:tc>
                <a:tc>
                  <a:txBody>
                    <a:bodyPr/>
                    <a:lstStyle/>
                    <a:p>
                      <a:r>
                        <a:rPr lang="en-US" dirty="0"/>
                        <a:t>Field Grade</a:t>
                      </a:r>
                    </a:p>
                  </a:txBody>
                  <a:tcPr/>
                </a:tc>
                <a:extLst>
                  <a:ext uri="{0D108BD9-81ED-4DB2-BD59-A6C34878D82A}">
                    <a16:rowId xmlns:a16="http://schemas.microsoft.com/office/drawing/2014/main" val="2437467928"/>
                  </a:ext>
                </a:extLst>
              </a:tr>
              <a:tr h="1217514">
                <a:tc>
                  <a:txBody>
                    <a:bodyPr/>
                    <a:lstStyle/>
                    <a:p>
                      <a:r>
                        <a:rPr lang="en-US" dirty="0"/>
                        <a:t>Forfeiture</a:t>
                      </a:r>
                    </a:p>
                  </a:txBody>
                  <a:tcPr/>
                </a:tc>
                <a:tc>
                  <a:txBody>
                    <a:bodyPr/>
                    <a:lstStyle/>
                    <a:p>
                      <a:r>
                        <a:rPr lang="en-US" dirty="0"/>
                        <a:t>No</a:t>
                      </a:r>
                    </a:p>
                  </a:txBody>
                  <a:tcPr/>
                </a:tc>
                <a:tc>
                  <a:txBody>
                    <a:bodyPr/>
                    <a:lstStyle/>
                    <a:p>
                      <a:r>
                        <a:rPr lang="en-US" dirty="0"/>
                        <a:t>7 Days Pay</a:t>
                      </a:r>
                    </a:p>
                  </a:txBody>
                  <a:tcPr/>
                </a:tc>
                <a:tc>
                  <a:txBody>
                    <a:bodyPr/>
                    <a:lstStyle/>
                    <a:p>
                      <a:r>
                        <a:rPr lang="en-US" dirty="0"/>
                        <a:t>½ of 1 Mo. for 2 Mo.</a:t>
                      </a:r>
                    </a:p>
                  </a:txBody>
                  <a:tcPr/>
                </a:tc>
                <a:extLst>
                  <a:ext uri="{0D108BD9-81ED-4DB2-BD59-A6C34878D82A}">
                    <a16:rowId xmlns:a16="http://schemas.microsoft.com/office/drawing/2014/main" val="3615507664"/>
                  </a:ext>
                </a:extLst>
              </a:tr>
              <a:tr h="1217514">
                <a:tc>
                  <a:txBody>
                    <a:bodyPr/>
                    <a:lstStyle/>
                    <a:p>
                      <a:r>
                        <a:rPr lang="en-US" dirty="0"/>
                        <a:t>Reduction</a:t>
                      </a:r>
                    </a:p>
                  </a:txBody>
                  <a:tcPr/>
                </a:tc>
                <a:tc>
                  <a:txBody>
                    <a:bodyPr/>
                    <a:lstStyle/>
                    <a:p>
                      <a:r>
                        <a:rPr lang="en-US" dirty="0"/>
                        <a:t>No</a:t>
                      </a:r>
                    </a:p>
                  </a:txBody>
                  <a:tcPr/>
                </a:tc>
                <a:tc>
                  <a:txBody>
                    <a:bodyPr/>
                    <a:lstStyle/>
                    <a:p>
                      <a:r>
                        <a:rPr lang="en-US" dirty="0"/>
                        <a:t>1 Grade (E1-E4)</a:t>
                      </a:r>
                    </a:p>
                  </a:txBody>
                  <a:tcPr/>
                </a:tc>
                <a:tc>
                  <a:txBody>
                    <a:bodyPr/>
                    <a:lstStyle/>
                    <a:p>
                      <a:r>
                        <a:rPr lang="en-US" dirty="0"/>
                        <a:t>E1-E4: Total</a:t>
                      </a:r>
                    </a:p>
                    <a:p>
                      <a:r>
                        <a:rPr lang="en-US" dirty="0"/>
                        <a:t>E5-E6: 1 Grade</a:t>
                      </a:r>
                    </a:p>
                  </a:txBody>
                  <a:tcPr/>
                </a:tc>
                <a:extLst>
                  <a:ext uri="{0D108BD9-81ED-4DB2-BD59-A6C34878D82A}">
                    <a16:rowId xmlns:a16="http://schemas.microsoft.com/office/drawing/2014/main" val="1326903322"/>
                  </a:ext>
                </a:extLst>
              </a:tr>
              <a:tr h="705385">
                <a:tc>
                  <a:txBody>
                    <a:bodyPr/>
                    <a:lstStyle/>
                    <a:p>
                      <a:r>
                        <a:rPr lang="en-US" dirty="0"/>
                        <a:t>Restriction</a:t>
                      </a:r>
                    </a:p>
                  </a:txBody>
                  <a:tcPr/>
                </a:tc>
                <a:tc>
                  <a:txBody>
                    <a:bodyPr/>
                    <a:lstStyle/>
                    <a:p>
                      <a:r>
                        <a:rPr lang="en-US" dirty="0"/>
                        <a:t>14 Days</a:t>
                      </a:r>
                    </a:p>
                  </a:txBody>
                  <a:tcPr/>
                </a:tc>
                <a:tc>
                  <a:txBody>
                    <a:bodyPr/>
                    <a:lstStyle/>
                    <a:p>
                      <a:r>
                        <a:rPr lang="en-US" dirty="0"/>
                        <a:t>14 Days</a:t>
                      </a:r>
                    </a:p>
                  </a:txBody>
                  <a:tcPr/>
                </a:tc>
                <a:tc>
                  <a:txBody>
                    <a:bodyPr/>
                    <a:lstStyle/>
                    <a:p>
                      <a:r>
                        <a:rPr lang="en-US" dirty="0"/>
                        <a:t>60 Days*</a:t>
                      </a:r>
                    </a:p>
                  </a:txBody>
                  <a:tcPr/>
                </a:tc>
                <a:extLst>
                  <a:ext uri="{0D108BD9-81ED-4DB2-BD59-A6C34878D82A}">
                    <a16:rowId xmlns:a16="http://schemas.microsoft.com/office/drawing/2014/main" val="2486492767"/>
                  </a:ext>
                </a:extLst>
              </a:tr>
              <a:tr h="705385">
                <a:tc>
                  <a:txBody>
                    <a:bodyPr/>
                    <a:lstStyle/>
                    <a:p>
                      <a:r>
                        <a:rPr lang="en-US" dirty="0"/>
                        <a:t>Extra Duty</a:t>
                      </a:r>
                    </a:p>
                  </a:txBody>
                  <a:tcPr/>
                </a:tc>
                <a:tc>
                  <a:txBody>
                    <a:bodyPr/>
                    <a:lstStyle/>
                    <a:p>
                      <a:r>
                        <a:rPr lang="en-US" dirty="0"/>
                        <a:t>14 Days</a:t>
                      </a:r>
                    </a:p>
                  </a:txBody>
                  <a:tcPr/>
                </a:tc>
                <a:tc>
                  <a:txBody>
                    <a:bodyPr/>
                    <a:lstStyle/>
                    <a:p>
                      <a:r>
                        <a:rPr lang="en-US" dirty="0"/>
                        <a:t>14 Days</a:t>
                      </a:r>
                    </a:p>
                  </a:txBody>
                  <a:tcPr/>
                </a:tc>
                <a:tc>
                  <a:txBody>
                    <a:bodyPr/>
                    <a:lstStyle/>
                    <a:p>
                      <a:r>
                        <a:rPr lang="en-US" dirty="0"/>
                        <a:t>45 Days</a:t>
                      </a:r>
                    </a:p>
                  </a:txBody>
                  <a:tcPr/>
                </a:tc>
                <a:extLst>
                  <a:ext uri="{0D108BD9-81ED-4DB2-BD59-A6C34878D82A}">
                    <a16:rowId xmlns:a16="http://schemas.microsoft.com/office/drawing/2014/main" val="1190681980"/>
                  </a:ext>
                </a:extLst>
              </a:tr>
            </a:tbl>
          </a:graphicData>
        </a:graphic>
      </p:graphicFrame>
    </p:spTree>
    <p:extLst>
      <p:ext uri="{BB962C8B-B14F-4D97-AF65-F5344CB8AC3E}">
        <p14:creationId xmlns:p14="http://schemas.microsoft.com/office/powerpoint/2010/main" val="77487736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981200" y="457200"/>
            <a:ext cx="8305800" cy="1143000"/>
          </a:xfrm>
        </p:spPr>
        <p:txBody>
          <a:bodyPr/>
          <a:lstStyle/>
          <a:p>
            <a:pPr algn="ctr" eaLnBrk="1" hangingPunct="1"/>
            <a:r>
              <a:rPr lang="en-US" dirty="0"/>
              <a:t>Article 15</a:t>
            </a:r>
            <a:br>
              <a:rPr lang="en-US" sz="3600" dirty="0"/>
            </a:br>
            <a:r>
              <a:rPr lang="en-US" sz="2800" dirty="0"/>
              <a:t>Officer MAXIMUM Punishments</a:t>
            </a:r>
          </a:p>
        </p:txBody>
      </p:sp>
      <p:graphicFrame>
        <p:nvGraphicFramePr>
          <p:cNvPr id="3" name="Table 3">
            <a:extLst>
              <a:ext uri="{FF2B5EF4-FFF2-40B4-BE49-F238E27FC236}">
                <a16:creationId xmlns:a16="http://schemas.microsoft.com/office/drawing/2014/main" id="{C02142FB-2C45-437E-9EA3-F2C67B1BB42E}"/>
              </a:ext>
            </a:extLst>
          </p:cNvPr>
          <p:cNvGraphicFramePr>
            <a:graphicFrameLocks noGrp="1"/>
          </p:cNvGraphicFramePr>
          <p:nvPr>
            <p:extLst>
              <p:ext uri="{D42A27DB-BD31-4B8C-83A1-F6EECF244321}">
                <p14:modId xmlns:p14="http://schemas.microsoft.com/office/powerpoint/2010/main" val="3814722497"/>
              </p:ext>
            </p:extLst>
          </p:nvPr>
        </p:nvGraphicFramePr>
        <p:xfrm>
          <a:off x="609600" y="2057400"/>
          <a:ext cx="10820400" cy="4419599"/>
        </p:xfrm>
        <a:graphic>
          <a:graphicData uri="http://schemas.openxmlformats.org/drawingml/2006/table">
            <a:tbl>
              <a:tblPr firstRow="1" bandRow="1">
                <a:tableStyleId>{5C22544A-7EE6-4342-B048-85BDC9FD1C3A}</a:tableStyleId>
              </a:tblPr>
              <a:tblGrid>
                <a:gridCol w="3606800">
                  <a:extLst>
                    <a:ext uri="{9D8B030D-6E8A-4147-A177-3AD203B41FA5}">
                      <a16:colId xmlns:a16="http://schemas.microsoft.com/office/drawing/2014/main" val="2834319442"/>
                    </a:ext>
                  </a:extLst>
                </a:gridCol>
                <a:gridCol w="3606800">
                  <a:extLst>
                    <a:ext uri="{9D8B030D-6E8A-4147-A177-3AD203B41FA5}">
                      <a16:colId xmlns:a16="http://schemas.microsoft.com/office/drawing/2014/main" val="45283866"/>
                    </a:ext>
                  </a:extLst>
                </a:gridCol>
                <a:gridCol w="3606800">
                  <a:extLst>
                    <a:ext uri="{9D8B030D-6E8A-4147-A177-3AD203B41FA5}">
                      <a16:colId xmlns:a16="http://schemas.microsoft.com/office/drawing/2014/main" val="3003435623"/>
                    </a:ext>
                  </a:extLst>
                </a:gridCol>
              </a:tblGrid>
              <a:tr h="849028">
                <a:tc>
                  <a:txBody>
                    <a:bodyPr/>
                    <a:lstStyle/>
                    <a:p>
                      <a:r>
                        <a:rPr lang="en-US" dirty="0"/>
                        <a:t>Company Grade</a:t>
                      </a:r>
                    </a:p>
                  </a:txBody>
                  <a:tcPr/>
                </a:tc>
                <a:tc>
                  <a:txBody>
                    <a:bodyPr/>
                    <a:lstStyle/>
                    <a:p>
                      <a:r>
                        <a:rPr lang="en-US" dirty="0"/>
                        <a:t>Field Grade</a:t>
                      </a:r>
                    </a:p>
                  </a:txBody>
                  <a:tcPr/>
                </a:tc>
                <a:tc>
                  <a:txBody>
                    <a:bodyPr/>
                    <a:lstStyle/>
                    <a:p>
                      <a:r>
                        <a:rPr lang="en-US" dirty="0"/>
                        <a:t>General Officer</a:t>
                      </a:r>
                    </a:p>
                  </a:txBody>
                  <a:tcPr/>
                </a:tc>
                <a:extLst>
                  <a:ext uri="{0D108BD9-81ED-4DB2-BD59-A6C34878D82A}">
                    <a16:rowId xmlns:a16="http://schemas.microsoft.com/office/drawing/2014/main" val="3736547215"/>
                  </a:ext>
                </a:extLst>
              </a:tr>
              <a:tr h="849028">
                <a:tc>
                  <a:txBody>
                    <a:bodyPr/>
                    <a:lstStyle/>
                    <a:p>
                      <a:r>
                        <a:rPr lang="en-US" dirty="0"/>
                        <a:t>Written Reprimand</a:t>
                      </a:r>
                    </a:p>
                  </a:txBody>
                  <a:tcPr/>
                </a:tc>
                <a:tc>
                  <a:txBody>
                    <a:bodyPr/>
                    <a:lstStyle/>
                    <a:p>
                      <a:r>
                        <a:rPr lang="en-US" dirty="0"/>
                        <a:t>Written Reprimand</a:t>
                      </a:r>
                    </a:p>
                  </a:txBody>
                  <a:tcPr/>
                </a:tc>
                <a:tc>
                  <a:txBody>
                    <a:bodyPr/>
                    <a:lstStyle/>
                    <a:p>
                      <a:r>
                        <a:rPr lang="en-US" dirty="0"/>
                        <a:t>Written Reprimand</a:t>
                      </a:r>
                    </a:p>
                  </a:txBody>
                  <a:tcPr/>
                </a:tc>
                <a:extLst>
                  <a:ext uri="{0D108BD9-81ED-4DB2-BD59-A6C34878D82A}">
                    <a16:rowId xmlns:a16="http://schemas.microsoft.com/office/drawing/2014/main" val="1220987148"/>
                  </a:ext>
                </a:extLst>
              </a:tr>
              <a:tr h="2721543">
                <a:tc>
                  <a:txBody>
                    <a:bodyPr/>
                    <a:lstStyle/>
                    <a:p>
                      <a:r>
                        <a:rPr lang="en-US" dirty="0"/>
                        <a:t>30 days restriction</a:t>
                      </a:r>
                    </a:p>
                  </a:txBody>
                  <a:tcPr/>
                </a:tc>
                <a:tc>
                  <a:txBody>
                    <a:bodyPr/>
                    <a:lstStyle/>
                    <a:p>
                      <a:r>
                        <a:rPr lang="en-US" dirty="0"/>
                        <a:t>30 days restriction</a:t>
                      </a:r>
                    </a:p>
                  </a:txBody>
                  <a:tcPr/>
                </a:tc>
                <a:tc>
                  <a:txBody>
                    <a:bodyPr/>
                    <a:lstStyle/>
                    <a:p>
                      <a:r>
                        <a:rPr lang="en-US" dirty="0"/>
                        <a:t>60 days restriction, or</a:t>
                      </a:r>
                    </a:p>
                    <a:p>
                      <a:r>
                        <a:rPr lang="en-US" dirty="0"/>
                        <a:t>30 days arrest in quarters,</a:t>
                      </a:r>
                    </a:p>
                    <a:p>
                      <a:r>
                        <a:rPr lang="en-US" dirty="0"/>
                        <a:t>Forfeiture of ½ of 1 month pay for 2 months.</a:t>
                      </a:r>
                    </a:p>
                  </a:txBody>
                  <a:tcPr/>
                </a:tc>
                <a:extLst>
                  <a:ext uri="{0D108BD9-81ED-4DB2-BD59-A6C34878D82A}">
                    <a16:rowId xmlns:a16="http://schemas.microsoft.com/office/drawing/2014/main" val="3139012133"/>
                  </a:ext>
                </a:extLst>
              </a:tr>
            </a:tbl>
          </a:graphicData>
        </a:graphic>
      </p:graphicFrame>
    </p:spTree>
    <p:extLst>
      <p:ext uri="{BB962C8B-B14F-4D97-AF65-F5344CB8AC3E}">
        <p14:creationId xmlns:p14="http://schemas.microsoft.com/office/powerpoint/2010/main" val="18095340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209800" y="6248400"/>
            <a:ext cx="1905000" cy="457200"/>
          </a:xfrm>
          <a:prstGeom prst="rect">
            <a:avLst/>
          </a:prstGeom>
          <a:noFill/>
          <a:ln w="9525">
            <a:noFill/>
            <a:miter lim="800000"/>
            <a:headEnd/>
            <a:tailEnd/>
          </a:ln>
        </p:spPr>
        <p:txBody>
          <a:bodyPr wrap="none" anchor="ctr"/>
          <a:lstStyle/>
          <a:p>
            <a:endParaRPr lang="en-US" dirty="0"/>
          </a:p>
        </p:txBody>
      </p:sp>
      <p:sp>
        <p:nvSpPr>
          <p:cNvPr id="10243" name="Rectangle 3"/>
          <p:cNvSpPr>
            <a:spLocks noChangeArrowheads="1"/>
          </p:cNvSpPr>
          <p:nvPr/>
        </p:nvSpPr>
        <p:spPr bwMode="auto">
          <a:xfrm>
            <a:off x="4648200" y="6248400"/>
            <a:ext cx="2895600" cy="457200"/>
          </a:xfrm>
          <a:prstGeom prst="rect">
            <a:avLst/>
          </a:prstGeom>
          <a:noFill/>
          <a:ln w="9525">
            <a:noFill/>
            <a:miter lim="800000"/>
            <a:headEnd/>
            <a:tailEnd/>
          </a:ln>
        </p:spPr>
        <p:txBody>
          <a:bodyPr wrap="none" anchor="ctr"/>
          <a:lstStyle/>
          <a:p>
            <a:endParaRPr lang="en-US" dirty="0"/>
          </a:p>
        </p:txBody>
      </p:sp>
      <p:sp>
        <p:nvSpPr>
          <p:cNvPr id="10244" name="Rectangle 4"/>
          <p:cNvSpPr>
            <a:spLocks noGrp="1" noChangeArrowheads="1"/>
          </p:cNvSpPr>
          <p:nvPr>
            <p:ph type="title"/>
          </p:nvPr>
        </p:nvSpPr>
        <p:spPr>
          <a:xfrm>
            <a:off x="1981200" y="457200"/>
            <a:ext cx="8229600" cy="1143000"/>
          </a:xfrm>
          <a:noFill/>
        </p:spPr>
        <p:txBody>
          <a:bodyPr vert="horz" lIns="92075" tIns="46038" rIns="92075" bIns="46038" rtlCol="0" anchor="ctr">
            <a:normAutofit/>
          </a:bodyPr>
          <a:lstStyle/>
          <a:p>
            <a:pPr algn="ctr" eaLnBrk="1" hangingPunct="1"/>
            <a:r>
              <a:rPr lang="en-US" dirty="0"/>
              <a:t>UCMJ Jurisdiction</a:t>
            </a:r>
          </a:p>
        </p:txBody>
      </p:sp>
      <p:sp>
        <p:nvSpPr>
          <p:cNvPr id="10245" name="Rectangle 5"/>
          <p:cNvSpPr>
            <a:spLocks noGrp="1" noChangeArrowheads="1"/>
          </p:cNvSpPr>
          <p:nvPr>
            <p:ph idx="1"/>
          </p:nvPr>
        </p:nvSpPr>
        <p:spPr>
          <a:xfrm>
            <a:off x="914400" y="1961409"/>
            <a:ext cx="10210800" cy="4744191"/>
          </a:xfrm>
        </p:spPr>
        <p:txBody>
          <a:bodyPr vert="horz" lIns="92075" tIns="46038" rIns="92075" bIns="46038" rtlCol="0">
            <a:noAutofit/>
          </a:bodyPr>
          <a:lstStyle/>
          <a:p>
            <a:pPr marL="0" indent="0">
              <a:spcBef>
                <a:spcPts val="0"/>
              </a:spcBef>
              <a:buNone/>
              <a:tabLst>
                <a:tab pos="406400" algn="l"/>
                <a:tab pos="1143000" algn="l"/>
              </a:tabLst>
            </a:pPr>
            <a:r>
              <a:rPr lang="en-US" sz="2600" u="sng" dirty="0"/>
              <a:t>Over the Person</a:t>
            </a:r>
            <a:r>
              <a:rPr lang="en-US" sz="2600" dirty="0"/>
              <a:t>:</a:t>
            </a:r>
          </a:p>
          <a:p>
            <a:pPr>
              <a:spcBef>
                <a:spcPts val="0"/>
              </a:spcBef>
              <a:buFont typeface="Arial" panose="020B0604020202020204" pitchFamily="34" charset="0"/>
              <a:buChar char="•"/>
              <a:tabLst>
                <a:tab pos="406400" algn="l"/>
                <a:tab pos="1143000" algn="l"/>
              </a:tabLst>
            </a:pPr>
            <a:r>
              <a:rPr lang="en-US" sz="2600" dirty="0"/>
              <a:t>Active Duty Soldiers and Reservists while on AD</a:t>
            </a:r>
          </a:p>
          <a:p>
            <a:pPr>
              <a:spcBef>
                <a:spcPts val="0"/>
              </a:spcBef>
              <a:buFont typeface="Arial" panose="020B0604020202020204" pitchFamily="34" charset="0"/>
              <a:buChar char="•"/>
              <a:tabLst>
                <a:tab pos="406400" algn="l"/>
                <a:tab pos="1143000" algn="l"/>
              </a:tabLst>
            </a:pPr>
            <a:r>
              <a:rPr lang="en-US" sz="2600" dirty="0"/>
              <a:t>Military Academy Cadets and Midshipmen</a:t>
            </a:r>
          </a:p>
          <a:p>
            <a:pPr>
              <a:spcBef>
                <a:spcPts val="0"/>
              </a:spcBef>
              <a:buFont typeface="Arial" panose="020B0604020202020204" pitchFamily="34" charset="0"/>
              <a:buChar char="•"/>
              <a:tabLst>
                <a:tab pos="406400" algn="l"/>
                <a:tab pos="1143000" algn="l"/>
              </a:tabLst>
            </a:pPr>
            <a:r>
              <a:rPr lang="en-US" sz="2600" dirty="0"/>
              <a:t>National Guard Personnel in Federal Service (Under Title 10, U.S.C.)</a:t>
            </a:r>
          </a:p>
          <a:p>
            <a:pPr>
              <a:spcBef>
                <a:spcPts val="0"/>
              </a:spcBef>
              <a:buFont typeface="Arial" panose="020B0604020202020204" pitchFamily="34" charset="0"/>
              <a:buChar char="•"/>
              <a:tabLst>
                <a:tab pos="406400" algn="l"/>
                <a:tab pos="1143000" algn="l"/>
              </a:tabLst>
            </a:pPr>
            <a:r>
              <a:rPr lang="en-US" sz="2600" dirty="0"/>
              <a:t>Retirees</a:t>
            </a:r>
          </a:p>
          <a:p>
            <a:pPr>
              <a:spcBef>
                <a:spcPts val="0"/>
              </a:spcBef>
              <a:buFont typeface="Arial" panose="020B0604020202020204" pitchFamily="34" charset="0"/>
              <a:buChar char="•"/>
              <a:tabLst>
                <a:tab pos="406400" algn="l"/>
                <a:tab pos="1143000" algn="l"/>
              </a:tabLst>
            </a:pPr>
            <a:r>
              <a:rPr lang="en-US" sz="2600" dirty="0"/>
              <a:t>Enemy Prisoners of War </a:t>
            </a:r>
          </a:p>
          <a:p>
            <a:pPr>
              <a:spcBef>
                <a:spcPts val="0"/>
              </a:spcBef>
              <a:buFont typeface="Arial" panose="020B0604020202020204" pitchFamily="34" charset="0"/>
              <a:buChar char="•"/>
              <a:tabLst>
                <a:tab pos="406400" algn="l"/>
                <a:tab pos="1143000" algn="l"/>
              </a:tabLst>
            </a:pPr>
            <a:r>
              <a:rPr lang="en-US" sz="2600" dirty="0"/>
              <a:t>Others (Some Civilians deployed with units)</a:t>
            </a:r>
          </a:p>
          <a:p>
            <a:pPr marL="0" indent="0">
              <a:spcBef>
                <a:spcPts val="0"/>
              </a:spcBef>
              <a:buNone/>
              <a:tabLst>
                <a:tab pos="406400" algn="l"/>
                <a:tab pos="1143000" algn="l"/>
              </a:tabLst>
            </a:pPr>
            <a:endParaRPr lang="en-US" sz="2600" u="sng" dirty="0"/>
          </a:p>
          <a:p>
            <a:pPr marL="0" indent="0">
              <a:spcBef>
                <a:spcPts val="0"/>
              </a:spcBef>
              <a:buNone/>
              <a:tabLst>
                <a:tab pos="406400" algn="l"/>
                <a:tab pos="1143000" algn="l"/>
              </a:tabLst>
            </a:pPr>
            <a:r>
              <a:rPr lang="en-US" sz="2600" u="sng" dirty="0"/>
              <a:t>Over the Offense:</a:t>
            </a:r>
            <a:endParaRPr lang="en-US" sz="2600" dirty="0"/>
          </a:p>
          <a:p>
            <a:pPr>
              <a:spcBef>
                <a:spcPts val="0"/>
              </a:spcBef>
              <a:buFont typeface="Arial" panose="020B0604020202020204" pitchFamily="34" charset="0"/>
              <a:buChar char="•"/>
              <a:tabLst>
                <a:tab pos="406400" algn="l"/>
                <a:tab pos="1143000" algn="l"/>
              </a:tabLst>
            </a:pPr>
            <a:r>
              <a:rPr lang="en-US" sz="2800" dirty="0"/>
              <a:t>Worldwide Jurisdiction</a:t>
            </a:r>
          </a:p>
          <a:p>
            <a:pPr>
              <a:spcBef>
                <a:spcPts val="0"/>
              </a:spcBef>
              <a:buFont typeface="Arial" panose="020B0604020202020204" pitchFamily="34" charset="0"/>
              <a:buChar char="•"/>
              <a:tabLst>
                <a:tab pos="406400" algn="l"/>
                <a:tab pos="1143000" algn="l"/>
              </a:tabLst>
            </a:pPr>
            <a:r>
              <a:rPr lang="en-US" sz="2600" dirty="0"/>
              <a:t>Possible Concurrent Jurisdiction</a:t>
            </a:r>
          </a:p>
          <a:p>
            <a:pPr marL="228600" lvl="1" indent="-114300">
              <a:spcBef>
                <a:spcPts val="0"/>
              </a:spcBef>
              <a:buNone/>
              <a:tabLst>
                <a:tab pos="406400" algn="l"/>
                <a:tab pos="1143000" algn="l"/>
              </a:tabLst>
            </a:pPr>
            <a:endParaRPr lang="en-US" sz="2600" u="sng"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81200" y="457200"/>
            <a:ext cx="8305800" cy="1143000"/>
          </a:xfrm>
          <a:noFill/>
        </p:spPr>
        <p:txBody>
          <a:bodyPr vert="horz" lIns="92075" tIns="46038" rIns="92075" bIns="46038" rtlCol="0" anchor="ctr">
            <a:normAutofit/>
          </a:bodyPr>
          <a:lstStyle/>
          <a:p>
            <a:pPr algn="ctr" eaLnBrk="1" hangingPunct="1"/>
            <a:r>
              <a:rPr lang="en-US" dirty="0"/>
              <a:t>Article 15 </a:t>
            </a:r>
            <a:br>
              <a:rPr lang="en-US" sz="3600" dirty="0"/>
            </a:br>
            <a:r>
              <a:rPr lang="en-US" sz="2800" dirty="0"/>
              <a:t>Appeals</a:t>
            </a:r>
            <a:endParaRPr lang="en-US" dirty="0"/>
          </a:p>
        </p:txBody>
      </p:sp>
      <p:sp>
        <p:nvSpPr>
          <p:cNvPr id="27651" name="Rectangle 3"/>
          <p:cNvSpPr>
            <a:spLocks noGrp="1" noChangeArrowheads="1"/>
          </p:cNvSpPr>
          <p:nvPr>
            <p:ph idx="1"/>
          </p:nvPr>
        </p:nvSpPr>
        <p:spPr>
          <a:xfrm>
            <a:off x="533400" y="2133601"/>
            <a:ext cx="10972800" cy="4525963"/>
          </a:xfrm>
          <a:noFill/>
        </p:spPr>
        <p:txBody>
          <a:bodyPr vert="horz" lIns="92075" tIns="46038" rIns="92075" bIns="46038" rtlCol="0">
            <a:normAutofit/>
          </a:bodyPr>
          <a:lstStyle/>
          <a:p>
            <a:pPr marL="0" indent="0">
              <a:spcBef>
                <a:spcPts val="0"/>
              </a:spcBef>
              <a:buNone/>
            </a:pPr>
            <a:r>
              <a:rPr lang="en-US" sz="3200" u="sng" dirty="0"/>
              <a:t>Procedure:</a:t>
            </a:r>
          </a:p>
          <a:p>
            <a:pPr>
              <a:spcBef>
                <a:spcPts val="0"/>
              </a:spcBef>
              <a:buFont typeface="Arial" panose="020B0604020202020204" pitchFamily="34" charset="0"/>
              <a:buChar char="•"/>
            </a:pPr>
            <a:r>
              <a:rPr lang="en-US" sz="3200" dirty="0"/>
              <a:t>Written Appeal</a:t>
            </a:r>
            <a:r>
              <a:rPr lang="en-US" sz="3200" dirty="0">
                <a:solidFill>
                  <a:schemeClr val="bg1"/>
                </a:solidFill>
              </a:rPr>
              <a:t> </a:t>
            </a:r>
            <a:r>
              <a:rPr lang="en-US" sz="3200" dirty="0"/>
              <a:t>(Generally due within 5 days of imposition of punishment)</a:t>
            </a:r>
          </a:p>
          <a:p>
            <a:pPr>
              <a:spcBef>
                <a:spcPts val="0"/>
              </a:spcBef>
              <a:buFont typeface="Arial" panose="020B0604020202020204" pitchFamily="34" charset="0"/>
              <a:buChar char="•"/>
            </a:pPr>
            <a:r>
              <a:rPr lang="en-US" sz="3200" dirty="0"/>
              <a:t>Submitted Through Imposing Commander</a:t>
            </a:r>
          </a:p>
          <a:p>
            <a:pPr>
              <a:spcBef>
                <a:spcPts val="0"/>
              </a:spcBef>
            </a:pPr>
            <a:endParaRPr lang="en-US" sz="3200" u="sng" dirty="0"/>
          </a:p>
          <a:p>
            <a:pPr marL="0" indent="0">
              <a:spcBef>
                <a:spcPts val="0"/>
              </a:spcBef>
              <a:buNone/>
            </a:pPr>
            <a:r>
              <a:rPr lang="en-US" sz="3200" u="sng" dirty="0"/>
              <a:t>Appellate Authority:</a:t>
            </a:r>
          </a:p>
          <a:p>
            <a:pPr>
              <a:spcBef>
                <a:spcPts val="0"/>
              </a:spcBef>
              <a:buFont typeface="Arial" panose="020B0604020202020204" pitchFamily="34" charset="0"/>
              <a:buChar char="•"/>
            </a:pPr>
            <a:r>
              <a:rPr lang="en-US" sz="3200" dirty="0"/>
              <a:t>Next Higher-Level Commander</a:t>
            </a:r>
          </a:p>
          <a:p>
            <a:pPr>
              <a:spcBef>
                <a:spcPts val="0"/>
              </a:spcBef>
              <a:buFont typeface="Arial" panose="020B0604020202020204" pitchFamily="34" charset="0"/>
              <a:buChar char="•"/>
            </a:pPr>
            <a:r>
              <a:rPr lang="en-US" sz="3200" dirty="0"/>
              <a:t>Can Take Any Action</a:t>
            </a:r>
          </a:p>
        </p:txBody>
      </p:sp>
    </p:spTree>
    <p:extLst>
      <p:ext uri="{BB962C8B-B14F-4D97-AF65-F5344CB8AC3E}">
        <p14:creationId xmlns:p14="http://schemas.microsoft.com/office/powerpoint/2010/main" val="5705010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667001" y="457200"/>
            <a:ext cx="6772275" cy="1143000"/>
          </a:xfrm>
          <a:noFill/>
        </p:spPr>
        <p:txBody>
          <a:bodyPr vert="horz" lIns="92075" tIns="46038" rIns="92075" bIns="46038" rtlCol="0" anchor="ctr">
            <a:normAutofit/>
          </a:bodyPr>
          <a:lstStyle/>
          <a:p>
            <a:pPr algn="ctr" eaLnBrk="1" hangingPunct="1"/>
            <a:r>
              <a:rPr lang="en-US" dirty="0"/>
              <a:t>Article 15</a:t>
            </a:r>
            <a:br>
              <a:rPr lang="en-US" sz="3600" dirty="0"/>
            </a:br>
            <a:r>
              <a:rPr lang="en-US" sz="2800" dirty="0"/>
              <a:t>Filing</a:t>
            </a:r>
            <a:endParaRPr lang="en-US" dirty="0"/>
          </a:p>
        </p:txBody>
      </p:sp>
      <p:sp>
        <p:nvSpPr>
          <p:cNvPr id="4100" name="Rectangle 3"/>
          <p:cNvSpPr>
            <a:spLocks noGrp="1" noChangeArrowheads="1"/>
          </p:cNvSpPr>
          <p:nvPr>
            <p:ph idx="1"/>
          </p:nvPr>
        </p:nvSpPr>
        <p:spPr>
          <a:xfrm>
            <a:off x="304800" y="2514600"/>
            <a:ext cx="7086600" cy="3124200"/>
          </a:xfrm>
          <a:noFill/>
        </p:spPr>
        <p:txBody>
          <a:bodyPr vert="horz" lIns="92075" tIns="46038" rIns="92075" bIns="46038" rtlCol="0">
            <a:normAutofit/>
          </a:bodyPr>
          <a:lstStyle/>
          <a:p>
            <a:pPr eaLnBrk="1" hangingPunct="1">
              <a:lnSpc>
                <a:spcPct val="80000"/>
              </a:lnSpc>
              <a:buFont typeface="Arial" panose="020B0604020202020204" pitchFamily="34" charset="0"/>
              <a:buChar char="•"/>
            </a:pPr>
            <a:r>
              <a:rPr lang="en-US" sz="2400" dirty="0"/>
              <a:t>Summarized: kept in unit (local) file for two years or transfer</a:t>
            </a:r>
          </a:p>
          <a:p>
            <a:pPr marL="0" indent="0" eaLnBrk="1" hangingPunct="1">
              <a:lnSpc>
                <a:spcPct val="80000"/>
              </a:lnSpc>
              <a:buNone/>
            </a:pPr>
            <a:r>
              <a:rPr lang="en-US" sz="2400" dirty="0"/>
              <a:t>	</a:t>
            </a:r>
          </a:p>
          <a:p>
            <a:pPr eaLnBrk="1" hangingPunct="1">
              <a:lnSpc>
                <a:spcPct val="80000"/>
              </a:lnSpc>
              <a:buFont typeface="Arial" panose="020B0604020202020204" pitchFamily="34" charset="0"/>
              <a:buChar char="•"/>
            </a:pPr>
            <a:r>
              <a:rPr lang="en-US" sz="2400" dirty="0"/>
              <a:t>Formal: Depends largely upon pay grade of accused</a:t>
            </a:r>
          </a:p>
          <a:p>
            <a:pPr lvl="1" eaLnBrk="1" hangingPunct="1">
              <a:lnSpc>
                <a:spcPct val="80000"/>
              </a:lnSpc>
              <a:buFont typeface="Arial" panose="020B0604020202020204" pitchFamily="34" charset="0"/>
              <a:buChar char="•"/>
            </a:pPr>
            <a:r>
              <a:rPr lang="en-US" sz="2400" dirty="0"/>
              <a:t>E-4 and below:  Filed Locally</a:t>
            </a:r>
          </a:p>
          <a:p>
            <a:pPr lvl="1" eaLnBrk="1" hangingPunct="1">
              <a:lnSpc>
                <a:spcPct val="80000"/>
              </a:lnSpc>
              <a:buFont typeface="Arial" panose="020B0604020202020204" pitchFamily="34" charset="0"/>
              <a:buChar char="•"/>
            </a:pPr>
            <a:r>
              <a:rPr lang="en-US" sz="2400" dirty="0"/>
              <a:t>E-5 and above:  Filed in AMHRR</a:t>
            </a:r>
          </a:p>
          <a:p>
            <a:pPr lvl="1" eaLnBrk="1" hangingPunct="1">
              <a:lnSpc>
                <a:spcPct val="80000"/>
              </a:lnSpc>
              <a:buFont typeface="Arial" panose="020B0604020202020204" pitchFamily="34" charset="0"/>
              <a:buChar char="•"/>
            </a:pPr>
            <a:r>
              <a:rPr lang="en-US" sz="2400" dirty="0"/>
              <a:t>Guilty of any sex-related offense:  Filed in AMHRR</a:t>
            </a:r>
          </a:p>
        </p:txBody>
      </p:sp>
      <p:graphicFrame>
        <p:nvGraphicFramePr>
          <p:cNvPr id="4098" name="Object 4"/>
          <p:cNvGraphicFramePr>
            <a:graphicFrameLocks/>
          </p:cNvGraphicFramePr>
          <p:nvPr>
            <p:extLst>
              <p:ext uri="{D42A27DB-BD31-4B8C-83A1-F6EECF244321}">
                <p14:modId xmlns:p14="http://schemas.microsoft.com/office/powerpoint/2010/main" val="37697747"/>
              </p:ext>
            </p:extLst>
          </p:nvPr>
        </p:nvGraphicFramePr>
        <p:xfrm>
          <a:off x="8229600" y="2362200"/>
          <a:ext cx="2819400" cy="3124200"/>
        </p:xfrm>
        <a:graphic>
          <a:graphicData uri="http://schemas.openxmlformats.org/presentationml/2006/ole">
            <mc:AlternateContent xmlns:mc="http://schemas.openxmlformats.org/markup-compatibility/2006">
              <mc:Choice xmlns:v="urn:schemas-microsoft-com:vml" Requires="v">
                <p:oleObj name="ClipArt" r:id="rId3" imgW="3274920" imgH="3974760" progId="">
                  <p:embed/>
                </p:oleObj>
              </mc:Choice>
              <mc:Fallback>
                <p:oleObj name="ClipArt" r:id="rId3" imgW="3274920" imgH="3974760" progId="">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9600" y="2362200"/>
                        <a:ext cx="28194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50495287"/>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03960" y="253965"/>
            <a:ext cx="9784080" cy="1508760"/>
          </a:xfrm>
        </p:spPr>
        <p:txBody>
          <a:bodyPr>
            <a:normAutofit/>
          </a:bodyPr>
          <a:lstStyle/>
          <a:p>
            <a:pPr algn="ctr"/>
            <a:r>
              <a:rPr lang="en-US" dirty="0"/>
              <a:t>Rights-Victim’s and Accused’s</a:t>
            </a:r>
          </a:p>
        </p:txBody>
      </p:sp>
      <p:sp>
        <p:nvSpPr>
          <p:cNvPr id="2" name="Text Placeholder 1">
            <a:extLst>
              <a:ext uri="{FF2B5EF4-FFF2-40B4-BE49-F238E27FC236}">
                <a16:creationId xmlns:a16="http://schemas.microsoft.com/office/drawing/2014/main" id="{211DEA1C-14AC-F8E1-B3F4-6E6D9175DC54}"/>
              </a:ext>
            </a:extLst>
          </p:cNvPr>
          <p:cNvSpPr>
            <a:spLocks noGrp="1"/>
          </p:cNvSpPr>
          <p:nvPr>
            <p:ph type="body" idx="1"/>
          </p:nvPr>
        </p:nvSpPr>
        <p:spPr>
          <a:xfrm>
            <a:off x="4678682" y="1871405"/>
            <a:ext cx="4754880" cy="743094"/>
          </a:xfrm>
        </p:spPr>
        <p:txBody>
          <a:bodyPr/>
          <a:lstStyle/>
          <a:p>
            <a:r>
              <a:rPr lang="en-US" dirty="0"/>
              <a:t>Victim’s Rights</a:t>
            </a:r>
          </a:p>
        </p:txBody>
      </p:sp>
      <p:sp>
        <p:nvSpPr>
          <p:cNvPr id="5" name="Content Placeholder 2"/>
          <p:cNvSpPr>
            <a:spLocks noGrp="1"/>
          </p:cNvSpPr>
          <p:nvPr>
            <p:ph sz="half" idx="2"/>
          </p:nvPr>
        </p:nvSpPr>
        <p:spPr>
          <a:xfrm>
            <a:off x="4114040" y="2571329"/>
            <a:ext cx="7621523" cy="4032706"/>
          </a:xfrm>
        </p:spPr>
        <p:txBody>
          <a:bodyPr>
            <a:normAutofit/>
          </a:bodyPr>
          <a:lstStyle/>
          <a:p>
            <a:pPr lvl="1">
              <a:buFont typeface="Arial" panose="020B0604020202020204" pitchFamily="34" charset="0"/>
              <a:buChar char="•"/>
            </a:pPr>
            <a:r>
              <a:rPr lang="en-US" dirty="0"/>
              <a:t>Right to be heard during sentencing</a:t>
            </a:r>
          </a:p>
          <a:p>
            <a:pPr lvl="1">
              <a:buFont typeface="Arial" panose="020B0604020202020204" pitchFamily="34" charset="0"/>
              <a:buChar char="•"/>
            </a:pPr>
            <a:endParaRPr lang="en-US" dirty="0"/>
          </a:p>
          <a:p>
            <a:pPr lvl="1">
              <a:buFont typeface="Arial" panose="020B0604020202020204" pitchFamily="34" charset="0"/>
              <a:buChar char="•"/>
            </a:pPr>
            <a:r>
              <a:rPr lang="en-US" dirty="0"/>
              <a:t>Notified about the state of the case</a:t>
            </a:r>
          </a:p>
          <a:p>
            <a:pPr lvl="1">
              <a:buFont typeface="Arial" panose="020B0604020202020204" pitchFamily="34" charset="0"/>
              <a:buChar char="•"/>
            </a:pPr>
            <a:endParaRPr lang="en-US" dirty="0"/>
          </a:p>
          <a:p>
            <a:pPr lvl="1">
              <a:buFont typeface="Arial" panose="020B0604020202020204" pitchFamily="34" charset="0"/>
              <a:buChar char="•"/>
            </a:pPr>
            <a:r>
              <a:rPr lang="en-US" dirty="0"/>
              <a:t>Be consulted prior to disposition</a:t>
            </a:r>
          </a:p>
          <a:p>
            <a:pPr lvl="1">
              <a:buFont typeface="Arial" panose="020B0604020202020204" pitchFamily="34" charset="0"/>
              <a:buChar char="•"/>
            </a:pPr>
            <a:endParaRPr lang="en-US" dirty="0"/>
          </a:p>
          <a:p>
            <a:pPr lvl="1">
              <a:buFont typeface="Arial" panose="020B0604020202020204" pitchFamily="34" charset="0"/>
              <a:buChar char="•"/>
            </a:pPr>
            <a:r>
              <a:rPr lang="en-US" dirty="0"/>
              <a:t>Pro-Tip: Special Victim’s Counsel is not your enemy</a:t>
            </a:r>
          </a:p>
          <a:p>
            <a:pPr lvl="1"/>
            <a:endParaRPr lang="en-US" dirty="0"/>
          </a:p>
          <a:p>
            <a:pPr marL="0" indent="0">
              <a:buNone/>
            </a:pPr>
            <a:endParaRPr lang="en-US" dirty="0"/>
          </a:p>
          <a:p>
            <a:endParaRPr lang="en-US" dirty="0"/>
          </a:p>
        </p:txBody>
      </p:sp>
      <p:sp>
        <p:nvSpPr>
          <p:cNvPr id="3" name="Text Placeholder 2">
            <a:extLst>
              <a:ext uri="{FF2B5EF4-FFF2-40B4-BE49-F238E27FC236}">
                <a16:creationId xmlns:a16="http://schemas.microsoft.com/office/drawing/2014/main" id="{FC7F7EF7-A1D2-D30A-6D4F-54E1C2077227}"/>
              </a:ext>
            </a:extLst>
          </p:cNvPr>
          <p:cNvSpPr>
            <a:spLocks noGrp="1"/>
          </p:cNvSpPr>
          <p:nvPr>
            <p:ph type="body" sz="quarter" idx="3"/>
          </p:nvPr>
        </p:nvSpPr>
        <p:spPr>
          <a:xfrm>
            <a:off x="381000" y="1871405"/>
            <a:ext cx="3886200" cy="743094"/>
          </a:xfrm>
        </p:spPr>
        <p:txBody>
          <a:bodyPr/>
          <a:lstStyle/>
          <a:p>
            <a:r>
              <a:rPr lang="en-US" dirty="0"/>
              <a:t>Accused’s Rights</a:t>
            </a:r>
          </a:p>
        </p:txBody>
      </p:sp>
      <p:sp>
        <p:nvSpPr>
          <p:cNvPr id="6" name="Content Placeholder 5">
            <a:extLst>
              <a:ext uri="{FF2B5EF4-FFF2-40B4-BE49-F238E27FC236}">
                <a16:creationId xmlns:a16="http://schemas.microsoft.com/office/drawing/2014/main" id="{9AEC8C03-CEED-6DD0-8AC4-7D8C1279E1E9}"/>
              </a:ext>
            </a:extLst>
          </p:cNvPr>
          <p:cNvSpPr>
            <a:spLocks noGrp="1"/>
          </p:cNvSpPr>
          <p:nvPr>
            <p:ph sz="quarter" idx="4"/>
          </p:nvPr>
        </p:nvSpPr>
        <p:spPr>
          <a:xfrm>
            <a:off x="152400" y="2662525"/>
            <a:ext cx="4265676" cy="3566160"/>
          </a:xfrm>
        </p:spPr>
        <p:txBody>
          <a:bodyPr>
            <a:normAutofit/>
          </a:bodyPr>
          <a:lstStyle/>
          <a:p>
            <a:pPr eaLnBrk="1" hangingPunct="1">
              <a:spcBef>
                <a:spcPts val="1800"/>
              </a:spcBef>
              <a:buFont typeface="Arial" panose="020B0604020202020204" pitchFamily="34" charset="0"/>
              <a:buChar char="•"/>
            </a:pPr>
            <a:r>
              <a:rPr lang="en-US" sz="2000" dirty="0"/>
              <a:t>Presumption of Innocence</a:t>
            </a:r>
          </a:p>
          <a:p>
            <a:pPr eaLnBrk="1" hangingPunct="1">
              <a:spcBef>
                <a:spcPts val="1800"/>
              </a:spcBef>
              <a:buFont typeface="Arial" panose="020B0604020202020204" pitchFamily="34" charset="0"/>
              <a:buChar char="•"/>
            </a:pPr>
            <a:r>
              <a:rPr lang="en-US" sz="2000" dirty="0"/>
              <a:t>Right Against Self-Incrimination</a:t>
            </a:r>
          </a:p>
          <a:p>
            <a:pPr eaLnBrk="1" hangingPunct="1">
              <a:spcBef>
                <a:spcPts val="1800"/>
              </a:spcBef>
              <a:buFont typeface="Arial" panose="020B0604020202020204" pitchFamily="34" charset="0"/>
              <a:buChar char="•"/>
            </a:pPr>
            <a:r>
              <a:rPr lang="en-US" sz="2000" dirty="0"/>
              <a:t>Right Against Unreasonable Search and Seizure</a:t>
            </a:r>
          </a:p>
          <a:p>
            <a:pPr eaLnBrk="1" hangingPunct="1">
              <a:spcBef>
                <a:spcPts val="1800"/>
              </a:spcBef>
              <a:buFont typeface="Arial" panose="020B0604020202020204" pitchFamily="34" charset="0"/>
              <a:buChar char="•"/>
            </a:pPr>
            <a:r>
              <a:rPr lang="en-US" sz="2000" dirty="0"/>
              <a:t>Fair and Impartial Hearings</a:t>
            </a:r>
          </a:p>
          <a:p>
            <a:pPr eaLnBrk="1" hangingPunct="1">
              <a:spcBef>
                <a:spcPts val="1800"/>
              </a:spcBef>
              <a:buFont typeface="Arial" panose="020B0604020202020204" pitchFamily="34" charset="0"/>
              <a:buChar char="•"/>
            </a:pPr>
            <a:r>
              <a:rPr lang="en-US" sz="2000" dirty="0"/>
              <a:t>Right to Counsel </a:t>
            </a:r>
          </a:p>
          <a:p>
            <a:pPr eaLnBrk="1" hangingPunct="1">
              <a:spcBef>
                <a:spcPts val="1800"/>
              </a:spcBef>
              <a:buFont typeface="Arial" panose="020B0604020202020204" pitchFamily="34" charset="0"/>
              <a:buChar char="•"/>
            </a:pPr>
            <a:r>
              <a:rPr lang="en-US" sz="2000" dirty="0"/>
              <a:t>Other </a:t>
            </a:r>
          </a:p>
          <a:p>
            <a:endParaRPr lang="en-US" dirty="0"/>
          </a:p>
        </p:txBody>
      </p:sp>
    </p:spTree>
    <p:extLst>
      <p:ext uri="{BB962C8B-B14F-4D97-AF65-F5344CB8AC3E}">
        <p14:creationId xmlns:p14="http://schemas.microsoft.com/office/powerpoint/2010/main" val="200239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1943100" y="419100"/>
            <a:ext cx="8305800" cy="1066800"/>
          </a:xfrm>
        </p:spPr>
        <p:txBody>
          <a:bodyPr>
            <a:normAutofit/>
          </a:bodyPr>
          <a:lstStyle/>
          <a:p>
            <a:pPr algn="ctr" eaLnBrk="1" hangingPunct="1"/>
            <a:r>
              <a:rPr lang="en-US" dirty="0"/>
              <a:t>General Courts-Martial</a:t>
            </a:r>
          </a:p>
        </p:txBody>
      </p:sp>
      <p:sp>
        <p:nvSpPr>
          <p:cNvPr id="32770" name="Rectangle 2"/>
          <p:cNvSpPr>
            <a:spLocks noGrp="1" noChangeArrowheads="1"/>
          </p:cNvSpPr>
          <p:nvPr>
            <p:ph idx="1"/>
          </p:nvPr>
        </p:nvSpPr>
        <p:spPr>
          <a:xfrm>
            <a:off x="533400" y="2057400"/>
            <a:ext cx="4034031" cy="4267200"/>
          </a:xfrm>
          <a:noFill/>
        </p:spPr>
        <p:txBody>
          <a:bodyPr vert="horz" lIns="92075" tIns="46038" rIns="92075" bIns="46038" rtlCol="0">
            <a:normAutofit fontScale="92500" lnSpcReduction="20000"/>
          </a:bodyPr>
          <a:lstStyle/>
          <a:p>
            <a:pPr marL="0" indent="0">
              <a:buNone/>
              <a:tabLst>
                <a:tab pos="1425575" algn="l"/>
              </a:tabLst>
            </a:pPr>
            <a:r>
              <a:rPr lang="en-US" sz="2600" u="sng" dirty="0"/>
              <a:t>Convening Authority:</a:t>
            </a:r>
          </a:p>
          <a:p>
            <a:pPr>
              <a:buFont typeface="Arial" panose="020B0604020202020204" pitchFamily="34" charset="0"/>
              <a:buChar char="•"/>
              <a:tabLst>
                <a:tab pos="1425575" algn="l"/>
              </a:tabLst>
            </a:pPr>
            <a:r>
              <a:rPr lang="en-US" sz="2600" dirty="0"/>
              <a:t>General Courts-Martial Convening Authority (GCMCA—Commanding General)</a:t>
            </a:r>
          </a:p>
          <a:p>
            <a:pPr lvl="1">
              <a:buFontTx/>
              <a:buChar char="•"/>
              <a:tabLst>
                <a:tab pos="1425575" algn="l"/>
              </a:tabLst>
            </a:pPr>
            <a:endParaRPr lang="en-US" sz="2600" b="1" dirty="0"/>
          </a:p>
          <a:p>
            <a:pPr marL="0" indent="0">
              <a:buNone/>
              <a:tabLst>
                <a:tab pos="1425575" algn="l"/>
              </a:tabLst>
            </a:pPr>
            <a:r>
              <a:rPr lang="en-US" sz="2600" u="sng" dirty="0"/>
              <a:t>Soldier’s Rights:</a:t>
            </a:r>
          </a:p>
          <a:p>
            <a:pPr>
              <a:buFont typeface="Arial" panose="020B0604020202020204" pitchFamily="34" charset="0"/>
              <a:buChar char="•"/>
              <a:tabLst>
                <a:tab pos="1425575" algn="l"/>
              </a:tabLst>
            </a:pPr>
            <a:r>
              <a:rPr lang="en-US" sz="2600" dirty="0"/>
              <a:t>Right to Representation</a:t>
            </a:r>
          </a:p>
          <a:p>
            <a:pPr>
              <a:buFont typeface="Arial" panose="020B0604020202020204" pitchFamily="34" charset="0"/>
              <a:buChar char="•"/>
              <a:tabLst>
                <a:tab pos="1425575" algn="l"/>
              </a:tabLst>
            </a:pPr>
            <a:r>
              <a:rPr lang="en-US" sz="2600" dirty="0"/>
              <a:t>Article 32 Preliminary Hearing</a:t>
            </a:r>
          </a:p>
          <a:p>
            <a:pPr>
              <a:buFont typeface="Arial" panose="020B0604020202020204" pitchFamily="34" charset="0"/>
              <a:buChar char="•"/>
              <a:tabLst>
                <a:tab pos="1425575" algn="l"/>
              </a:tabLst>
            </a:pPr>
            <a:r>
              <a:rPr lang="en-US" sz="2600" dirty="0"/>
              <a:t>Officer/Enlisted Panel/Judge Alone</a:t>
            </a:r>
          </a:p>
          <a:p>
            <a:pPr marL="228600" lvl="1" indent="0">
              <a:buNone/>
              <a:tabLst>
                <a:tab pos="1425575" algn="l"/>
              </a:tabLst>
            </a:pPr>
            <a:endParaRPr lang="en-US" dirty="0"/>
          </a:p>
        </p:txBody>
      </p:sp>
      <p:pic>
        <p:nvPicPr>
          <p:cNvPr id="32772" name="Picture 6" descr="vietnam cm"/>
          <p:cNvPicPr>
            <a:picLocks noChangeAspect="1" noChangeArrowheads="1"/>
          </p:cNvPicPr>
          <p:nvPr/>
        </p:nvPicPr>
        <p:blipFill>
          <a:blip r:embed="rId3" cstate="email"/>
          <a:srcRect/>
          <a:stretch>
            <a:fillRect/>
          </a:stretch>
        </p:blipFill>
        <p:spPr bwMode="auto">
          <a:xfrm>
            <a:off x="8991600" y="4953000"/>
            <a:ext cx="3029123" cy="1785832"/>
          </a:xfrm>
          <a:prstGeom prst="rect">
            <a:avLst/>
          </a:prstGeom>
          <a:noFill/>
          <a:ln w="9525">
            <a:noFill/>
            <a:miter lim="800000"/>
            <a:headEnd/>
            <a:tailEnd/>
          </a:ln>
        </p:spPr>
      </p:pic>
      <p:sp>
        <p:nvSpPr>
          <p:cNvPr id="2" name="TextBox 1"/>
          <p:cNvSpPr txBox="1"/>
          <p:nvPr/>
        </p:nvSpPr>
        <p:spPr>
          <a:xfrm>
            <a:off x="4495800" y="1981200"/>
            <a:ext cx="7391400" cy="3273140"/>
          </a:xfrm>
          <a:prstGeom prst="rect">
            <a:avLst/>
          </a:prstGeom>
          <a:noFill/>
        </p:spPr>
        <p:txBody>
          <a:bodyPr wrap="square" rtlCol="0">
            <a:spAutoFit/>
          </a:bodyPr>
          <a:lstStyle/>
          <a:p>
            <a:pPr>
              <a:buNone/>
              <a:tabLst>
                <a:tab pos="1425575" algn="l"/>
              </a:tabLst>
            </a:pPr>
            <a:r>
              <a:rPr lang="en-US" sz="2400" i="0" u="sng" dirty="0">
                <a:solidFill>
                  <a:schemeClr val="tx1"/>
                </a:solidFill>
                <a:latin typeface="+mn-lt"/>
              </a:rPr>
              <a:t>Maximum Punishment</a:t>
            </a:r>
          </a:p>
          <a:p>
            <a:pPr marL="342900" indent="-342900">
              <a:buFont typeface="Arial" panose="020B0604020202020204" pitchFamily="34" charset="0"/>
              <a:buChar char="•"/>
              <a:tabLst>
                <a:tab pos="1425575" algn="l"/>
              </a:tabLst>
            </a:pPr>
            <a:r>
              <a:rPr lang="en-US" sz="2400" i="0" dirty="0">
                <a:solidFill>
                  <a:schemeClr val="tx1"/>
                </a:solidFill>
                <a:latin typeface="+mn-lt"/>
              </a:rPr>
              <a:t>Confinement up to maximum authorized by law</a:t>
            </a:r>
          </a:p>
          <a:p>
            <a:pPr marL="342900" indent="-342900">
              <a:buFont typeface="Arial" panose="020B0604020202020204" pitchFamily="34" charset="0"/>
              <a:buChar char="•"/>
              <a:tabLst>
                <a:tab pos="1425575" algn="l"/>
              </a:tabLst>
            </a:pPr>
            <a:r>
              <a:rPr lang="en-US" sz="2400" i="0" dirty="0">
                <a:solidFill>
                  <a:schemeClr val="tx1"/>
                </a:solidFill>
                <a:latin typeface="+mn-lt"/>
              </a:rPr>
              <a:t>Total forfeiture of all pay/allowances</a:t>
            </a:r>
          </a:p>
          <a:p>
            <a:pPr marL="342900" indent="-342900">
              <a:buFont typeface="Arial" panose="020B0604020202020204" pitchFamily="34" charset="0"/>
              <a:buChar char="•"/>
              <a:tabLst>
                <a:tab pos="1425575" algn="l"/>
              </a:tabLst>
            </a:pPr>
            <a:r>
              <a:rPr lang="en-US" sz="2400" i="0" dirty="0">
                <a:solidFill>
                  <a:schemeClr val="tx1"/>
                </a:solidFill>
                <a:latin typeface="+mn-lt"/>
              </a:rPr>
              <a:t>Reduction to E-1</a:t>
            </a:r>
          </a:p>
          <a:p>
            <a:pPr marL="342900" indent="-342900">
              <a:buFont typeface="Arial" panose="020B0604020202020204" pitchFamily="34" charset="0"/>
              <a:buChar char="•"/>
              <a:tabLst>
                <a:tab pos="1425575" algn="l"/>
              </a:tabLst>
            </a:pPr>
            <a:r>
              <a:rPr lang="en-US" sz="2400" i="0" dirty="0">
                <a:solidFill>
                  <a:schemeClr val="tx1"/>
                </a:solidFill>
                <a:latin typeface="+mn-lt"/>
              </a:rPr>
              <a:t>Bad Conduct/Dishonorable Discharge</a:t>
            </a:r>
          </a:p>
          <a:p>
            <a:pPr marL="342900" indent="-342900">
              <a:buFont typeface="Arial" panose="020B0604020202020204" pitchFamily="34" charset="0"/>
              <a:buChar char="•"/>
              <a:tabLst>
                <a:tab pos="1425575" algn="l"/>
              </a:tabLst>
            </a:pPr>
            <a:r>
              <a:rPr lang="en-US" sz="2400" i="0" dirty="0">
                <a:solidFill>
                  <a:schemeClr val="tx1"/>
                </a:solidFill>
                <a:latin typeface="+mn-lt"/>
              </a:rPr>
              <a:t>Dismissal (Officers) </a:t>
            </a:r>
          </a:p>
          <a:p>
            <a:endParaRPr lang="en-US" i="0" dirty="0">
              <a:solidFill>
                <a:schemeClr val="tx1"/>
              </a:solidFill>
            </a:endParaRPr>
          </a:p>
        </p:txBody>
      </p:sp>
    </p:spTree>
    <p:extLst>
      <p:ext uri="{BB962C8B-B14F-4D97-AF65-F5344CB8AC3E}">
        <p14:creationId xmlns:p14="http://schemas.microsoft.com/office/powerpoint/2010/main" val="228827693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xfrm>
            <a:off x="2019300" y="685800"/>
            <a:ext cx="8153400" cy="838200"/>
          </a:xfrm>
        </p:spPr>
        <p:txBody>
          <a:bodyPr>
            <a:normAutofit fontScale="90000"/>
          </a:bodyPr>
          <a:lstStyle/>
          <a:p>
            <a:pPr algn="ctr" eaLnBrk="1" hangingPunct="1"/>
            <a:r>
              <a:rPr lang="en-US" sz="4400" dirty="0"/>
              <a:t>Special Courts-Martial - Type 1</a:t>
            </a:r>
            <a:endParaRPr lang="en-US" sz="3200" dirty="0"/>
          </a:p>
        </p:txBody>
      </p:sp>
      <p:sp>
        <p:nvSpPr>
          <p:cNvPr id="30722" name="Rectangle 2"/>
          <p:cNvSpPr>
            <a:spLocks noGrp="1" noChangeArrowheads="1"/>
          </p:cNvSpPr>
          <p:nvPr>
            <p:ph idx="1"/>
          </p:nvPr>
        </p:nvSpPr>
        <p:spPr>
          <a:xfrm>
            <a:off x="762000" y="1981200"/>
            <a:ext cx="9677400" cy="4343400"/>
          </a:xfrm>
          <a:noFill/>
        </p:spPr>
        <p:txBody>
          <a:bodyPr vert="horz" lIns="92075" tIns="46038" rIns="92075" bIns="46038" rtlCol="0">
            <a:normAutofit lnSpcReduction="10000"/>
          </a:bodyPr>
          <a:lstStyle/>
          <a:p>
            <a:pPr marL="0" indent="0">
              <a:spcBef>
                <a:spcPct val="10000"/>
              </a:spcBef>
              <a:buNone/>
            </a:pPr>
            <a:r>
              <a:rPr lang="en-US" u="sng" dirty="0"/>
              <a:t>Convening Authority:</a:t>
            </a:r>
          </a:p>
          <a:p>
            <a:pPr eaLnBrk="1" hangingPunct="1">
              <a:spcBef>
                <a:spcPct val="10000"/>
              </a:spcBef>
            </a:pPr>
            <a:r>
              <a:rPr lang="en-US" dirty="0"/>
              <a:t>Special Courts-Martial Convening Authority (SPCMCA)</a:t>
            </a:r>
          </a:p>
          <a:p>
            <a:pPr eaLnBrk="1" hangingPunct="1">
              <a:spcBef>
                <a:spcPct val="10000"/>
              </a:spcBef>
              <a:buFontTx/>
              <a:buNone/>
            </a:pPr>
            <a:endParaRPr lang="en-US" dirty="0"/>
          </a:p>
          <a:p>
            <a:pPr marL="0" indent="0">
              <a:spcBef>
                <a:spcPct val="10000"/>
              </a:spcBef>
              <a:buNone/>
            </a:pPr>
            <a:r>
              <a:rPr lang="en-US" u="sng" dirty="0"/>
              <a:t>Soldier’s Rights:</a:t>
            </a:r>
          </a:p>
          <a:p>
            <a:pPr eaLnBrk="1" hangingPunct="1">
              <a:spcBef>
                <a:spcPct val="10000"/>
              </a:spcBef>
              <a:buFont typeface="Arial" panose="020B0604020202020204" pitchFamily="34" charset="0"/>
              <a:buChar char="•"/>
            </a:pPr>
            <a:r>
              <a:rPr lang="en-US" dirty="0"/>
              <a:t>Right to Representation (Counsel)</a:t>
            </a:r>
          </a:p>
          <a:p>
            <a:pPr eaLnBrk="1" hangingPunct="1">
              <a:spcBef>
                <a:spcPct val="10000"/>
              </a:spcBef>
              <a:buFontTx/>
              <a:buNone/>
            </a:pPr>
            <a:endParaRPr lang="en-US" dirty="0"/>
          </a:p>
          <a:p>
            <a:pPr marL="0" indent="0">
              <a:spcBef>
                <a:spcPct val="10000"/>
              </a:spcBef>
              <a:buNone/>
            </a:pPr>
            <a:r>
              <a:rPr lang="en-US" u="sng" dirty="0"/>
              <a:t>Procedure/Jurisdiction:</a:t>
            </a:r>
          </a:p>
          <a:p>
            <a:pPr eaLnBrk="1" hangingPunct="1">
              <a:spcBef>
                <a:spcPct val="10000"/>
              </a:spcBef>
              <a:buFont typeface="Arial" panose="020B0604020202020204" pitchFamily="34" charset="0"/>
              <a:buChar char="•"/>
            </a:pPr>
            <a:r>
              <a:rPr lang="en-US" dirty="0"/>
              <a:t>4 Panel Members and/or Judge</a:t>
            </a:r>
          </a:p>
          <a:p>
            <a:pPr eaLnBrk="1" hangingPunct="1">
              <a:spcBef>
                <a:spcPct val="10000"/>
              </a:spcBef>
              <a:buFont typeface="Arial" panose="020B0604020202020204" pitchFamily="34" charset="0"/>
              <a:buChar char="•"/>
            </a:pPr>
            <a:r>
              <a:rPr lang="en-US" dirty="0"/>
              <a:t>Maximum Punishment</a:t>
            </a:r>
          </a:p>
          <a:p>
            <a:pPr lvl="1" eaLnBrk="1" hangingPunct="1">
              <a:spcBef>
                <a:spcPct val="10000"/>
              </a:spcBef>
              <a:buFont typeface="Arial" panose="020B0604020202020204" pitchFamily="34" charset="0"/>
              <a:buChar char="•"/>
            </a:pPr>
            <a:r>
              <a:rPr lang="en-US" dirty="0"/>
              <a:t>No punitive discharge (unless referred to BCD Special—enlisted only)</a:t>
            </a:r>
          </a:p>
          <a:p>
            <a:pPr lvl="1" eaLnBrk="1" hangingPunct="1">
              <a:spcBef>
                <a:spcPct val="10000"/>
              </a:spcBef>
              <a:buFont typeface="Arial" panose="020B0604020202020204" pitchFamily="34" charset="0"/>
              <a:buChar char="•"/>
            </a:pPr>
            <a:r>
              <a:rPr lang="en-US" dirty="0"/>
              <a:t>12 months confinement (enlisted only) </a:t>
            </a:r>
          </a:p>
          <a:p>
            <a:pPr lvl="1" eaLnBrk="1" hangingPunct="1">
              <a:spcBef>
                <a:spcPct val="10000"/>
              </a:spcBef>
              <a:buFont typeface="Arial" panose="020B0604020202020204" pitchFamily="34" charset="0"/>
              <a:buChar char="•"/>
            </a:pPr>
            <a:r>
              <a:rPr lang="en-US" dirty="0"/>
              <a:t>2/3 forfeiture (pay only) for 12 months</a:t>
            </a:r>
          </a:p>
          <a:p>
            <a:pPr lvl="1" eaLnBrk="1" hangingPunct="1">
              <a:spcBef>
                <a:spcPct val="10000"/>
              </a:spcBef>
              <a:buFont typeface="Arial" panose="020B0604020202020204" pitchFamily="34" charset="0"/>
              <a:buChar char="•"/>
            </a:pPr>
            <a:r>
              <a:rPr lang="en-US" dirty="0"/>
              <a:t>Reduction to E-1 (enlisted only)</a:t>
            </a:r>
          </a:p>
        </p:txBody>
      </p:sp>
      <p:pic>
        <p:nvPicPr>
          <p:cNvPr id="30724" name="Picture 4" descr="MMj03366840000[1]"/>
          <p:cNvPicPr>
            <a:picLocks noChangeAspect="1" noChangeArrowheads="1" noCrop="1"/>
          </p:cNvPicPr>
          <p:nvPr/>
        </p:nvPicPr>
        <p:blipFill>
          <a:blip r:embed="rId3" cstate="email"/>
          <a:srcRect/>
          <a:stretch>
            <a:fillRect/>
          </a:stretch>
        </p:blipFill>
        <p:spPr bwMode="auto">
          <a:xfrm>
            <a:off x="8458200" y="2286000"/>
            <a:ext cx="2590800" cy="2286000"/>
          </a:xfrm>
          <a:prstGeom prst="rect">
            <a:avLst/>
          </a:prstGeom>
          <a:noFill/>
          <a:ln w="9525">
            <a:noFill/>
            <a:miter lim="800000"/>
            <a:headEnd/>
            <a:tailEnd/>
          </a:ln>
        </p:spPr>
      </p:pic>
    </p:spTree>
    <p:extLst>
      <p:ext uri="{BB962C8B-B14F-4D97-AF65-F5344CB8AC3E}">
        <p14:creationId xmlns:p14="http://schemas.microsoft.com/office/powerpoint/2010/main" val="2798260133"/>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xfrm>
            <a:off x="2019300" y="838200"/>
            <a:ext cx="8153400" cy="685800"/>
          </a:xfrm>
        </p:spPr>
        <p:txBody>
          <a:bodyPr>
            <a:normAutofit fontScale="90000"/>
          </a:bodyPr>
          <a:lstStyle/>
          <a:p>
            <a:pPr algn="ctr" eaLnBrk="1" hangingPunct="1"/>
            <a:r>
              <a:rPr lang="en-US" sz="4400" dirty="0"/>
              <a:t>Special Courts-Martial </a:t>
            </a:r>
            <a:br>
              <a:rPr lang="en-US" sz="3200" dirty="0"/>
            </a:br>
            <a:r>
              <a:rPr lang="en-US" sz="3100" dirty="0"/>
              <a:t>Military Judge Alone- Type 2</a:t>
            </a:r>
            <a:br>
              <a:rPr lang="en-US" sz="3200" dirty="0"/>
            </a:br>
            <a:endParaRPr lang="en-US" sz="3200" dirty="0"/>
          </a:p>
        </p:txBody>
      </p:sp>
      <p:sp>
        <p:nvSpPr>
          <p:cNvPr id="30722" name="Rectangle 2"/>
          <p:cNvSpPr>
            <a:spLocks noGrp="1" noChangeArrowheads="1"/>
          </p:cNvSpPr>
          <p:nvPr>
            <p:ph idx="1"/>
          </p:nvPr>
        </p:nvSpPr>
        <p:spPr>
          <a:xfrm>
            <a:off x="762000" y="2057400"/>
            <a:ext cx="5562600" cy="4572000"/>
          </a:xfrm>
          <a:noFill/>
        </p:spPr>
        <p:txBody>
          <a:bodyPr vert="horz" lIns="92075" tIns="46038" rIns="92075" bIns="46038" rtlCol="0">
            <a:normAutofit/>
          </a:bodyPr>
          <a:lstStyle/>
          <a:p>
            <a:pPr marL="0" indent="0">
              <a:spcBef>
                <a:spcPct val="10000"/>
              </a:spcBef>
              <a:buNone/>
            </a:pPr>
            <a:r>
              <a:rPr lang="en-US" sz="2400" u="sng" dirty="0"/>
              <a:t>Convening Authority:</a:t>
            </a:r>
          </a:p>
          <a:p>
            <a:pPr eaLnBrk="1" hangingPunct="1">
              <a:spcBef>
                <a:spcPct val="10000"/>
              </a:spcBef>
              <a:buFont typeface="Arial" panose="020B0604020202020204" pitchFamily="34" charset="0"/>
              <a:buChar char="•"/>
            </a:pPr>
            <a:r>
              <a:rPr lang="en-US" sz="2400" dirty="0"/>
              <a:t>Special Courts-Martial Convening Authority</a:t>
            </a:r>
          </a:p>
          <a:p>
            <a:pPr eaLnBrk="1" hangingPunct="1">
              <a:spcBef>
                <a:spcPct val="10000"/>
              </a:spcBef>
              <a:buFont typeface="Arial" panose="020B0604020202020204" pitchFamily="34" charset="0"/>
              <a:buChar char="•"/>
            </a:pPr>
            <a:r>
              <a:rPr lang="en-US" sz="2400" dirty="0"/>
              <a:t>Could be Brigade Commander or General Officer</a:t>
            </a:r>
          </a:p>
          <a:p>
            <a:pPr eaLnBrk="1" hangingPunct="1">
              <a:spcBef>
                <a:spcPct val="10000"/>
              </a:spcBef>
              <a:buFontTx/>
              <a:buNone/>
            </a:pPr>
            <a:endParaRPr lang="en-US" sz="2400" dirty="0"/>
          </a:p>
          <a:p>
            <a:pPr marL="0" indent="0">
              <a:spcBef>
                <a:spcPct val="10000"/>
              </a:spcBef>
              <a:buNone/>
            </a:pPr>
            <a:r>
              <a:rPr lang="en-US" sz="2400" u="sng" dirty="0"/>
              <a:t>Soldier’s Rights:</a:t>
            </a:r>
          </a:p>
          <a:p>
            <a:pPr eaLnBrk="1" hangingPunct="1">
              <a:spcBef>
                <a:spcPct val="10000"/>
              </a:spcBef>
              <a:buFont typeface="Arial" panose="020B0604020202020204" pitchFamily="34" charset="0"/>
              <a:buChar char="•"/>
            </a:pPr>
            <a:r>
              <a:rPr lang="en-US" sz="2400" dirty="0"/>
              <a:t>Right to Representation (Counsel)</a:t>
            </a:r>
          </a:p>
          <a:p>
            <a:pPr eaLnBrk="1" hangingPunct="1">
              <a:spcBef>
                <a:spcPct val="10000"/>
              </a:spcBef>
              <a:buFontTx/>
              <a:buNone/>
            </a:pPr>
            <a:endParaRPr lang="en-US" dirty="0"/>
          </a:p>
        </p:txBody>
      </p:sp>
      <p:sp>
        <p:nvSpPr>
          <p:cNvPr id="5" name="TextBox 4">
            <a:extLst>
              <a:ext uri="{FF2B5EF4-FFF2-40B4-BE49-F238E27FC236}">
                <a16:creationId xmlns:a16="http://schemas.microsoft.com/office/drawing/2014/main" id="{E6FE95F9-CA89-47DD-9EB7-23995C63B36B}"/>
              </a:ext>
            </a:extLst>
          </p:cNvPr>
          <p:cNvSpPr txBox="1"/>
          <p:nvPr/>
        </p:nvSpPr>
        <p:spPr>
          <a:xfrm>
            <a:off x="6316894" y="2057400"/>
            <a:ext cx="6097712" cy="3126240"/>
          </a:xfrm>
          <a:prstGeom prst="rect">
            <a:avLst/>
          </a:prstGeom>
          <a:noFill/>
        </p:spPr>
        <p:txBody>
          <a:bodyPr wrap="square">
            <a:spAutoFit/>
          </a:bodyPr>
          <a:lstStyle/>
          <a:p>
            <a:pPr marL="0" indent="0">
              <a:spcBef>
                <a:spcPct val="10000"/>
              </a:spcBef>
              <a:buNone/>
            </a:pPr>
            <a:r>
              <a:rPr lang="en-US" sz="2400" i="0" u="sng" dirty="0">
                <a:solidFill>
                  <a:schemeClr val="tx1"/>
                </a:solidFill>
              </a:rPr>
              <a:t>Procedure/Jurisdiction:</a:t>
            </a:r>
          </a:p>
          <a:p>
            <a:pPr eaLnBrk="1" hangingPunct="1">
              <a:spcBef>
                <a:spcPct val="10000"/>
              </a:spcBef>
              <a:buFont typeface="Arial" panose="020B0604020202020204" pitchFamily="34" charset="0"/>
              <a:buChar char="•"/>
            </a:pPr>
            <a:r>
              <a:rPr lang="en-US" sz="2400" i="0" dirty="0">
                <a:solidFill>
                  <a:schemeClr val="tx1"/>
                </a:solidFill>
              </a:rPr>
              <a:t>Military Judge</a:t>
            </a:r>
          </a:p>
          <a:p>
            <a:pPr eaLnBrk="1" hangingPunct="1">
              <a:spcBef>
                <a:spcPct val="10000"/>
              </a:spcBef>
              <a:buFont typeface="Arial" panose="020B0604020202020204" pitchFamily="34" charset="0"/>
              <a:buChar char="•"/>
            </a:pPr>
            <a:r>
              <a:rPr lang="en-US" sz="2400" i="0" dirty="0">
                <a:solidFill>
                  <a:schemeClr val="tx1"/>
                </a:solidFill>
              </a:rPr>
              <a:t>Maximum Punishment</a:t>
            </a:r>
          </a:p>
          <a:p>
            <a:pPr lvl="1" eaLnBrk="1" hangingPunct="1">
              <a:spcBef>
                <a:spcPct val="10000"/>
              </a:spcBef>
              <a:buFont typeface="Arial" panose="020B0604020202020204" pitchFamily="34" charset="0"/>
              <a:buChar char="•"/>
            </a:pPr>
            <a:r>
              <a:rPr lang="en-US" sz="2400" i="0" dirty="0">
                <a:solidFill>
                  <a:schemeClr val="tx1"/>
                </a:solidFill>
              </a:rPr>
              <a:t>No punitive discharge  </a:t>
            </a:r>
          </a:p>
          <a:p>
            <a:pPr lvl="1" eaLnBrk="1" hangingPunct="1">
              <a:spcBef>
                <a:spcPct val="10000"/>
              </a:spcBef>
              <a:buFont typeface="Arial" panose="020B0604020202020204" pitchFamily="34" charset="0"/>
              <a:buChar char="•"/>
            </a:pPr>
            <a:r>
              <a:rPr lang="en-US" sz="2400" i="0" dirty="0">
                <a:solidFill>
                  <a:schemeClr val="tx1"/>
                </a:solidFill>
              </a:rPr>
              <a:t>6 months confinement  </a:t>
            </a:r>
          </a:p>
          <a:p>
            <a:pPr lvl="1" eaLnBrk="1" hangingPunct="1">
              <a:spcBef>
                <a:spcPct val="10000"/>
              </a:spcBef>
              <a:buFont typeface="Arial" panose="020B0604020202020204" pitchFamily="34" charset="0"/>
              <a:buChar char="•"/>
            </a:pPr>
            <a:r>
              <a:rPr lang="en-US" sz="2400" i="0" dirty="0">
                <a:solidFill>
                  <a:schemeClr val="tx1"/>
                </a:solidFill>
              </a:rPr>
              <a:t>2/3 forfeiture (pay only) for 6 months</a:t>
            </a:r>
          </a:p>
          <a:p>
            <a:pPr lvl="1" eaLnBrk="1" hangingPunct="1">
              <a:spcBef>
                <a:spcPct val="10000"/>
              </a:spcBef>
              <a:buFont typeface="Arial" panose="020B0604020202020204" pitchFamily="34" charset="0"/>
              <a:buChar char="•"/>
            </a:pPr>
            <a:r>
              <a:rPr lang="en-US" sz="2400" i="0" dirty="0">
                <a:solidFill>
                  <a:schemeClr val="tx1"/>
                </a:solidFill>
              </a:rPr>
              <a:t>Reduction to E-1</a:t>
            </a:r>
          </a:p>
        </p:txBody>
      </p:sp>
    </p:spTree>
    <p:extLst>
      <p:ext uri="{BB962C8B-B14F-4D97-AF65-F5344CB8AC3E}">
        <p14:creationId xmlns:p14="http://schemas.microsoft.com/office/powerpoint/2010/main" val="1621673646"/>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17195" y="381000"/>
            <a:ext cx="9357610" cy="1143000"/>
          </a:xfrm>
        </p:spPr>
        <p:txBody>
          <a:bodyPr>
            <a:normAutofit/>
          </a:bodyPr>
          <a:lstStyle/>
          <a:p>
            <a:pPr algn="ctr"/>
            <a:r>
              <a:rPr lang="en-US" dirty="0"/>
              <a:t>SPCM Referred MJ alone continued</a:t>
            </a:r>
          </a:p>
        </p:txBody>
      </p:sp>
      <p:sp>
        <p:nvSpPr>
          <p:cNvPr id="5" name="Content Placeholder 2"/>
          <p:cNvSpPr>
            <a:spLocks noGrp="1"/>
          </p:cNvSpPr>
          <p:nvPr>
            <p:ph idx="1"/>
          </p:nvPr>
        </p:nvSpPr>
        <p:spPr>
          <a:xfrm>
            <a:off x="647700" y="1981201"/>
            <a:ext cx="10896600" cy="4648200"/>
          </a:xfrm>
        </p:spPr>
        <p:txBody>
          <a:bodyPr>
            <a:normAutofit/>
          </a:bodyPr>
          <a:lstStyle/>
          <a:p>
            <a:pPr>
              <a:buFont typeface="Arial" panose="020B0604020202020204" pitchFamily="34" charset="0"/>
              <a:buChar char="•"/>
            </a:pPr>
            <a:r>
              <a:rPr lang="en-US" sz="2600" dirty="0"/>
              <a:t>A new court-martial option with no panel and no punitive discharge authorized and no more than 6 months confinement</a:t>
            </a:r>
          </a:p>
          <a:p>
            <a:pPr>
              <a:buFont typeface="Arial" panose="020B0604020202020204" pitchFamily="34" charset="0"/>
              <a:buChar char="•"/>
            </a:pPr>
            <a:endParaRPr lang="en-US" sz="2600" dirty="0"/>
          </a:p>
          <a:p>
            <a:pPr>
              <a:buFont typeface="Arial" panose="020B0604020202020204" pitchFamily="34" charset="0"/>
              <a:buChar char="•"/>
            </a:pPr>
            <a:r>
              <a:rPr lang="en-US" sz="2600" dirty="0"/>
              <a:t>Leaving convening authority with BDE CDRs provides SPCMCAs a tool for swift, responsive justice</a:t>
            </a:r>
          </a:p>
          <a:p>
            <a:pPr>
              <a:buFont typeface="Arial" panose="020B0604020202020204" pitchFamily="34" charset="0"/>
              <a:buChar char="•"/>
            </a:pPr>
            <a:endParaRPr lang="en-US" sz="2600" dirty="0"/>
          </a:p>
          <a:p>
            <a:pPr>
              <a:buFont typeface="Arial" panose="020B0604020202020204" pitchFamily="34" charset="0"/>
              <a:buChar char="•"/>
            </a:pPr>
            <a:r>
              <a:rPr lang="en-US" sz="2600" dirty="0"/>
              <a:t>Accused cannot object to a specification being tried at this forum unless conviction requires sex offender notification IAW Sec. Def. guidance or if max punishment is over 2 years</a:t>
            </a:r>
          </a:p>
          <a:p>
            <a:pPr lvl="1">
              <a:buFont typeface="Arial" panose="020B0604020202020204" pitchFamily="34" charset="0"/>
              <a:buChar char="•"/>
            </a:pPr>
            <a:r>
              <a:rPr lang="en-US" sz="2600" dirty="0"/>
              <a:t>Except for 112a offenses</a:t>
            </a:r>
          </a:p>
        </p:txBody>
      </p:sp>
    </p:spTree>
    <p:extLst>
      <p:ext uri="{BB962C8B-B14F-4D97-AF65-F5344CB8AC3E}">
        <p14:creationId xmlns:p14="http://schemas.microsoft.com/office/powerpoint/2010/main" val="93687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additive="base">
                                        <p:cTn id="2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a:xfrm>
            <a:off x="1811337" y="533400"/>
            <a:ext cx="8569325" cy="838200"/>
          </a:xfrm>
        </p:spPr>
        <p:txBody>
          <a:bodyPr>
            <a:normAutofit/>
          </a:bodyPr>
          <a:lstStyle/>
          <a:p>
            <a:pPr algn="ctr" eaLnBrk="1" hangingPunct="1"/>
            <a:r>
              <a:rPr lang="en-US" dirty="0"/>
              <a:t>Summary Courts-Martial</a:t>
            </a:r>
          </a:p>
        </p:txBody>
      </p:sp>
      <p:sp>
        <p:nvSpPr>
          <p:cNvPr id="29698" name="Rectangle 2"/>
          <p:cNvSpPr>
            <a:spLocks noGrp="1" noChangeArrowheads="1"/>
          </p:cNvSpPr>
          <p:nvPr>
            <p:ph idx="1"/>
          </p:nvPr>
        </p:nvSpPr>
        <p:spPr>
          <a:xfrm>
            <a:off x="457200" y="1981200"/>
            <a:ext cx="5257800" cy="4495800"/>
          </a:xfrm>
          <a:noFill/>
        </p:spPr>
        <p:txBody>
          <a:bodyPr vert="horz" lIns="92075" tIns="46038" rIns="92075" bIns="46038" rtlCol="0">
            <a:normAutofit/>
          </a:bodyPr>
          <a:lstStyle/>
          <a:p>
            <a:pPr marL="0" indent="0">
              <a:spcBef>
                <a:spcPct val="0"/>
              </a:spcBef>
              <a:buNone/>
            </a:pPr>
            <a:r>
              <a:rPr lang="en-US" sz="2400" u="sng" dirty="0"/>
              <a:t>Convening Authority:</a:t>
            </a:r>
          </a:p>
          <a:p>
            <a:pPr eaLnBrk="1" hangingPunct="1">
              <a:spcBef>
                <a:spcPct val="0"/>
              </a:spcBef>
            </a:pPr>
            <a:r>
              <a:rPr lang="en-US" sz="2400" dirty="0"/>
              <a:t>SCMCA—Battalion or Higher Commander </a:t>
            </a:r>
          </a:p>
          <a:p>
            <a:pPr eaLnBrk="1" hangingPunct="1">
              <a:spcBef>
                <a:spcPct val="0"/>
              </a:spcBef>
              <a:buFontTx/>
              <a:buNone/>
            </a:pPr>
            <a:endParaRPr lang="en-US" sz="2400" dirty="0"/>
          </a:p>
          <a:p>
            <a:pPr marL="0" indent="0">
              <a:spcBef>
                <a:spcPct val="0"/>
              </a:spcBef>
              <a:buNone/>
            </a:pPr>
            <a:r>
              <a:rPr lang="en-US" sz="2400" u="sng" dirty="0"/>
              <a:t>Soldier’s Rights:</a:t>
            </a:r>
          </a:p>
          <a:p>
            <a:pPr eaLnBrk="1" hangingPunct="1">
              <a:spcBef>
                <a:spcPct val="0"/>
              </a:spcBef>
              <a:buFont typeface="Arial" panose="020B0604020202020204" pitchFamily="34" charset="0"/>
              <a:buChar char="•"/>
            </a:pPr>
            <a:r>
              <a:rPr lang="en-US" sz="2400" dirty="0"/>
              <a:t>No Right to Representation (Counsel)</a:t>
            </a:r>
          </a:p>
          <a:p>
            <a:pPr eaLnBrk="1" hangingPunct="1">
              <a:spcBef>
                <a:spcPct val="0"/>
              </a:spcBef>
              <a:buFont typeface="Arial" panose="020B0604020202020204" pitchFamily="34" charset="0"/>
              <a:buChar char="•"/>
            </a:pPr>
            <a:r>
              <a:rPr lang="en-US" sz="2400" dirty="0"/>
              <a:t>May Refuse SCM</a:t>
            </a:r>
          </a:p>
          <a:p>
            <a:pPr eaLnBrk="1" hangingPunct="1">
              <a:spcBef>
                <a:spcPct val="0"/>
              </a:spcBef>
              <a:buFont typeface="Arial" panose="020B0604020202020204" pitchFamily="34" charset="0"/>
              <a:buChar char="•"/>
            </a:pPr>
            <a:r>
              <a:rPr lang="en-US" sz="2400" dirty="0"/>
              <a:t>Cross-Examine Witnesses/Call Witnesses</a:t>
            </a:r>
          </a:p>
          <a:p>
            <a:pPr eaLnBrk="1" hangingPunct="1">
              <a:spcBef>
                <a:spcPct val="0"/>
              </a:spcBef>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AA9CE4EA-A883-441E-8D94-151CF721BB41}"/>
              </a:ext>
            </a:extLst>
          </p:cNvPr>
          <p:cNvSpPr txBox="1"/>
          <p:nvPr/>
        </p:nvSpPr>
        <p:spPr>
          <a:xfrm>
            <a:off x="5637088" y="1895223"/>
            <a:ext cx="6097712" cy="4667753"/>
          </a:xfrm>
          <a:prstGeom prst="rect">
            <a:avLst/>
          </a:prstGeom>
          <a:noFill/>
        </p:spPr>
        <p:txBody>
          <a:bodyPr wrap="square">
            <a:spAutoFit/>
          </a:bodyPr>
          <a:lstStyle/>
          <a:p>
            <a:pPr>
              <a:spcBef>
                <a:spcPct val="0"/>
              </a:spcBef>
              <a:buNone/>
            </a:pPr>
            <a:r>
              <a:rPr lang="en-US" i="0" u="sng" dirty="0">
                <a:solidFill>
                  <a:schemeClr val="tx1"/>
                </a:solidFill>
              </a:rPr>
              <a:t>Procedure/Jurisdiction:</a:t>
            </a:r>
          </a:p>
          <a:p>
            <a:pPr eaLnBrk="1" hangingPunct="1">
              <a:spcBef>
                <a:spcPct val="0"/>
              </a:spcBef>
              <a:buFont typeface="Arial" panose="020B0604020202020204" pitchFamily="34" charset="0"/>
              <a:buChar char="•"/>
            </a:pPr>
            <a:r>
              <a:rPr lang="en-US" i="0" dirty="0">
                <a:solidFill>
                  <a:schemeClr val="tx1"/>
                </a:solidFill>
              </a:rPr>
              <a:t>Summary Courts Officer (usually a MAJ)</a:t>
            </a:r>
          </a:p>
          <a:p>
            <a:pPr eaLnBrk="1" hangingPunct="1">
              <a:spcBef>
                <a:spcPct val="0"/>
              </a:spcBef>
              <a:buFont typeface="Arial" panose="020B0604020202020204" pitchFamily="34" charset="0"/>
              <a:buChar char="•"/>
            </a:pPr>
            <a:r>
              <a:rPr lang="en-US" i="0" dirty="0">
                <a:solidFill>
                  <a:schemeClr val="tx1"/>
                </a:solidFill>
              </a:rPr>
              <a:t>Cannot Try Officers</a:t>
            </a:r>
          </a:p>
          <a:p>
            <a:pPr eaLnBrk="1" hangingPunct="1">
              <a:spcBef>
                <a:spcPct val="0"/>
              </a:spcBef>
              <a:buFont typeface="Arial" panose="020B0604020202020204" pitchFamily="34" charset="0"/>
              <a:buChar char="•"/>
            </a:pPr>
            <a:r>
              <a:rPr lang="en-US" i="0" dirty="0">
                <a:solidFill>
                  <a:schemeClr val="tx1"/>
                </a:solidFill>
              </a:rPr>
              <a:t>Cannot try certain sex offenses (see RCM 1301(c)(2))</a:t>
            </a:r>
          </a:p>
          <a:p>
            <a:pPr eaLnBrk="1" hangingPunct="1">
              <a:spcBef>
                <a:spcPct val="0"/>
              </a:spcBef>
              <a:buFont typeface="Arial" panose="020B0604020202020204" pitchFamily="34" charset="0"/>
              <a:buChar char="•"/>
            </a:pPr>
            <a:r>
              <a:rPr lang="en-US" i="0" dirty="0">
                <a:solidFill>
                  <a:schemeClr val="tx1"/>
                </a:solidFill>
              </a:rPr>
              <a:t>Rules of Evidence Apply</a:t>
            </a:r>
          </a:p>
          <a:p>
            <a:pPr eaLnBrk="1" hangingPunct="1">
              <a:spcBef>
                <a:spcPct val="0"/>
              </a:spcBef>
              <a:buFont typeface="Arial" panose="020B0604020202020204" pitchFamily="34" charset="0"/>
              <a:buChar char="•"/>
            </a:pPr>
            <a:r>
              <a:rPr lang="en-US" i="0" dirty="0">
                <a:solidFill>
                  <a:schemeClr val="tx1"/>
                </a:solidFill>
              </a:rPr>
              <a:t>Maximum Punishment:</a:t>
            </a:r>
          </a:p>
          <a:p>
            <a:pPr lvl="1" eaLnBrk="1" hangingPunct="1">
              <a:spcBef>
                <a:spcPct val="0"/>
              </a:spcBef>
              <a:buFont typeface="Arial" panose="020B0604020202020204" pitchFamily="34" charset="0"/>
              <a:buChar char="•"/>
            </a:pPr>
            <a:r>
              <a:rPr lang="en-US" sz="2200" i="0" dirty="0">
                <a:solidFill>
                  <a:schemeClr val="tx1"/>
                </a:solidFill>
              </a:rPr>
              <a:t>Forfeiture of 2/3 of 1 month’s pay for 1 month </a:t>
            </a:r>
            <a:r>
              <a:rPr lang="en-US" sz="2200" b="1" i="0" dirty="0">
                <a:solidFill>
                  <a:schemeClr val="tx1"/>
                </a:solidFill>
              </a:rPr>
              <a:t>AND</a:t>
            </a:r>
          </a:p>
          <a:p>
            <a:pPr lvl="1" eaLnBrk="1" hangingPunct="1">
              <a:spcBef>
                <a:spcPct val="0"/>
              </a:spcBef>
              <a:buFont typeface="Arial" panose="020B0604020202020204" pitchFamily="34" charset="0"/>
              <a:buChar char="•"/>
            </a:pPr>
            <a:r>
              <a:rPr lang="en-US" sz="2200" i="0" dirty="0">
                <a:solidFill>
                  <a:schemeClr val="tx1"/>
                </a:solidFill>
              </a:rPr>
              <a:t>E-4 &amp; below: 30 days confinement, reduction to E-1</a:t>
            </a:r>
          </a:p>
          <a:p>
            <a:pPr lvl="1" eaLnBrk="1" hangingPunct="1">
              <a:spcBef>
                <a:spcPct val="0"/>
              </a:spcBef>
              <a:buFont typeface="Arial" panose="020B0604020202020204" pitchFamily="34" charset="0"/>
              <a:buChar char="•"/>
            </a:pPr>
            <a:r>
              <a:rPr lang="en-US" sz="2200" i="0" dirty="0">
                <a:solidFill>
                  <a:schemeClr val="tx1"/>
                </a:solidFill>
              </a:rPr>
              <a:t>E-5 &amp; above: 2 months restriction, 1 grade reduction</a:t>
            </a:r>
          </a:p>
        </p:txBody>
      </p:sp>
    </p:spTree>
    <p:extLst>
      <p:ext uri="{BB962C8B-B14F-4D97-AF65-F5344CB8AC3E}">
        <p14:creationId xmlns:p14="http://schemas.microsoft.com/office/powerpoint/2010/main" val="18825629"/>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485900" y="457200"/>
            <a:ext cx="9220200" cy="1143000"/>
          </a:xfrm>
          <a:noFill/>
        </p:spPr>
        <p:txBody>
          <a:bodyPr vert="horz" lIns="92075" tIns="46038" rIns="92075" bIns="46038" rtlCol="0" anchor="ctr">
            <a:normAutofit/>
          </a:bodyPr>
          <a:lstStyle/>
          <a:p>
            <a:pPr algn="ctr" eaLnBrk="1" hangingPunct="1"/>
            <a:r>
              <a:rPr lang="en-US" dirty="0"/>
              <a:t>Preferring &amp; Forwarding Charges</a:t>
            </a:r>
          </a:p>
        </p:txBody>
      </p:sp>
      <p:sp>
        <p:nvSpPr>
          <p:cNvPr id="67587" name="Rectangle 3"/>
          <p:cNvSpPr>
            <a:spLocks noGrp="1" noChangeArrowheads="1"/>
          </p:cNvSpPr>
          <p:nvPr>
            <p:ph idx="1"/>
          </p:nvPr>
        </p:nvSpPr>
        <p:spPr>
          <a:xfrm>
            <a:off x="457200" y="2362200"/>
            <a:ext cx="11277600" cy="4038600"/>
          </a:xfrm>
        </p:spPr>
        <p:txBody>
          <a:bodyPr vert="horz" lIns="92075" tIns="46038" rIns="92075" bIns="46038" rtlCol="0">
            <a:normAutofit/>
          </a:bodyPr>
          <a:lstStyle/>
          <a:p>
            <a:pPr>
              <a:spcAft>
                <a:spcPts val="0"/>
              </a:spcAft>
              <a:buFont typeface="Arial" panose="020B0604020202020204" pitchFamily="34" charset="0"/>
              <a:buChar char="•"/>
            </a:pPr>
            <a:r>
              <a:rPr lang="en-US" sz="2300" dirty="0"/>
              <a:t>Military Justice Advisors/Trial Counsel and Paralegals draft the DD Form 458 Charge Sheet.</a:t>
            </a:r>
          </a:p>
          <a:p>
            <a:pPr>
              <a:spcAft>
                <a:spcPts val="0"/>
              </a:spcAft>
              <a:buFont typeface="Arial" panose="020B0604020202020204" pitchFamily="34" charset="0"/>
              <a:buChar char="•"/>
            </a:pPr>
            <a:r>
              <a:rPr lang="en-US" sz="2300" dirty="0"/>
              <a:t>An accuser prefers the charges based on personal knowledge or investigation of the misconduct (accuser is typically the Company Commander).</a:t>
            </a:r>
          </a:p>
          <a:p>
            <a:pPr>
              <a:spcAft>
                <a:spcPts val="0"/>
              </a:spcAft>
              <a:buFont typeface="Arial" panose="020B0604020202020204" pitchFamily="34" charset="0"/>
              <a:buChar char="•"/>
            </a:pPr>
            <a:r>
              <a:rPr lang="en-US" sz="2300" dirty="0"/>
              <a:t>Company Commander notifies the Accused of the charges.</a:t>
            </a:r>
          </a:p>
          <a:p>
            <a:pPr>
              <a:spcAft>
                <a:spcPts val="0"/>
              </a:spcAft>
              <a:buFont typeface="Arial" panose="020B0604020202020204" pitchFamily="34" charset="0"/>
              <a:buChar char="•"/>
            </a:pPr>
            <a:r>
              <a:rPr lang="en-US" sz="2300" dirty="0"/>
              <a:t>Charges are forwarded to the SCMCA with a disposition (level of court-martial) recommendation.</a:t>
            </a:r>
          </a:p>
          <a:p>
            <a:pPr>
              <a:spcAft>
                <a:spcPts val="0"/>
              </a:spcAft>
              <a:buFont typeface="Arial" panose="020B0604020202020204" pitchFamily="34" charset="0"/>
              <a:buChar char="•"/>
            </a:pPr>
            <a:r>
              <a:rPr lang="en-US" sz="2300" dirty="0"/>
              <a:t>SCMCA either refers charges to a summary court-martial or forwards to the SPCMCA with a recommendation for a special court-martial or general court-martial.</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943100" y="381000"/>
            <a:ext cx="8305800" cy="1143000"/>
          </a:xfrm>
          <a:noFill/>
        </p:spPr>
        <p:txBody>
          <a:bodyPr vert="horz" lIns="92075" tIns="46038" rIns="92075" bIns="46038" rtlCol="0" anchor="ctr">
            <a:normAutofit/>
          </a:bodyPr>
          <a:lstStyle/>
          <a:p>
            <a:pPr algn="ctr" eaLnBrk="1" hangingPunct="1"/>
            <a:r>
              <a:rPr lang="en-US" dirty="0"/>
              <a:t>Pretrial Restraint</a:t>
            </a:r>
          </a:p>
        </p:txBody>
      </p:sp>
      <p:sp>
        <p:nvSpPr>
          <p:cNvPr id="68611" name="Rectangle 3"/>
          <p:cNvSpPr>
            <a:spLocks noGrp="1" noChangeArrowheads="1"/>
          </p:cNvSpPr>
          <p:nvPr>
            <p:ph idx="1"/>
          </p:nvPr>
        </p:nvSpPr>
        <p:spPr>
          <a:xfrm>
            <a:off x="533400" y="2209800"/>
            <a:ext cx="10972800" cy="3352800"/>
          </a:xfrm>
        </p:spPr>
        <p:txBody>
          <a:bodyPr vert="horz" lIns="92075" tIns="46038" rIns="92075" bIns="46038" rtlCol="0">
            <a:normAutofit/>
          </a:bodyPr>
          <a:lstStyle/>
          <a:p>
            <a:pPr marL="0" indent="0">
              <a:spcBef>
                <a:spcPts val="1800"/>
              </a:spcBef>
              <a:buNone/>
            </a:pPr>
            <a:r>
              <a:rPr lang="en-US" sz="2400" dirty="0"/>
              <a:t>Authorized upon Probable Cause that:</a:t>
            </a:r>
          </a:p>
          <a:p>
            <a:pPr>
              <a:spcBef>
                <a:spcPts val="1800"/>
              </a:spcBef>
              <a:buFont typeface="Arial" panose="020B0604020202020204" pitchFamily="34" charset="0"/>
              <a:buChar char="•"/>
            </a:pPr>
            <a:r>
              <a:rPr lang="en-US" sz="2400" dirty="0"/>
              <a:t>UCMJ offense has been committed;</a:t>
            </a:r>
          </a:p>
          <a:p>
            <a:pPr>
              <a:spcBef>
                <a:spcPts val="1800"/>
              </a:spcBef>
              <a:buFont typeface="Arial" panose="020B0604020202020204" pitchFamily="34" charset="0"/>
              <a:buChar char="•"/>
            </a:pPr>
            <a:r>
              <a:rPr lang="en-US" sz="2400" dirty="0"/>
              <a:t>Accused committed it;</a:t>
            </a:r>
          </a:p>
          <a:p>
            <a:pPr>
              <a:spcBef>
                <a:spcPts val="1800"/>
              </a:spcBef>
              <a:buFont typeface="Arial" panose="020B0604020202020204" pitchFamily="34" charset="0"/>
              <a:buChar char="•"/>
            </a:pPr>
            <a:r>
              <a:rPr lang="en-US" sz="2400" dirty="0"/>
              <a:t>Restraint is required to ensure the accused’s presence OR to prevent foreseeable serious criminal misconduct; and</a:t>
            </a:r>
          </a:p>
          <a:p>
            <a:pPr marL="171450" lvl="2" indent="-171450">
              <a:spcBef>
                <a:spcPts val="1800"/>
              </a:spcBef>
              <a:buFont typeface="Arial" panose="020B0604020202020204" pitchFamily="34" charset="0"/>
              <a:buChar char="•"/>
            </a:pPr>
            <a:r>
              <a:rPr lang="en-US" sz="2400" dirty="0"/>
              <a:t>Lesser forms of restraint are inadequate.</a:t>
            </a:r>
          </a:p>
          <a:p>
            <a:pPr eaLnBrk="1" hangingPunct="1"/>
            <a:endParaRPr lang="en-US" sz="24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43100" y="381000"/>
            <a:ext cx="8305800" cy="1143000"/>
          </a:xfrm>
          <a:noFill/>
        </p:spPr>
        <p:txBody>
          <a:bodyPr vert="horz" lIns="92075" tIns="46038" rIns="92075" bIns="46038" rtlCol="0" anchor="ctr">
            <a:normAutofit/>
          </a:bodyPr>
          <a:lstStyle/>
          <a:p>
            <a:pPr algn="ctr" eaLnBrk="1" hangingPunct="1"/>
            <a:r>
              <a:rPr lang="en-US" dirty="0"/>
              <a:t>Conducting Investigations</a:t>
            </a:r>
            <a:br>
              <a:rPr lang="en-US" dirty="0"/>
            </a:br>
            <a:r>
              <a:rPr lang="en-US" sz="3100" dirty="0"/>
              <a:t>Discovery of Incident</a:t>
            </a:r>
            <a:endParaRPr lang="en-US" sz="3200" dirty="0"/>
          </a:p>
        </p:txBody>
      </p:sp>
      <p:sp>
        <p:nvSpPr>
          <p:cNvPr id="16387" name="Rectangle 3"/>
          <p:cNvSpPr>
            <a:spLocks noGrp="1" noChangeArrowheads="1"/>
          </p:cNvSpPr>
          <p:nvPr>
            <p:ph type="body" sz="half" idx="1"/>
          </p:nvPr>
        </p:nvSpPr>
        <p:spPr>
          <a:xfrm>
            <a:off x="1524000" y="2057400"/>
            <a:ext cx="6096000" cy="4876800"/>
          </a:xfrm>
          <a:noFill/>
        </p:spPr>
        <p:txBody>
          <a:bodyPr vert="horz" lIns="92075" tIns="46038" rIns="92075" bIns="46038" rtlCol="0">
            <a:normAutofit/>
          </a:bodyPr>
          <a:lstStyle/>
          <a:p>
            <a:pPr marL="0">
              <a:spcBef>
                <a:spcPts val="0"/>
              </a:spcBef>
              <a:buNone/>
            </a:pPr>
            <a:r>
              <a:rPr lang="en-US" sz="2400" u="sng" dirty="0"/>
              <a:t>Initial Considerations:</a:t>
            </a:r>
          </a:p>
          <a:p>
            <a:pPr>
              <a:spcBef>
                <a:spcPts val="0"/>
              </a:spcBef>
              <a:buFont typeface="Arial" panose="020B0604020202020204" pitchFamily="34" charset="0"/>
              <a:buChar char="•"/>
            </a:pPr>
            <a:r>
              <a:rPr lang="en-US" sz="2400" dirty="0"/>
              <a:t>Who reported incident?  </a:t>
            </a:r>
          </a:p>
          <a:p>
            <a:pPr>
              <a:spcBef>
                <a:spcPts val="0"/>
              </a:spcBef>
              <a:buFont typeface="Arial" panose="020B0604020202020204" pitchFamily="34" charset="0"/>
              <a:buChar char="•"/>
            </a:pPr>
            <a:r>
              <a:rPr lang="en-US" sz="2400" dirty="0"/>
              <a:t>What evidence supports the allegation?</a:t>
            </a:r>
          </a:p>
          <a:p>
            <a:pPr>
              <a:spcBef>
                <a:spcPts val="0"/>
              </a:spcBef>
              <a:buFont typeface="Arial" panose="020B0604020202020204" pitchFamily="34" charset="0"/>
              <a:buChar char="•"/>
            </a:pPr>
            <a:r>
              <a:rPr lang="en-US" sz="2400" dirty="0"/>
              <a:t>Where did the incident occur?</a:t>
            </a:r>
          </a:p>
          <a:p>
            <a:pPr>
              <a:spcBef>
                <a:spcPts val="0"/>
              </a:spcBef>
              <a:buFont typeface="Arial" panose="020B0604020202020204" pitchFamily="34" charset="0"/>
              <a:buChar char="•"/>
            </a:pPr>
            <a:r>
              <a:rPr lang="en-US" sz="2400" dirty="0"/>
              <a:t>When did the incident occur?</a:t>
            </a:r>
          </a:p>
          <a:p>
            <a:pPr>
              <a:spcBef>
                <a:spcPts val="0"/>
              </a:spcBef>
              <a:buFont typeface="Arial" panose="020B0604020202020204" pitchFamily="34" charset="0"/>
              <a:buChar char="•"/>
            </a:pPr>
            <a:r>
              <a:rPr lang="en-US" sz="2400" dirty="0"/>
              <a:t>How credible is the allegation?</a:t>
            </a:r>
          </a:p>
          <a:p>
            <a:pPr>
              <a:spcBef>
                <a:spcPts val="0"/>
              </a:spcBef>
              <a:buFont typeface="Arial" panose="020B0604020202020204" pitchFamily="34" charset="0"/>
              <a:buChar char="•"/>
            </a:pPr>
            <a:r>
              <a:rPr lang="en-US" sz="2400" dirty="0"/>
              <a:t>Finally, what type of inquiry/investigation is best based on the type of misconduct at issue?</a:t>
            </a:r>
          </a:p>
          <a:p>
            <a:pPr marL="457200" lvl="1" indent="0" algn="ctr">
              <a:lnSpc>
                <a:spcPct val="180000"/>
              </a:lnSpc>
              <a:spcAft>
                <a:spcPct val="40000"/>
              </a:spcAft>
              <a:buNone/>
            </a:pPr>
            <a:r>
              <a:rPr lang="en-US" sz="2400" b="1" u="sng" dirty="0">
                <a:solidFill>
                  <a:srgbClr val="FFFF00"/>
                </a:solidFill>
              </a:rPr>
              <a:t>Notify Military Justice Advisor Early!</a:t>
            </a:r>
          </a:p>
        </p:txBody>
      </p:sp>
      <p:pic>
        <p:nvPicPr>
          <p:cNvPr id="16388" name="Picture 6" descr="Scales"/>
          <p:cNvPicPr>
            <a:picLocks noChangeAspect="1" noChangeArrowheads="1"/>
          </p:cNvPicPr>
          <p:nvPr/>
        </p:nvPicPr>
        <p:blipFill>
          <a:blip r:embed="rId3" cstate="email"/>
          <a:srcRect/>
          <a:stretch>
            <a:fillRect/>
          </a:stretch>
        </p:blipFill>
        <p:spPr bwMode="auto">
          <a:xfrm>
            <a:off x="8382000" y="2514600"/>
            <a:ext cx="2722780" cy="3124200"/>
          </a:xfrm>
          <a:prstGeom prst="rect">
            <a:avLst/>
          </a:prstGeom>
          <a:noFill/>
          <a:ln w="9525">
            <a:noFill/>
            <a:miter lim="800000"/>
            <a:headEnd/>
            <a:tailEnd/>
          </a:ln>
        </p:spPr>
      </p:pic>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247900" y="419100"/>
            <a:ext cx="7696200" cy="1143000"/>
          </a:xfrm>
          <a:noFill/>
        </p:spPr>
        <p:txBody>
          <a:bodyPr vert="horz" lIns="92075" tIns="46038" rIns="92075" bIns="46038" rtlCol="0" anchor="ctr">
            <a:normAutofit/>
          </a:bodyPr>
          <a:lstStyle/>
          <a:p>
            <a:pPr algn="ctr" eaLnBrk="1" hangingPunct="1"/>
            <a:r>
              <a:rPr lang="en-US" dirty="0"/>
              <a:t>Forms of Pretrial Restraint</a:t>
            </a:r>
          </a:p>
        </p:txBody>
      </p:sp>
      <p:sp>
        <p:nvSpPr>
          <p:cNvPr id="6148" name="Rectangle 3"/>
          <p:cNvSpPr>
            <a:spLocks noGrp="1" noChangeArrowheads="1"/>
          </p:cNvSpPr>
          <p:nvPr>
            <p:ph idx="1"/>
          </p:nvPr>
        </p:nvSpPr>
        <p:spPr>
          <a:xfrm>
            <a:off x="990600" y="2362200"/>
            <a:ext cx="4267200" cy="3505200"/>
          </a:xfrm>
        </p:spPr>
        <p:txBody>
          <a:bodyPr vert="horz" lIns="92075" tIns="46038" rIns="92075" bIns="46038" rtlCol="0">
            <a:normAutofit/>
          </a:bodyPr>
          <a:lstStyle/>
          <a:p>
            <a:pPr eaLnBrk="1" hangingPunct="1">
              <a:buFontTx/>
              <a:buNone/>
            </a:pPr>
            <a:endParaRPr lang="en-US" sz="2400" dirty="0">
              <a:solidFill>
                <a:schemeClr val="bg1"/>
              </a:solidFill>
            </a:endParaRPr>
          </a:p>
          <a:p>
            <a:pPr>
              <a:spcBef>
                <a:spcPts val="1800"/>
              </a:spcBef>
              <a:buFont typeface="Arial" panose="020B0604020202020204" pitchFamily="34" charset="0"/>
              <a:buChar char="•"/>
            </a:pPr>
            <a:r>
              <a:rPr lang="en-US" sz="2400" dirty="0"/>
              <a:t>Conditions on Liberty</a:t>
            </a:r>
          </a:p>
          <a:p>
            <a:pPr>
              <a:spcBef>
                <a:spcPts val="1800"/>
              </a:spcBef>
              <a:buFont typeface="Arial" panose="020B0604020202020204" pitchFamily="34" charset="0"/>
              <a:buChar char="•"/>
            </a:pPr>
            <a:r>
              <a:rPr lang="en-US" sz="2400" dirty="0"/>
              <a:t>Restriction (In Lieu Of Arrest)</a:t>
            </a:r>
          </a:p>
          <a:p>
            <a:pPr>
              <a:spcBef>
                <a:spcPts val="1800"/>
              </a:spcBef>
              <a:buFont typeface="Arial" panose="020B0604020202020204" pitchFamily="34" charset="0"/>
              <a:buChar char="•"/>
            </a:pPr>
            <a:r>
              <a:rPr lang="en-US" sz="2400" dirty="0"/>
              <a:t>Arrest</a:t>
            </a:r>
          </a:p>
          <a:p>
            <a:pPr>
              <a:spcBef>
                <a:spcPts val="1800"/>
              </a:spcBef>
              <a:buFont typeface="Arial" panose="020B0604020202020204" pitchFamily="34" charset="0"/>
              <a:buChar char="•"/>
            </a:pPr>
            <a:r>
              <a:rPr lang="en-US" sz="2400" dirty="0"/>
              <a:t>Pretrial Confinement</a:t>
            </a:r>
          </a:p>
        </p:txBody>
      </p:sp>
      <p:graphicFrame>
        <p:nvGraphicFramePr>
          <p:cNvPr id="6146" name="Object 4"/>
          <p:cNvGraphicFramePr>
            <a:graphicFrameLocks/>
          </p:cNvGraphicFramePr>
          <p:nvPr>
            <p:extLst>
              <p:ext uri="{D42A27DB-BD31-4B8C-83A1-F6EECF244321}">
                <p14:modId xmlns:p14="http://schemas.microsoft.com/office/powerpoint/2010/main" val="1349166287"/>
              </p:ext>
            </p:extLst>
          </p:nvPr>
        </p:nvGraphicFramePr>
        <p:xfrm>
          <a:off x="7010400" y="2171700"/>
          <a:ext cx="3810000" cy="3886200"/>
        </p:xfrm>
        <a:graphic>
          <a:graphicData uri="http://schemas.openxmlformats.org/presentationml/2006/ole">
            <mc:AlternateContent xmlns:mc="http://schemas.openxmlformats.org/markup-compatibility/2006">
              <mc:Choice xmlns:v="urn:schemas-microsoft-com:vml" Requires="v">
                <p:oleObj name="ClipArt" r:id="rId3" imgW="4127400" imgH="4051080" progId="">
                  <p:embed/>
                </p:oleObj>
              </mc:Choice>
              <mc:Fallback>
                <p:oleObj name="ClipArt" r:id="rId3" imgW="4127400" imgH="4051080" progId="">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2171700"/>
                        <a:ext cx="38100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EC413-170A-4DD9-8631-83B62DF0363D}"/>
              </a:ext>
            </a:extLst>
          </p:cNvPr>
          <p:cNvSpPr>
            <a:spLocks noGrp="1"/>
          </p:cNvSpPr>
          <p:nvPr>
            <p:ph type="title"/>
          </p:nvPr>
        </p:nvSpPr>
        <p:spPr/>
        <p:txBody>
          <a:bodyPr/>
          <a:lstStyle/>
          <a:p>
            <a:r>
              <a:rPr lang="en-US" dirty="0"/>
              <a:t>Conditions on Liberty vs. Restriction In Lieu of Arrest</a:t>
            </a:r>
          </a:p>
        </p:txBody>
      </p:sp>
      <p:sp>
        <p:nvSpPr>
          <p:cNvPr id="3" name="Content Placeholder 2">
            <a:extLst>
              <a:ext uri="{FF2B5EF4-FFF2-40B4-BE49-F238E27FC236}">
                <a16:creationId xmlns:a16="http://schemas.microsoft.com/office/drawing/2014/main" id="{A258880E-854F-4DA1-8B21-CE879F75DE91}"/>
              </a:ext>
            </a:extLst>
          </p:cNvPr>
          <p:cNvSpPr>
            <a:spLocks noGrp="1"/>
          </p:cNvSpPr>
          <p:nvPr>
            <p:ph idx="1"/>
          </p:nvPr>
        </p:nvSpPr>
        <p:spPr/>
        <p:txBody>
          <a:bodyPr>
            <a:noAutofit/>
          </a:bodyPr>
          <a:lstStyle/>
          <a:p>
            <a:pPr>
              <a:buFont typeface="Arial" panose="020B0604020202020204" pitchFamily="34" charset="0"/>
              <a:buChar char="•"/>
            </a:pPr>
            <a:r>
              <a:rPr lang="en-US" sz="2800" dirty="0"/>
              <a:t>This is a very nuanced area of the law.</a:t>
            </a:r>
          </a:p>
          <a:p>
            <a:pPr>
              <a:buFont typeface="Arial" panose="020B0604020202020204" pitchFamily="34" charset="0"/>
              <a:buChar char="•"/>
            </a:pPr>
            <a:r>
              <a:rPr lang="en-US" sz="2800" dirty="0"/>
              <a:t>What will you do with the Soldier? 120 day clock.</a:t>
            </a:r>
          </a:p>
          <a:p>
            <a:pPr>
              <a:buFont typeface="Arial" panose="020B0604020202020204" pitchFamily="34" charset="0"/>
              <a:buChar char="•"/>
            </a:pPr>
            <a:r>
              <a:rPr lang="en-US" sz="2800" dirty="0"/>
              <a:t>Lots of ways to make sure a Soldier does not commit further misconduct.</a:t>
            </a:r>
          </a:p>
          <a:p>
            <a:pPr lvl="1">
              <a:buFont typeface="Arial" panose="020B0604020202020204" pitchFamily="34" charset="0"/>
              <a:buChar char="•"/>
            </a:pPr>
            <a:r>
              <a:rPr lang="en-US" sz="2800" dirty="0"/>
              <a:t>Restrict to Base.</a:t>
            </a:r>
          </a:p>
          <a:p>
            <a:pPr lvl="1">
              <a:buFont typeface="Arial" panose="020B0604020202020204" pitchFamily="34" charset="0"/>
              <a:buChar char="•"/>
            </a:pPr>
            <a:r>
              <a:rPr lang="en-US" sz="2800" dirty="0"/>
              <a:t>Must have an escort/regular sign in.</a:t>
            </a:r>
          </a:p>
          <a:p>
            <a:pPr lvl="1">
              <a:buFont typeface="Arial" panose="020B0604020202020204" pitchFamily="34" charset="0"/>
              <a:buChar char="•"/>
            </a:pPr>
            <a:r>
              <a:rPr lang="en-US" sz="2800" dirty="0"/>
              <a:t>Prohibit from wearing civilian clothing.</a:t>
            </a:r>
          </a:p>
          <a:p>
            <a:pPr lvl="1">
              <a:buFont typeface="Arial" panose="020B0604020202020204" pitchFamily="34" charset="0"/>
              <a:buChar char="•"/>
            </a:pPr>
            <a:r>
              <a:rPr lang="en-US" sz="2800" dirty="0"/>
              <a:t>Prohibited from going to places that serve alcohol.</a:t>
            </a:r>
          </a:p>
          <a:p>
            <a:pPr lvl="1">
              <a:buFont typeface="Arial" panose="020B0604020202020204" pitchFamily="34" charset="0"/>
              <a:buChar char="•"/>
            </a:pPr>
            <a:r>
              <a:rPr lang="en-US" sz="2800" dirty="0"/>
              <a:t>Denial of Pass. </a:t>
            </a:r>
          </a:p>
        </p:txBody>
      </p:sp>
    </p:spTree>
    <p:extLst>
      <p:ext uri="{BB962C8B-B14F-4D97-AF65-F5344CB8AC3E}">
        <p14:creationId xmlns:p14="http://schemas.microsoft.com/office/powerpoint/2010/main" val="16665067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C938A-526B-4FC8-A3BC-41C39ADABAE7}"/>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BD6D4B29-EFA3-4A39-971A-C904A0F7595F}"/>
              </a:ext>
            </a:extLst>
          </p:cNvPr>
          <p:cNvSpPr>
            <a:spLocks noGrp="1"/>
          </p:cNvSpPr>
          <p:nvPr>
            <p:ph idx="1"/>
          </p:nvPr>
        </p:nvSpPr>
        <p:spPr>
          <a:xfrm>
            <a:off x="304800" y="2011680"/>
            <a:ext cx="11582400" cy="4389120"/>
          </a:xfrm>
        </p:spPr>
        <p:txBody>
          <a:bodyPr>
            <a:normAutofit/>
          </a:bodyPr>
          <a:lstStyle/>
          <a:p>
            <a:pPr>
              <a:buFont typeface="Arial" panose="020B0604020202020204" pitchFamily="34" charset="0"/>
              <a:buChar char="•"/>
            </a:pPr>
            <a:r>
              <a:rPr lang="en-US" dirty="0"/>
              <a:t>You have a Soldier return from AWOL. He has been gone over 6 years and was apprehended while getting into a fist fight with his common law wife. When he comes in, he loudly proclaims to you and everyone within hearing range he is going to steal everything that is not nailed down and will be gone before you know it.</a:t>
            </a:r>
          </a:p>
          <a:p>
            <a:pPr>
              <a:buFont typeface="Arial" panose="020B0604020202020204" pitchFamily="34" charset="0"/>
              <a:buChar char="•"/>
            </a:pPr>
            <a:endParaRPr lang="en-US" dirty="0"/>
          </a:p>
          <a:p>
            <a:pPr>
              <a:buFont typeface="Arial" panose="020B0604020202020204" pitchFamily="34" charset="0"/>
              <a:buChar char="•"/>
            </a:pPr>
            <a:r>
              <a:rPr lang="en-US" dirty="0"/>
              <a:t>The nearest pre-trial confinement facility is over a two-hour drive away and the MPs are not willing to support his transportation there and you do not have any qualified “chasers.”  Your MJA says it is going to take awhile to get the file together to process him for either separation or take it to a courts-martial.  </a:t>
            </a:r>
          </a:p>
          <a:p>
            <a:pPr>
              <a:buFont typeface="Arial" panose="020B0604020202020204" pitchFamily="34" charset="0"/>
              <a:buChar char="•"/>
            </a:pPr>
            <a:endParaRPr lang="en-US" dirty="0"/>
          </a:p>
          <a:p>
            <a:pPr>
              <a:buFont typeface="Arial" panose="020B0604020202020204" pitchFamily="34" charset="0"/>
              <a:buChar char="•"/>
            </a:pPr>
            <a:r>
              <a:rPr lang="en-US" dirty="0"/>
              <a:t>What are some options you have and what would you do?</a:t>
            </a:r>
          </a:p>
        </p:txBody>
      </p:sp>
    </p:spTree>
    <p:extLst>
      <p:ext uri="{BB962C8B-B14F-4D97-AF65-F5344CB8AC3E}">
        <p14:creationId xmlns:p14="http://schemas.microsoft.com/office/powerpoint/2010/main" val="6307036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1676400" y="457200"/>
            <a:ext cx="8839200" cy="1066800"/>
          </a:xfrm>
        </p:spPr>
        <p:txBody>
          <a:bodyPr>
            <a:noAutofit/>
          </a:bodyPr>
          <a:lstStyle/>
          <a:p>
            <a:pPr eaLnBrk="1" hangingPunct="1"/>
            <a:r>
              <a:rPr lang="en-US" dirty="0"/>
              <a:t>Pretrial Confinement – R.C.M. 305 </a:t>
            </a:r>
          </a:p>
        </p:txBody>
      </p:sp>
      <p:sp>
        <p:nvSpPr>
          <p:cNvPr id="69635" name="Rectangle 3"/>
          <p:cNvSpPr>
            <a:spLocks noGrp="1" noChangeArrowheads="1"/>
          </p:cNvSpPr>
          <p:nvPr>
            <p:ph type="body" sz="half" idx="1"/>
          </p:nvPr>
        </p:nvSpPr>
        <p:spPr>
          <a:xfrm>
            <a:off x="381000" y="2057400"/>
            <a:ext cx="11430000" cy="4343400"/>
          </a:xfrm>
        </p:spPr>
        <p:txBody>
          <a:bodyPr/>
          <a:lstStyle/>
          <a:p>
            <a:pPr indent="0">
              <a:spcBef>
                <a:spcPts val="0"/>
              </a:spcBef>
              <a:buNone/>
            </a:pPr>
            <a:r>
              <a:rPr lang="en-US" sz="2400" dirty="0"/>
              <a:t>Physical restraint (i.e., jail) pending special or general court-martial; confinement is not appropriate for Soldiers facing only summary court-martial.</a:t>
            </a:r>
          </a:p>
          <a:p>
            <a:pPr indent="0">
              <a:spcBef>
                <a:spcPts val="0"/>
              </a:spcBef>
            </a:pPr>
            <a:endParaRPr lang="en-US" sz="2400" dirty="0"/>
          </a:p>
          <a:p>
            <a:pPr indent="0">
              <a:spcBef>
                <a:spcPts val="0"/>
              </a:spcBef>
              <a:buNone/>
            </a:pPr>
            <a:r>
              <a:rPr lang="en-US" sz="2400" dirty="0"/>
              <a:t>Requirements for pretrial confinement:</a:t>
            </a:r>
          </a:p>
          <a:p>
            <a:pPr marL="845820" indent="-342900">
              <a:spcBef>
                <a:spcPts val="0"/>
              </a:spcBef>
              <a:buFont typeface="Arial" panose="020B0604020202020204" pitchFamily="34" charset="0"/>
              <a:buChar char="•"/>
            </a:pPr>
            <a:r>
              <a:rPr lang="en-US" sz="2400" dirty="0"/>
              <a:t>An offense triable by court-martial has been committed;</a:t>
            </a:r>
          </a:p>
          <a:p>
            <a:pPr marL="845820" indent="-342900">
              <a:spcBef>
                <a:spcPts val="0"/>
              </a:spcBef>
              <a:buFont typeface="Arial" panose="020B0604020202020204" pitchFamily="34" charset="0"/>
              <a:buChar char="•"/>
            </a:pPr>
            <a:r>
              <a:rPr lang="en-US" sz="2400" dirty="0"/>
              <a:t>Accused committed it; </a:t>
            </a:r>
          </a:p>
          <a:p>
            <a:pPr marL="845820" indent="-342900">
              <a:spcBef>
                <a:spcPts val="0"/>
              </a:spcBef>
              <a:buFont typeface="Arial" panose="020B0604020202020204" pitchFamily="34" charset="0"/>
              <a:buChar char="•"/>
            </a:pPr>
            <a:r>
              <a:rPr lang="en-US" sz="2400" dirty="0"/>
              <a:t>Confinement is required under the circumstances to ensure Accused appears (i.e., flight risk) or to ensure Accused does not commit additional serious criminal misconduct; AND</a:t>
            </a:r>
          </a:p>
          <a:p>
            <a:pPr marL="845820" indent="-342900">
              <a:spcBef>
                <a:spcPts val="0"/>
              </a:spcBef>
              <a:buFont typeface="Arial" panose="020B0604020202020204" pitchFamily="34" charset="0"/>
              <a:buChar char="•"/>
            </a:pPr>
            <a:r>
              <a:rPr lang="en-US" sz="2400" dirty="0"/>
              <a:t>Lesser forms of restraint are inadequate.</a:t>
            </a:r>
          </a:p>
          <a:p>
            <a:pPr lvl="1" eaLnBrk="1" hangingPunct="1"/>
            <a:endParaRPr lang="en-US" dirty="0"/>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019300" y="408159"/>
            <a:ext cx="8153400" cy="1143000"/>
          </a:xfrm>
        </p:spPr>
        <p:txBody>
          <a:bodyPr/>
          <a:lstStyle/>
          <a:p>
            <a:pPr algn="ctr" eaLnBrk="1" hangingPunct="1"/>
            <a:r>
              <a:rPr lang="en-US" dirty="0"/>
              <a:t>Unlawful Command Influence</a:t>
            </a:r>
          </a:p>
        </p:txBody>
      </p:sp>
      <p:sp>
        <p:nvSpPr>
          <p:cNvPr id="71683" name="Rectangle 5"/>
          <p:cNvSpPr>
            <a:spLocks noChangeArrowheads="1"/>
          </p:cNvSpPr>
          <p:nvPr/>
        </p:nvSpPr>
        <p:spPr bwMode="auto">
          <a:xfrm>
            <a:off x="4800600" y="2209800"/>
            <a:ext cx="5562600" cy="838200"/>
          </a:xfrm>
          <a:prstGeom prst="rect">
            <a:avLst/>
          </a:prstGeom>
          <a:noFill/>
          <a:ln w="9525">
            <a:noFill/>
            <a:miter lim="800000"/>
            <a:headEnd/>
            <a:tailEnd/>
          </a:ln>
        </p:spPr>
        <p:txBody>
          <a:bodyPr lIns="92075" tIns="46038" rIns="92075" bIns="46038" anchor="ctr"/>
          <a:lstStyle/>
          <a:p>
            <a:pPr algn="ctr">
              <a:lnSpc>
                <a:spcPct val="100000"/>
              </a:lnSpc>
              <a:spcBef>
                <a:spcPct val="0"/>
              </a:spcBef>
              <a:buFontTx/>
              <a:buNone/>
            </a:pPr>
            <a:endParaRPr lang="en-US" sz="3600" b="1" dirty="0">
              <a:solidFill>
                <a:srgbClr val="580011"/>
              </a:solidFill>
            </a:endParaRPr>
          </a:p>
        </p:txBody>
      </p:sp>
      <p:sp>
        <p:nvSpPr>
          <p:cNvPr id="2" name="Rectangle 1"/>
          <p:cNvSpPr/>
          <p:nvPr/>
        </p:nvSpPr>
        <p:spPr>
          <a:xfrm>
            <a:off x="304800" y="1905000"/>
            <a:ext cx="11582400" cy="4401205"/>
          </a:xfrm>
          <a:prstGeom prst="rect">
            <a:avLst/>
          </a:prstGeom>
        </p:spPr>
        <p:txBody>
          <a:bodyPr wrap="square">
            <a:spAutoFit/>
          </a:bodyPr>
          <a:lstStyle/>
          <a:p>
            <a:pPr marL="166878" lvl="1">
              <a:lnSpc>
                <a:spcPct val="100000"/>
              </a:lnSpc>
              <a:spcBef>
                <a:spcPts val="0"/>
              </a:spcBef>
              <a:buNone/>
            </a:pPr>
            <a:r>
              <a:rPr lang="en-US" i="0" dirty="0">
                <a:solidFill>
                  <a:schemeClr val="tx1"/>
                </a:solidFill>
                <a:latin typeface="+mn-lt"/>
              </a:rPr>
              <a:t>Article 37 of the UCMJ prohibits anyone subject to the UCMJ from coercing, attempting to coerce, unlawfully influencing or attempting to influence the action of a court-martial (applies during both accusatory and adjudicatory stages).</a:t>
            </a:r>
          </a:p>
          <a:p>
            <a:pPr marL="514350" lvl="1"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i="0" dirty="0">
                <a:solidFill>
                  <a:schemeClr val="tx1"/>
                </a:solidFill>
                <a:latin typeface="+mn-lt"/>
              </a:rPr>
              <a:t>There are three populations that can be impacted by UCI:</a:t>
            </a:r>
          </a:p>
          <a:p>
            <a:pPr marL="509778" lvl="1" indent="-342900">
              <a:lnSpc>
                <a:spcPct val="100000"/>
              </a:lnSpc>
              <a:spcBef>
                <a:spcPts val="0"/>
              </a:spcBef>
            </a:pPr>
            <a:r>
              <a:rPr lang="en-US" i="0" dirty="0">
                <a:solidFill>
                  <a:schemeClr val="tx1"/>
                </a:solidFill>
                <a:latin typeface="+mn-lt"/>
              </a:rPr>
              <a:t>Potential panel members</a:t>
            </a:r>
          </a:p>
          <a:p>
            <a:pPr marL="509778" lvl="1" indent="-342900">
              <a:lnSpc>
                <a:spcPct val="100000"/>
              </a:lnSpc>
              <a:spcBef>
                <a:spcPts val="0"/>
              </a:spcBef>
            </a:pPr>
            <a:r>
              <a:rPr lang="en-US" i="0" dirty="0">
                <a:solidFill>
                  <a:schemeClr val="tx1"/>
                </a:solidFill>
                <a:latin typeface="+mn-lt"/>
              </a:rPr>
              <a:t>Trial Counsel, Defense Counsel, Military Judge Special Victim Counsel, The Accused</a:t>
            </a:r>
          </a:p>
          <a:p>
            <a:pPr marL="509778" lvl="1" indent="-342900">
              <a:lnSpc>
                <a:spcPct val="100000"/>
              </a:lnSpc>
              <a:spcBef>
                <a:spcPts val="0"/>
              </a:spcBef>
            </a:pPr>
            <a:r>
              <a:rPr lang="en-US" i="0" dirty="0">
                <a:solidFill>
                  <a:schemeClr val="tx1"/>
                </a:solidFill>
                <a:latin typeface="+mn-lt"/>
              </a:rPr>
              <a:t>Subordinate commanders</a:t>
            </a:r>
          </a:p>
          <a:p>
            <a:pPr marL="509778" lvl="1" indent="-342900">
              <a:lnSpc>
                <a:spcPct val="100000"/>
              </a:lnSpc>
              <a:spcBef>
                <a:spcPts val="0"/>
              </a:spcBef>
            </a:pPr>
            <a:r>
              <a:rPr lang="en-US" i="0" dirty="0">
                <a:solidFill>
                  <a:schemeClr val="tx1"/>
                </a:solidFill>
                <a:latin typeface="+mn-lt"/>
              </a:rPr>
              <a:t>Witnesses or potential witnesses.</a:t>
            </a:r>
          </a:p>
          <a:p>
            <a:pPr lvl="2"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i="0" dirty="0">
                <a:solidFill>
                  <a:schemeClr val="tx1"/>
                </a:solidFill>
                <a:latin typeface="+mn-lt"/>
              </a:rPr>
              <a:t>Each level of command must exercise independent judgment on disposition of offenses.</a:t>
            </a:r>
          </a:p>
          <a:p>
            <a:pPr marL="514350" lvl="1"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b="1" i="0" u="sng" dirty="0">
                <a:solidFill>
                  <a:srgbClr val="FFFF00"/>
                </a:solidFill>
                <a:latin typeface="+mn-lt"/>
              </a:rPr>
              <a:t>A superior may act or withhold authority from subordinates to act in particular cases, but a superior officer cannot order and should not suggest to a subordinate commander how to dispose of a case.</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193926" y="381000"/>
            <a:ext cx="7802563" cy="1295400"/>
          </a:xfrm>
          <a:noFill/>
        </p:spPr>
        <p:txBody>
          <a:bodyPr vert="horz" lIns="92075" tIns="46038" rIns="92075" bIns="46038" rtlCol="0" anchor="ctr">
            <a:normAutofit/>
          </a:bodyPr>
          <a:lstStyle/>
          <a:p>
            <a:pPr algn="ctr" eaLnBrk="1" hangingPunct="1"/>
            <a:r>
              <a:rPr lang="en-US" sz="3600" dirty="0"/>
              <a:t>Captains Commandments of Unlawful Command Influence</a:t>
            </a:r>
          </a:p>
        </p:txBody>
      </p:sp>
      <p:sp>
        <p:nvSpPr>
          <p:cNvPr id="72707" name="Rectangle 3"/>
          <p:cNvSpPr>
            <a:spLocks noChangeArrowheads="1"/>
          </p:cNvSpPr>
          <p:nvPr/>
        </p:nvSpPr>
        <p:spPr bwMode="auto">
          <a:xfrm>
            <a:off x="228600" y="1981200"/>
            <a:ext cx="11506200" cy="4478791"/>
          </a:xfrm>
          <a:prstGeom prst="rect">
            <a:avLst/>
          </a:prstGeom>
          <a:noFill/>
          <a:ln w="9525">
            <a:noFill/>
            <a:miter lim="800000"/>
            <a:headEnd/>
            <a:tailEnd/>
          </a:ln>
        </p:spPr>
        <p:txBody>
          <a:bodyPr wrap="square" lIns="92075" tIns="46038" rIns="92075" bIns="46038">
            <a:spAutoFit/>
          </a:bodyPr>
          <a:lstStyle/>
          <a:p>
            <a:pPr indent="-347472" eaLnBrk="0" hangingPunct="0">
              <a:lnSpc>
                <a:spcPct val="100000"/>
              </a:lnSpc>
              <a:spcBef>
                <a:spcPts val="1800"/>
              </a:spcBef>
              <a:buNone/>
            </a:pPr>
            <a:r>
              <a:rPr lang="en-US" i="0" dirty="0">
                <a:solidFill>
                  <a:schemeClr val="tx1"/>
                </a:solidFill>
                <a:latin typeface="+mn-lt"/>
              </a:rPr>
              <a:t>1) Do not disparage the defense counsel, military judge or SVC.</a:t>
            </a:r>
          </a:p>
          <a:p>
            <a:pPr indent="-347472" eaLnBrk="0" hangingPunct="0">
              <a:lnSpc>
                <a:spcPct val="100000"/>
              </a:lnSpc>
              <a:spcBef>
                <a:spcPts val="1800"/>
              </a:spcBef>
              <a:buNone/>
            </a:pPr>
            <a:r>
              <a:rPr lang="en-US" i="0" dirty="0">
                <a:solidFill>
                  <a:schemeClr val="tx1"/>
                </a:solidFill>
                <a:latin typeface="+mn-lt"/>
              </a:rPr>
              <a:t>2) Do not communicate an inflexible policy on disposition or punishment.</a:t>
            </a:r>
          </a:p>
          <a:p>
            <a:pPr indent="-347472" eaLnBrk="0" hangingPunct="0">
              <a:lnSpc>
                <a:spcPct val="100000"/>
              </a:lnSpc>
              <a:spcBef>
                <a:spcPts val="1800"/>
              </a:spcBef>
              <a:buNone/>
            </a:pPr>
            <a:r>
              <a:rPr lang="en-US" i="0" dirty="0">
                <a:solidFill>
                  <a:schemeClr val="tx1"/>
                </a:solidFill>
                <a:latin typeface="+mn-lt"/>
              </a:rPr>
              <a:t>3) Do not intimidate witnesses or discourage them from testifying.</a:t>
            </a:r>
          </a:p>
          <a:p>
            <a:pPr indent="-347472" eaLnBrk="0" hangingPunct="0">
              <a:lnSpc>
                <a:spcPct val="100000"/>
              </a:lnSpc>
              <a:spcBef>
                <a:spcPts val="1800"/>
              </a:spcBef>
              <a:buNone/>
            </a:pPr>
            <a:r>
              <a:rPr lang="en-US" i="0" dirty="0">
                <a:solidFill>
                  <a:schemeClr val="tx1"/>
                </a:solidFill>
                <a:latin typeface="+mn-lt"/>
              </a:rPr>
              <a:t>4) Do not order a subordinate to dispose of a case in a certain way.</a:t>
            </a:r>
          </a:p>
          <a:p>
            <a:pPr indent="-347472" eaLnBrk="0" hangingPunct="0">
              <a:lnSpc>
                <a:spcPct val="100000"/>
              </a:lnSpc>
              <a:spcBef>
                <a:spcPts val="1800"/>
              </a:spcBef>
              <a:buNone/>
            </a:pPr>
            <a:r>
              <a:rPr lang="en-US" i="0" dirty="0">
                <a:solidFill>
                  <a:schemeClr val="tx1"/>
                </a:solidFill>
                <a:latin typeface="+mn-lt"/>
              </a:rPr>
              <a:t>5) Do not coach or mentor subordinates on military justice without talking to your legal advisor first.</a:t>
            </a:r>
          </a:p>
          <a:p>
            <a:pPr indent="-347472" eaLnBrk="0" hangingPunct="0">
              <a:lnSpc>
                <a:spcPct val="100000"/>
              </a:lnSpc>
              <a:spcBef>
                <a:spcPts val="1800"/>
              </a:spcBef>
              <a:buNone/>
            </a:pPr>
            <a:r>
              <a:rPr lang="en-US" i="0" dirty="0">
                <a:solidFill>
                  <a:schemeClr val="tx1"/>
                </a:solidFill>
                <a:latin typeface="+mn-lt"/>
              </a:rPr>
              <a:t>6) Do not disparage the accused or tell others not to associate with him, and do not allow subordinates to do  	so, either.</a:t>
            </a:r>
          </a:p>
          <a:p>
            <a:pPr indent="-347472" eaLnBrk="0" hangingPunct="0">
              <a:lnSpc>
                <a:spcPct val="100000"/>
              </a:lnSpc>
              <a:spcBef>
                <a:spcPts val="1800"/>
              </a:spcBef>
              <a:buNone/>
            </a:pPr>
            <a:r>
              <a:rPr lang="en-US" i="0" dirty="0">
                <a:solidFill>
                  <a:schemeClr val="tx1"/>
                </a:solidFill>
                <a:latin typeface="+mn-lt"/>
              </a:rPr>
              <a:t>7) Ensure that subordinates and staff do not commit unlawful command influence, inadvertently or not.</a:t>
            </a:r>
          </a:p>
          <a:p>
            <a:pPr indent="-347472" eaLnBrk="0" hangingPunct="0">
              <a:lnSpc>
                <a:spcPct val="100000"/>
              </a:lnSpc>
              <a:spcBef>
                <a:spcPts val="1800"/>
              </a:spcBef>
              <a:buNone/>
            </a:pPr>
            <a:r>
              <a:rPr lang="en-US" i="0" dirty="0">
                <a:solidFill>
                  <a:schemeClr val="tx1"/>
                </a:solidFill>
                <a:latin typeface="+mn-lt"/>
              </a:rPr>
              <a:t>8) Mistakes do not get better with time. If you notice an issue, raise it immediately. </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2209800" y="457200"/>
            <a:ext cx="7772400" cy="1143000"/>
          </a:xfrm>
          <a:noFill/>
        </p:spPr>
        <p:txBody>
          <a:bodyPr vert="horz" lIns="92075" tIns="46038" rIns="92075" bIns="46038" rtlCol="0" anchor="ctr">
            <a:normAutofit/>
          </a:bodyPr>
          <a:lstStyle/>
          <a:p>
            <a:pPr algn="ctr" eaLnBrk="1" hangingPunct="1"/>
            <a:r>
              <a:rPr lang="en-US" dirty="0"/>
              <a:t>Key Takeaways</a:t>
            </a:r>
          </a:p>
        </p:txBody>
      </p:sp>
      <p:sp>
        <p:nvSpPr>
          <p:cNvPr id="4" name="TextBox 3">
            <a:extLst>
              <a:ext uri="{FF2B5EF4-FFF2-40B4-BE49-F238E27FC236}">
                <a16:creationId xmlns:a16="http://schemas.microsoft.com/office/drawing/2014/main" id="{B2C0F4BC-58C7-4E41-B530-57A60E233746}"/>
              </a:ext>
            </a:extLst>
          </p:cNvPr>
          <p:cNvSpPr txBox="1"/>
          <p:nvPr/>
        </p:nvSpPr>
        <p:spPr>
          <a:xfrm>
            <a:off x="5484688" y="2087895"/>
            <a:ext cx="6097712" cy="4296754"/>
          </a:xfrm>
          <a:prstGeom prst="rect">
            <a:avLst/>
          </a:prstGeom>
          <a:noFill/>
        </p:spPr>
        <p:txBody>
          <a:bodyPr wrap="square">
            <a:spAutoFit/>
          </a:bodyPr>
          <a:lstStyle/>
          <a:p>
            <a:pPr>
              <a:spcBef>
                <a:spcPts val="1800"/>
              </a:spcBef>
              <a:buFont typeface="Arial" panose="020B0604020202020204" pitchFamily="34" charset="0"/>
              <a:buChar char="•"/>
            </a:pPr>
            <a:r>
              <a:rPr lang="en-US" sz="2800" i="0" dirty="0">
                <a:solidFill>
                  <a:schemeClr val="tx1"/>
                </a:solidFill>
              </a:rPr>
              <a:t>Administrative Actions</a:t>
            </a:r>
          </a:p>
          <a:p>
            <a:pPr>
              <a:spcBef>
                <a:spcPts val="1800"/>
              </a:spcBef>
              <a:buFont typeface="Arial" panose="020B0604020202020204" pitchFamily="34" charset="0"/>
              <a:buChar char="•"/>
            </a:pPr>
            <a:r>
              <a:rPr lang="en-US" sz="2800" i="0" dirty="0">
                <a:solidFill>
                  <a:schemeClr val="tx1"/>
                </a:solidFill>
              </a:rPr>
              <a:t>Nonjudicial Punishment</a:t>
            </a:r>
          </a:p>
          <a:p>
            <a:pPr>
              <a:spcBef>
                <a:spcPts val="1800"/>
              </a:spcBef>
              <a:buFont typeface="Arial" panose="020B0604020202020204" pitchFamily="34" charset="0"/>
              <a:buChar char="•"/>
            </a:pPr>
            <a:r>
              <a:rPr lang="en-US" sz="2800" i="0" dirty="0">
                <a:solidFill>
                  <a:schemeClr val="tx1"/>
                </a:solidFill>
              </a:rPr>
              <a:t>Understand Initiation of Court-Martial Charges</a:t>
            </a:r>
          </a:p>
          <a:p>
            <a:pPr>
              <a:spcBef>
                <a:spcPts val="1800"/>
              </a:spcBef>
              <a:buFont typeface="Arial" panose="020B0604020202020204" pitchFamily="34" charset="0"/>
              <a:buChar char="•"/>
            </a:pPr>
            <a:r>
              <a:rPr lang="en-US" sz="2800" i="0" dirty="0">
                <a:solidFill>
                  <a:schemeClr val="tx1"/>
                </a:solidFill>
              </a:rPr>
              <a:t>Discuss Pretrial Restraint</a:t>
            </a:r>
          </a:p>
          <a:p>
            <a:pPr>
              <a:spcBef>
                <a:spcPts val="1800"/>
              </a:spcBef>
              <a:buFont typeface="Arial" panose="020B0604020202020204" pitchFamily="34" charset="0"/>
              <a:buChar char="•"/>
            </a:pPr>
            <a:r>
              <a:rPr lang="en-US" sz="2800" i="0" dirty="0">
                <a:solidFill>
                  <a:schemeClr val="tx1"/>
                </a:solidFill>
              </a:rPr>
              <a:t>Discuss Unlawful Command Influence</a:t>
            </a:r>
          </a:p>
        </p:txBody>
      </p:sp>
      <p:sp>
        <p:nvSpPr>
          <p:cNvPr id="7" name="Rectangle 3">
            <a:extLst>
              <a:ext uri="{FF2B5EF4-FFF2-40B4-BE49-F238E27FC236}">
                <a16:creationId xmlns:a16="http://schemas.microsoft.com/office/drawing/2014/main" id="{82D51EEA-6579-431B-A037-A97E6327ED6E}"/>
              </a:ext>
            </a:extLst>
          </p:cNvPr>
          <p:cNvSpPr>
            <a:spLocks noGrp="1" noChangeArrowheads="1"/>
          </p:cNvSpPr>
          <p:nvPr>
            <p:ph idx="1"/>
          </p:nvPr>
        </p:nvSpPr>
        <p:spPr>
          <a:xfrm>
            <a:off x="609600" y="2133601"/>
            <a:ext cx="4419600" cy="4190999"/>
          </a:xfrm>
        </p:spPr>
        <p:txBody>
          <a:bodyPr vert="horz" lIns="92075" tIns="46038" rIns="92075" bIns="46038" rtlCol="0">
            <a:normAutofit/>
          </a:bodyPr>
          <a:lstStyle/>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UCMJ Jurisdiction</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Commander’s Responsibilities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Conducting Investigations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Article 31 rights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Searches and Seizures</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5"/>
          <p:cNvSpPr>
            <a:spLocks noGrp="1" noChangeArrowheads="1"/>
          </p:cNvSpPr>
          <p:nvPr>
            <p:ph type="ctrTitle"/>
          </p:nvPr>
        </p:nvSpPr>
        <p:spPr>
          <a:xfrm>
            <a:off x="360217" y="2133600"/>
            <a:ext cx="11471565" cy="1739347"/>
          </a:xfrm>
        </p:spPr>
        <p:txBody>
          <a:bodyPr/>
          <a:lstStyle/>
          <a:p>
            <a:pPr eaLnBrk="1" hangingPunct="1"/>
            <a:r>
              <a:rPr lang="en-US" dirty="0"/>
              <a:t>Questions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83C7-654F-4918-A776-1323B4E0E94C}"/>
              </a:ext>
            </a:extLst>
          </p:cNvPr>
          <p:cNvSpPr>
            <a:spLocks noGrp="1"/>
          </p:cNvSpPr>
          <p:nvPr>
            <p:ph type="title"/>
          </p:nvPr>
        </p:nvSpPr>
        <p:spPr>
          <a:xfrm>
            <a:off x="1202919" y="533400"/>
            <a:ext cx="9784080" cy="858824"/>
          </a:xfrm>
        </p:spPr>
        <p:txBody>
          <a:bodyPr/>
          <a:lstStyle/>
          <a:p>
            <a:pPr algn="ctr"/>
            <a:r>
              <a:rPr lang="en-US" dirty="0"/>
              <a:t>Question</a:t>
            </a:r>
          </a:p>
        </p:txBody>
      </p:sp>
      <p:sp>
        <p:nvSpPr>
          <p:cNvPr id="3" name="Content Placeholder 2">
            <a:extLst>
              <a:ext uri="{FF2B5EF4-FFF2-40B4-BE49-F238E27FC236}">
                <a16:creationId xmlns:a16="http://schemas.microsoft.com/office/drawing/2014/main" id="{9F05B9F8-8722-4986-A9E4-8E251333E84C}"/>
              </a:ext>
            </a:extLst>
          </p:cNvPr>
          <p:cNvSpPr>
            <a:spLocks noGrp="1"/>
          </p:cNvSpPr>
          <p:nvPr>
            <p:ph idx="1"/>
          </p:nvPr>
        </p:nvSpPr>
        <p:spPr>
          <a:xfrm>
            <a:off x="1202919" y="2209800"/>
            <a:ext cx="9784080" cy="4038600"/>
          </a:xfrm>
        </p:spPr>
        <p:txBody>
          <a:bodyPr>
            <a:normAutofit lnSpcReduction="10000"/>
          </a:bodyPr>
          <a:lstStyle/>
          <a:p>
            <a:pPr>
              <a:buFont typeface="Arial" panose="020B0604020202020204" pitchFamily="34" charset="0"/>
              <a:buChar char="•"/>
            </a:pPr>
            <a:r>
              <a:rPr lang="en-US" dirty="0"/>
              <a:t>One of your NCO’s reports two Soldiers got into a fist fight in the motor pool. It was a couple of punches and one has a bruise on the cheek and the other has a split lip. They shook hands and are back to work. Should you report this? If so, to who? </a:t>
            </a:r>
          </a:p>
          <a:p>
            <a:pPr marL="0" indent="0">
              <a:buNone/>
            </a:pPr>
            <a:endParaRPr lang="en-US" dirty="0"/>
          </a:p>
          <a:p>
            <a:pPr>
              <a:buFont typeface="Arial" panose="020B0604020202020204" pitchFamily="34" charset="0"/>
              <a:buChar char="•"/>
            </a:pPr>
            <a:r>
              <a:rPr lang="en-US" dirty="0"/>
              <a:t>Your phone rings at 0200. The MP’s are outside one of your Soldier’s on-post residence and the Soldier is alleged to have assaulted his wife and has suicidal tendencies. Wife says Soldier has a pistol. Who should you report this to?</a:t>
            </a:r>
          </a:p>
          <a:p>
            <a:pPr marL="0" indent="0">
              <a:buNone/>
            </a:pPr>
            <a:endParaRPr lang="en-US" dirty="0"/>
          </a:p>
          <a:p>
            <a:pPr>
              <a:buFont typeface="Arial" panose="020B0604020202020204" pitchFamily="34" charset="0"/>
              <a:buChar char="•"/>
            </a:pPr>
            <a:r>
              <a:rPr lang="en-US" dirty="0"/>
              <a:t>A female NCO comes into your office and says, “I think I was raped last night but I don’t want to report it to CID because I am pretty sure it was one of the senior NCO’s who did it.” Do you initiate an investigation?</a:t>
            </a:r>
          </a:p>
        </p:txBody>
      </p:sp>
    </p:spTree>
    <p:extLst>
      <p:ext uri="{BB962C8B-B14F-4D97-AF65-F5344CB8AC3E}">
        <p14:creationId xmlns:p14="http://schemas.microsoft.com/office/powerpoint/2010/main" val="100788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01191" y="228600"/>
            <a:ext cx="9784080" cy="1508760"/>
          </a:xfrm>
        </p:spPr>
        <p:txBody>
          <a:bodyPr/>
          <a:lstStyle/>
          <a:p>
            <a:pPr algn="ctr" eaLnBrk="1" hangingPunct="1"/>
            <a:r>
              <a:rPr lang="en-US" dirty="0"/>
              <a:t>Conducting Investigations</a:t>
            </a:r>
            <a:br>
              <a:rPr lang="en-US" dirty="0"/>
            </a:br>
            <a:r>
              <a:rPr lang="en-US" sz="3200" dirty="0"/>
              <a:t>Who Investigates What</a:t>
            </a:r>
            <a:endParaRPr lang="en-US" sz="2800" b="1" dirty="0"/>
          </a:p>
        </p:txBody>
      </p:sp>
      <p:sp>
        <p:nvSpPr>
          <p:cNvPr id="17411" name="Rectangle 3"/>
          <p:cNvSpPr>
            <a:spLocks noGrp="1" noChangeArrowheads="1"/>
          </p:cNvSpPr>
          <p:nvPr>
            <p:ph sz="half" idx="1"/>
          </p:nvPr>
        </p:nvSpPr>
        <p:spPr>
          <a:xfrm>
            <a:off x="1143000" y="1905000"/>
            <a:ext cx="9784080" cy="4572000"/>
          </a:xfrm>
        </p:spPr>
        <p:txBody>
          <a:bodyPr>
            <a:normAutofit fontScale="92500" lnSpcReduction="10000"/>
          </a:bodyPr>
          <a:lstStyle/>
          <a:p>
            <a:pPr marL="609600" indent="-609600">
              <a:lnSpc>
                <a:spcPct val="80000"/>
              </a:lnSpc>
              <a:buNone/>
            </a:pPr>
            <a:r>
              <a:rPr lang="en-US" sz="2400" u="sng" dirty="0"/>
              <a:t>CID</a:t>
            </a:r>
            <a:r>
              <a:rPr lang="en-US" sz="2400" dirty="0"/>
              <a:t> – Major Felonies</a:t>
            </a:r>
            <a:r>
              <a:rPr lang="en-US" sz="2400" u="sng" dirty="0"/>
              <a:t> </a:t>
            </a:r>
          </a:p>
          <a:p>
            <a:pPr eaLnBrk="1" hangingPunct="1">
              <a:lnSpc>
                <a:spcPct val="80000"/>
              </a:lnSpc>
              <a:buFont typeface="Arial" panose="020B0604020202020204" pitchFamily="34" charset="0"/>
              <a:buChar char="•"/>
            </a:pPr>
            <a:r>
              <a:rPr lang="en-US" dirty="0"/>
              <a:t>All Sexual Assaults and Nonconsensual Sexual Acts</a:t>
            </a:r>
          </a:p>
          <a:p>
            <a:pPr eaLnBrk="1" hangingPunct="1">
              <a:lnSpc>
                <a:spcPct val="80000"/>
              </a:lnSpc>
              <a:buFont typeface="Arial" panose="020B0604020202020204" pitchFamily="34" charset="0"/>
              <a:buChar char="•"/>
            </a:pPr>
            <a:r>
              <a:rPr lang="en-US" dirty="0"/>
              <a:t>Larceny, Fraud, and Other Property Crimes &gt; $5000</a:t>
            </a:r>
          </a:p>
          <a:p>
            <a:pPr marL="990600" lvl="1" indent="-533400">
              <a:lnSpc>
                <a:spcPct val="80000"/>
              </a:lnSpc>
              <a:buFont typeface="Arial" panose="020B0604020202020204" pitchFamily="34" charset="0"/>
              <a:buChar char="•"/>
            </a:pPr>
            <a:endParaRPr lang="en-US" sz="1000" dirty="0"/>
          </a:p>
          <a:p>
            <a:pPr marL="0" indent="0">
              <a:lnSpc>
                <a:spcPct val="80000"/>
              </a:lnSpc>
              <a:buNone/>
            </a:pPr>
            <a:r>
              <a:rPr lang="en-US" sz="2400" u="sng" dirty="0"/>
              <a:t>MP/MPI</a:t>
            </a:r>
            <a:r>
              <a:rPr lang="en-US" sz="2400" dirty="0"/>
              <a:t> – General Crimes</a:t>
            </a:r>
          </a:p>
          <a:p>
            <a:pPr eaLnBrk="1" hangingPunct="1">
              <a:lnSpc>
                <a:spcPct val="80000"/>
              </a:lnSpc>
              <a:buFont typeface="Arial" panose="020B0604020202020204" pitchFamily="34" charset="0"/>
              <a:buChar char="•"/>
            </a:pPr>
            <a:r>
              <a:rPr lang="en-US" dirty="0"/>
              <a:t>Assaults</a:t>
            </a:r>
          </a:p>
          <a:p>
            <a:pPr eaLnBrk="1" hangingPunct="1">
              <a:lnSpc>
                <a:spcPct val="80000"/>
              </a:lnSpc>
              <a:buFont typeface="Arial" panose="020B0604020202020204" pitchFamily="34" charset="0"/>
              <a:buChar char="•"/>
            </a:pPr>
            <a:r>
              <a:rPr lang="en-US" dirty="0"/>
              <a:t>Larceny, Fraud, and Other Property Crimes &lt; $5000</a:t>
            </a:r>
          </a:p>
          <a:p>
            <a:pPr marL="990600" lvl="1" indent="-533400">
              <a:lnSpc>
                <a:spcPct val="80000"/>
              </a:lnSpc>
              <a:buFont typeface="Arial" panose="020B0604020202020204" pitchFamily="34" charset="0"/>
              <a:buChar char="•"/>
            </a:pPr>
            <a:endParaRPr lang="en-US" sz="900" dirty="0"/>
          </a:p>
          <a:p>
            <a:pPr marL="0" indent="0">
              <a:lnSpc>
                <a:spcPct val="80000"/>
              </a:lnSpc>
              <a:buNone/>
            </a:pPr>
            <a:r>
              <a:rPr lang="en-US" sz="2400" u="sng" dirty="0"/>
              <a:t>Command</a:t>
            </a:r>
            <a:r>
              <a:rPr lang="en-US" sz="2400" dirty="0"/>
              <a:t> – Soldier Crimes</a:t>
            </a:r>
          </a:p>
          <a:p>
            <a:pPr eaLnBrk="1" hangingPunct="1">
              <a:lnSpc>
                <a:spcPct val="80000"/>
              </a:lnSpc>
              <a:buFont typeface="Arial" panose="020B0604020202020204" pitchFamily="34" charset="0"/>
              <a:buChar char="•"/>
            </a:pPr>
            <a:r>
              <a:rPr lang="en-US" dirty="0"/>
              <a:t>Fraternization/Adultery</a:t>
            </a:r>
          </a:p>
          <a:p>
            <a:pPr eaLnBrk="1" hangingPunct="1">
              <a:lnSpc>
                <a:spcPct val="80000"/>
              </a:lnSpc>
              <a:buFont typeface="Arial" panose="020B0604020202020204" pitchFamily="34" charset="0"/>
              <a:buChar char="•"/>
            </a:pPr>
            <a:r>
              <a:rPr lang="en-US" dirty="0"/>
              <a:t>AWOL/FTR</a:t>
            </a:r>
          </a:p>
          <a:p>
            <a:pPr eaLnBrk="1" hangingPunct="1">
              <a:lnSpc>
                <a:spcPct val="80000"/>
              </a:lnSpc>
              <a:buFont typeface="Arial" panose="020B0604020202020204" pitchFamily="34" charset="0"/>
              <a:buChar char="•"/>
            </a:pPr>
            <a:r>
              <a:rPr lang="en-US" dirty="0"/>
              <a:t>Everything else</a:t>
            </a:r>
          </a:p>
          <a:p>
            <a:pPr eaLnBrk="1" hangingPunct="1">
              <a:lnSpc>
                <a:spcPct val="80000"/>
              </a:lnSpc>
            </a:pPr>
            <a:endParaRPr lang="en-US" dirty="0"/>
          </a:p>
        </p:txBody>
      </p:sp>
    </p:spTree>
    <p:extLst>
      <p:ext uri="{BB962C8B-B14F-4D97-AF65-F5344CB8AC3E}">
        <p14:creationId xmlns:p14="http://schemas.microsoft.com/office/powerpoint/2010/main" val="180284391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C7053-A623-6BA8-06AA-A85734EBB99E}"/>
              </a:ext>
            </a:extLst>
          </p:cNvPr>
          <p:cNvSpPr>
            <a:spLocks noGrp="1"/>
          </p:cNvSpPr>
          <p:nvPr>
            <p:ph type="title"/>
          </p:nvPr>
        </p:nvSpPr>
        <p:spPr>
          <a:xfrm>
            <a:off x="1338074" y="235869"/>
            <a:ext cx="9784080" cy="1508760"/>
          </a:xfrm>
        </p:spPr>
        <p:txBody>
          <a:bodyPr/>
          <a:lstStyle/>
          <a:p>
            <a:r>
              <a:rPr lang="en-US" dirty="0"/>
              <a:t>Command investigations, AR 15-6</a:t>
            </a:r>
          </a:p>
        </p:txBody>
      </p:sp>
      <p:sp>
        <p:nvSpPr>
          <p:cNvPr id="3" name="Content Placeholder 2">
            <a:extLst>
              <a:ext uri="{FF2B5EF4-FFF2-40B4-BE49-F238E27FC236}">
                <a16:creationId xmlns:a16="http://schemas.microsoft.com/office/drawing/2014/main" id="{46DAEC6B-C466-5ADF-F413-5909BF6CE1D5}"/>
              </a:ext>
            </a:extLst>
          </p:cNvPr>
          <p:cNvSpPr>
            <a:spLocks noGrp="1"/>
          </p:cNvSpPr>
          <p:nvPr>
            <p:ph sz="half" idx="2"/>
          </p:nvPr>
        </p:nvSpPr>
        <p:spPr>
          <a:xfrm>
            <a:off x="1207007" y="1981200"/>
            <a:ext cx="9784079" cy="4241526"/>
          </a:xfrm>
        </p:spPr>
        <p:txBody>
          <a:bodyPr>
            <a:normAutofit/>
          </a:bodyPr>
          <a:lstStyle/>
          <a:p>
            <a:pPr eaLnBrk="1" hangingPunct="1">
              <a:lnSpc>
                <a:spcPct val="90000"/>
              </a:lnSpc>
              <a:buFont typeface="Arial" panose="020B0604020202020204" pitchFamily="34" charset="0"/>
              <a:buChar char="•"/>
            </a:pPr>
            <a:r>
              <a:rPr lang="en-US" sz="3200" dirty="0"/>
              <a:t>Preliminary Inquiry</a:t>
            </a:r>
          </a:p>
          <a:p>
            <a:pPr lvl="2">
              <a:lnSpc>
                <a:spcPct val="90000"/>
              </a:lnSpc>
              <a:buFont typeface="Arial" panose="020B0604020202020204" pitchFamily="34" charset="0"/>
              <a:buChar char="•"/>
            </a:pPr>
            <a:r>
              <a:rPr lang="en-US" sz="3200" dirty="0"/>
              <a:t>Assess the nature and size of a problem, identify witnesses, summarize initial statements and determine the necessity and scope of follow-up investigations.</a:t>
            </a:r>
          </a:p>
          <a:p>
            <a:pPr>
              <a:buFont typeface="Arial" panose="020B0604020202020204" pitchFamily="34" charset="0"/>
              <a:buChar char="•"/>
            </a:pPr>
            <a:r>
              <a:rPr lang="en-US" sz="3200" dirty="0"/>
              <a:t>Administrative Investigations</a:t>
            </a:r>
          </a:p>
          <a:p>
            <a:pPr lvl="2">
              <a:lnSpc>
                <a:spcPct val="90000"/>
              </a:lnSpc>
              <a:buFont typeface="Arial" panose="020B0604020202020204" pitchFamily="34" charset="0"/>
              <a:buChar char="•"/>
            </a:pPr>
            <a:r>
              <a:rPr lang="en-US" sz="3200" dirty="0"/>
              <a:t>Flexible, less time and resource intensive investigation than a Board of Officers.</a:t>
            </a:r>
          </a:p>
        </p:txBody>
      </p:sp>
      <p:sp>
        <p:nvSpPr>
          <p:cNvPr id="8" name="TextBox 7">
            <a:extLst>
              <a:ext uri="{FF2B5EF4-FFF2-40B4-BE49-F238E27FC236}">
                <a16:creationId xmlns:a16="http://schemas.microsoft.com/office/drawing/2014/main" id="{C4A44C6B-0ED7-D30E-EAE2-8DD5D8981C2F}"/>
              </a:ext>
            </a:extLst>
          </p:cNvPr>
          <p:cNvSpPr txBox="1"/>
          <p:nvPr/>
        </p:nvSpPr>
        <p:spPr>
          <a:xfrm>
            <a:off x="1392529" y="5989198"/>
            <a:ext cx="9123071" cy="467051"/>
          </a:xfrm>
          <a:prstGeom prst="rect">
            <a:avLst/>
          </a:prstGeom>
          <a:noFill/>
        </p:spPr>
        <p:txBody>
          <a:bodyPr wrap="square" rtlCol="0">
            <a:spAutoFit/>
          </a:bodyPr>
          <a:lstStyle/>
          <a:p>
            <a:pPr>
              <a:buNone/>
            </a:pPr>
            <a:r>
              <a:rPr lang="en-US" sz="2400" b="1" i="0" u="sng" dirty="0">
                <a:solidFill>
                  <a:srgbClr val="FFFF00"/>
                </a:solidFill>
              </a:rPr>
              <a:t>Military Justice Advisor should be involved throughout</a:t>
            </a:r>
            <a:r>
              <a:rPr lang="en-US" sz="2400" b="1" i="0" u="sng">
                <a:solidFill>
                  <a:srgbClr val="FFFF00"/>
                </a:solidFill>
              </a:rPr>
              <a:t>! </a:t>
            </a:r>
            <a:endParaRPr lang="en-US" sz="2400" b="1" i="0" u="sng" dirty="0">
              <a:solidFill>
                <a:srgbClr val="FFFF00"/>
              </a:solidFill>
            </a:endParaRPr>
          </a:p>
        </p:txBody>
      </p:sp>
    </p:spTree>
    <p:extLst>
      <p:ext uri="{BB962C8B-B14F-4D97-AF65-F5344CB8AC3E}">
        <p14:creationId xmlns:p14="http://schemas.microsoft.com/office/powerpoint/2010/main" val="33862000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8"/>
  <p:tag name="MMPROD_UIDATA" val="&lt;database version=&quot;7.0&quot;&gt;&lt;object type=&quot;1&quot; unique_id=&quot;10001&quot;&gt;&lt;object type=&quot;8&quot; unique_id=&quot;12356&quot;&gt;&lt;/object&gt;&lt;object type=&quot;2&quot; unique_id=&quot;12357&quot;&gt;&lt;object type=&quot;3&quot; unique_id=&quot;12358&quot;&gt;&lt;property id=&quot;20148&quot; value=&quot;5&quot;/&gt;&lt;property id=&quot;20300&quot; value=&quot;Slide 1 - &amp;quot;Military Justice&amp;#x0D;&amp;#x0A;&amp;quot;&quot;/&gt;&lt;property id=&quot;20307&quot; value=&quot;458&quot;/&gt;&lt;/object&gt;&lt;object type=&quot;3&quot; unique_id=&quot;12359&quot;&gt;&lt;property id=&quot;20148&quot; value=&quot;5&quot;/&gt;&lt;property id=&quot;20300&quot; value=&quot;Slide 2 - &amp;quot;AGENDA&amp;quot;&quot;/&gt;&lt;property id=&quot;20307&quot; value=&quot;373&quot;/&gt;&lt;/object&gt;&lt;object type=&quot;3&quot; unique_id=&quot;12360&quot;&gt;&lt;property id=&quot;20148&quot; value=&quot;5&quot;/&gt;&lt;property id=&quot;20300&quot; value=&quot;Slide 3 - &amp;quot;     Why do we have a Military Justice system?&amp;quot;&quot;/&gt;&lt;property id=&quot;20307&quot; value=&quot;374&quot;/&gt;&lt;/object&gt;&lt;object type=&quot;3&quot; unique_id=&quot;12361&quot;&gt;&lt;property id=&quot;20148&quot; value=&quot;5&quot;/&gt;&lt;property id=&quot;20300&quot; value=&quot;Slide 4 - &amp;quot;Comparison of Military and Civilian Military Justice Systems&amp;quot;&quot;/&gt;&lt;property id=&quot;20307&quot; value=&quot;375&quot;/&gt;&lt;/object&gt;&lt;object type=&quot;3&quot; unique_id=&quot;12362&quot;&gt;&lt;property id=&quot;20148&quot; value=&quot;5&quot;/&gt;&lt;property id=&quot;20300&quot; value=&quot;Slide 5 - &amp;quot;Legal Sources of Military Justice&amp;quot;&quot;/&gt;&lt;property id=&quot;20307&quot; value=&quot;443&quot;/&gt;&lt;/object&gt;&lt;object type=&quot;3&quot; unique_id=&quot;12363&quot;&gt;&lt;property id=&quot;20148&quot; value=&quot;5&quot;/&gt;&lt;property id=&quot;20300&quot; value=&quot;Slide 6 - &amp;quot;UCMJ Jurisdiction&amp;quot;&quot;/&gt;&lt;property id=&quot;20307&quot; value=&quot;444&quot;/&gt;&lt;/object&gt;&lt;object type=&quot;3&quot; unique_id=&quot;12364&quot;&gt;&lt;property id=&quot;20148&quot; value=&quot;5&quot;/&gt;&lt;property id=&quot;20300&quot; value=&quot;Slide 7 - &amp;quot;Crimes under the UCMJ&amp;quot;&quot;/&gt;&lt;property id=&quot;20307&quot; value=&quot;445&quot;/&gt;&lt;/object&gt;&lt;object type=&quot;3&quot; unique_id=&quot;12365&quot;&gt;&lt;property id=&quot;20148&quot; value=&quot;5&quot;/&gt;&lt;property id=&quot;20300&quot; value=&quot;Slide 8 - &amp;quot;Suspect’s Rights&amp;quot;&quot;/&gt;&lt;property id=&quot;20307&quot; value=&quot;448&quot;/&gt;&lt;/object&gt;&lt;object type=&quot;3&quot; unique_id=&quot;12366&quot;&gt;&lt;property id=&quot;20148&quot; value=&quot;5&quot;/&gt;&lt;property id=&quot;20300&quot; value=&quot;Slide 9 - &amp;quot;Key Personnel in the Military Justice System&amp;quot;&quot;/&gt;&lt;property id=&quot;20307&quot; value=&quot;379&quot;/&gt;&lt;/object&gt;&lt;object type=&quot;3&quot; unique_id=&quot;12367&quot;&gt;&lt;property id=&quot;20148&quot; value=&quot;5&quot;/&gt;&lt;property id=&quot;20300&quot; value=&quot;Slide 10 - &amp;quot;Soldier’s Rights&amp;quot;&quot;/&gt;&lt;property id=&quot;20307&quot; value=&quot;380&quot;/&gt;&lt;/object&gt;&lt;object type=&quot;3&quot; unique_id=&quot;12368&quot;&gt;&lt;property id=&quot;20148&quot; value=&quot;5&quot;/&gt;&lt;property id=&quot;20300&quot; value=&quot;Slide 11 - &amp;quot;Commander’s Responsibilities&amp;quot;&quot;/&gt;&lt;property id=&quot;20307&quot; value=&quot;447&quot;/&gt;&lt;/object&gt;&lt;object type=&quot;3&quot; unique_id=&quot;12369&quot;&gt;&lt;property id=&quot;20148&quot; value=&quot;5&quot;/&gt;&lt;property id=&quot;20300&quot; value=&quot;Slide 12 - &amp;quot;Conducting Investigations&amp;quot;&quot;/&gt;&lt;property id=&quot;20307&quot; value=&quot;382&quot;/&gt;&lt;/object&gt;&lt;object type=&quot;3&quot; unique_id=&quot;12370&quot;&gt;&lt;property id=&quot;20148&quot; value=&quot;5&quot;/&gt;&lt;property id=&quot;20300&quot; value=&quot;Slide 13 - &amp;quot;Discovery of Incident&amp;#x0D;&amp;#x0A;&amp;quot;&quot;/&gt;&lt;property id=&quot;20307&quot; value=&quot;383&quot;/&gt;&lt;/object&gt;&lt;object type=&quot;3&quot; unique_id=&quot;12371&quot;&gt;&lt;property id=&quot;20148&quot; value=&quot;5&quot;/&gt;&lt;property id=&quot;20300&quot; value=&quot;Slide 14 - &amp;quot;Types of Investigations&amp;#x0D;&amp;#x0A;&amp;quot;&quot;/&gt;&lt;property id=&quot;20307&quot; value=&quot;384&quot;/&gt;&lt;/object&gt;&lt;object type=&quot;3&quot; unique_id=&quot;12378&quot;&gt;&lt;property id=&quot;20148&quot; value=&quot;5&quot;/&gt;&lt;property id=&quot;20300&quot; value=&quot;Slide 15 - &amp;quot;Search and Seizure &amp;quot;&quot;/&gt;&lt;property id=&quot;20307&quot; value=&quot;391&quot;/&gt;&lt;/object&gt;&lt;object type=&quot;3&quot; unique_id=&quot;12379&quot;&gt;&lt;property id=&quot;20148&quot; value=&quot;5&quot;/&gt;&lt;property id=&quot;20300&quot; value=&quot;Slide 16 - &amp;quot;4th Amendment Protections&amp;quot;&quot;/&gt;&lt;property id=&quot;20307&quot; value=&quot;392&quot;/&gt;&lt;/object&gt;&lt;object type=&quot;3&quot; unique_id=&quot;12380&quot;&gt;&lt;property id=&quot;20148&quot; value=&quot;5&quot;/&gt;&lt;property id=&quot;20300&quot; value=&quot;Slide 17 - &amp;quot;Authorizing a Search&amp;quot;&quot;/&gt;&lt;property id=&quot;20307&quot; value=&quot;393&quot;/&gt;&lt;/object&gt;&lt;object type=&quot;3&quot; unique_id=&quot;12381&quot;&gt;&lt;property id=&quot;20148&quot; value=&quot;5&quot;/&gt;&lt;property id=&quot;20300&quot; value=&quot;Slide 18 - &amp;quot;What is Probable Cause?&amp;#x0D;&amp;#x0A;&amp;quot;&quot;/&gt;&lt;property id=&quot;20307&quot; value=&quot;394&quot;/&gt;&lt;/object&gt;&lt;object type=&quot;3&quot; unique_id=&quot;12382&quot;&gt;&lt;property id=&quot;20148&quot; value=&quot;5&quot;/&gt;&lt;property id=&quot;20300&quot; value=&quot;Slide 19&quot;/&gt;&lt;property id=&quot;20307&quot; value=&quot;395&quot;/&gt;&lt;/object&gt;&lt;object type=&quot;3&quot; unique_id=&quot;12383&quot;&gt;&lt;property id=&quot;20148&quot; value=&quot;5&quot;/&gt;&lt;property id=&quot;20300&quot; value=&quot;Slide 20&quot;/&gt;&lt;property id=&quot;20307&quot; value=&quot;396&quot;/&gt;&lt;/object&gt;&lt;object type=&quot;3&quot; unique_id=&quot;12384&quot;&gt;&lt;property id=&quot;20148&quot; value=&quot;5&quot;/&gt;&lt;property id=&quot;20300&quot; value=&quot;Slide 21 - &amp;quot;&amp;#x0D;&amp;#x0A; Authorization Not Required&amp;#x0D;&amp;#x0A;Lawful Arrest&amp;quot;&quot;/&gt;&lt;property id=&quot;20307&quot; value=&quot;397&quot;/&gt;&lt;/object&gt;&lt;object type=&quot;3&quot; unique_id=&quot;12385&quot;&gt;&lt;property id=&quot;20148&quot; value=&quot;5&quot;/&gt;&lt;property id=&quot;20300&quot; value=&quot;Slide 22 - &amp;quot;Authorization Not Required &amp;#x0D;&amp;#x0A;Exigent Circumstances&amp;quot;&quot;/&gt;&lt;property id=&quot;20307&quot; value=&quot;398&quot;/&gt;&lt;/object&gt;&lt;object type=&quot;3&quot; unique_id=&quot;12386&quot;&gt;&lt;property id=&quot;20148&quot; value=&quot;5&quot;/&gt;&lt;property id=&quot;20300&quot; value=&quot;Slide 23 - &amp;quot;Authorization Not Required Administrative Searches &amp;#x0D;&amp;#x0A;&amp;quot;&quot;/&gt;&lt;property id=&quot;20307&quot; value=&quot;399&quot;/&gt;&lt;/object&gt;&lt;object type=&quot;3&quot; unique_id=&quot;12387&quot;&gt;&lt;property id=&quot;20148&quot; value=&quot;5&quot;/&gt;&lt;property id=&quot;20300&quot; value=&quot;Slide 24 - &amp;quot;Authorization Not Required &amp;#x0D;&amp;#x0A;Administrative Searches &amp;#x0D;&amp;#x0A;&amp;quot;&quot;/&gt;&lt;property id=&quot;20307&quot; value=&quot;400&quot;/&gt;&lt;/object&gt;&lt;object type=&quot;3&quot; unique_id=&quot;12388&quot;&gt;&lt;property id=&quot;20148&quot; value=&quot;5&quot;/&gt;&lt;property id=&quot;20300&quot; value=&quot;Slide 25 - &amp;quot;Handling Evidence&amp;quot;&quot;/&gt;&lt;property id=&quot;20307&quot; value=&quot;401&quot;/&gt;&lt;/object&gt;&lt;object type=&quot;3&quot; unique_id=&quot;12389&quot;&gt;&lt;property id=&quot;20148&quot; value=&quot;5&quot;/&gt;&lt;property id=&quot;20300&quot; value=&quot;Slide 26 - &amp;quot;Disposition of Offenses&amp;#x0D;&amp;#x0A;Command Considerations&amp;quot;&quot;/&gt;&lt;property id=&quot;20307&quot; value=&quot;402&quot;/&gt;&lt;/object&gt;&lt;object type=&quot;3&quot; unique_id=&quot;12390&quot;&gt;&lt;property id=&quot;20148&quot; value=&quot;5&quot;/&gt;&lt;property id=&quot;20300&quot; value=&quot;Slide 27 - &amp;quot;Disposition of Offenses &amp;#x0D;&amp;#x0A;Commander’s Options&amp;quot;&quot;/&gt;&lt;property id=&quot;20307&quot; value=&quot;403&quot;/&gt;&lt;/object&gt;&lt;object type=&quot;3&quot; unique_id=&quot;12391&quot;&gt;&lt;property id=&quot;20148&quot; value=&quot;5&quot;/&gt;&lt;property id=&quot;20300&quot; value=&quot;Slide 28 - &amp;quot;Administrative Actions&amp;quot;&quot;/&gt;&lt;property id=&quot;20307&quot; value=&quot;404&quot;/&gt;&lt;/object&gt;&lt;object type=&quot;3&quot; unique_id=&quot;12392&quot;&gt;&lt;property id=&quot;20148&quot; value=&quot;5&quot;/&gt;&lt;property id=&quot;20300&quot; value=&quot;Slide 29 - &amp;quot;Counseling Soldiers&amp;quot;&quot;/&gt;&lt;property id=&quot;20307&quot; value=&quot;405&quot;/&gt;&lt;/object&gt;&lt;object type=&quot;3&quot; unique_id=&quot;12393&quot;&gt;&lt;property id=&quot;20148&quot; value=&quot;5&quot;/&gt;&lt;property id=&quot;20300&quot; value=&quot;Slide 30 - &amp;quot;Counseling&amp;#x0D;&amp;#x0A;“Magic Phrase” or “Silver Bullet”&amp;quot;&quot;/&gt;&lt;property id=&quot;20307&quot; value=&quot;406&quot;/&gt;&lt;/object&gt;&lt;object type=&quot;3&quot; unique_id=&quot;12394&quot;&gt;&lt;property id=&quot;20148&quot; value=&quot;5&quot;/&gt;&lt;property id=&quot;20300&quot; value=&quot;Slide 31 - &amp;quot;Corrective Training&amp;quot;&quot;/&gt;&lt;property id=&quot;20307&quot; value=&quot;407&quot;/&gt;&lt;/object&gt;&lt;object type=&quot;3&quot; unique_id=&quot;12395&quot;&gt;&lt;property id=&quot;20148&quot; value=&quot;5&quot;/&gt;&lt;property id=&quot;20300&quot; value=&quot;Slide 32 - &amp;quot;The Administrative Reprimand&amp;#x0D;&amp;#x0A;(AR 600-37)&amp;quot;&quot;/&gt;&lt;property id=&quot;20307&quot; value=&quot;408&quot;/&gt;&lt;/object&gt;&lt;object type=&quot;3&quot; unique_id=&quot;12397&quot;&gt;&lt;property id=&quot;20148&quot; value=&quot;5&quot;/&gt;&lt;property id=&quot;20300&quot; value=&quot;Slide 35 - &amp;quot;Administrative Separations &amp;#x0D;&amp;#x0A;(AR 635-200)&amp;quot;&quot;/&gt;&lt;property id=&quot;20307&quot; value=&quot;410&quot;/&gt;&lt;/object&gt;&lt;object type=&quot;3&quot; unique_id=&quot;12398&quot;&gt;&lt;property id=&quot;20148&quot; value=&quot;5&quot;/&gt;&lt;property id=&quot;20300&quot; value=&quot;Slide 34 - &amp;quot;Administrative Separations &amp;#x0D;&amp;#x0A;(AR 635-200)&amp;quot;&quot;/&gt;&lt;property id=&quot;20307&quot; value=&quot;449&quot;/&gt;&lt;/object&gt;&lt;object type=&quot;3&quot; unique_id=&quot;12399&quot;&gt;&lt;property id=&quot;20148&quot; value=&quot;5&quot;/&gt;&lt;property id=&quot;20300&quot; value=&quot;Slide 36 - &amp;quot;Types of Involuntary Separations&amp;quot;&quot;/&gt;&lt;property id=&quot;20307&quot; value=&quot;411&quot;/&gt;&lt;/object&gt;&lt;object type=&quot;3&quot; unique_id=&quot;12400&quot;&gt;&lt;property id=&quot;20148&quot; value=&quot;5&quot;/&gt;&lt;property id=&quot;20300&quot; value=&quot;Slide 37 - &amp;quot;Types of Involuntary Separations&amp;quot;&quot;/&gt;&lt;property id=&quot;20307&quot; value=&quot;457&quot;/&gt;&lt;/object&gt;&lt;object type=&quot;3&quot; unique_id=&quot;12401&quot;&gt;&lt;property id=&quot;20148&quot; value=&quot;5&quot;/&gt;&lt;property id=&quot;20300&quot; value=&quot;Slide 38 - &amp;quot;Military Justice for Leaders&amp;quot;&quot;/&gt;&lt;property id=&quot;20307&quot; value=&quot;412&quot;/&gt;&lt;/object&gt;&lt;object type=&quot;3&quot; unique_id=&quot;12402&quot;&gt;&lt;property id=&quot;20148&quot; value=&quot;5&quot;/&gt;&lt;property id=&quot;20300&quot; value=&quot;Slide 39 - &amp;quot;MILITARY JUSTICE FOR LEADERS&amp;quot;&quot;/&gt;&lt;property id=&quot;20307&quot; value=&quot;413&quot;/&gt;&lt;/object&gt;&lt;object type=&quot;3&quot; unique_id=&quot;12403&quot;&gt;&lt;property id=&quot;20148&quot; value=&quot;5&quot;/&gt;&lt;property id=&quot;20300&quot; value=&quot;Slide 40 - &amp;quot;Punitive Options&amp;quot;&quot;/&gt;&lt;property id=&quot;20307&quot; value=&quot;451&quot;/&gt;&lt;/object&gt;&lt;object type=&quot;3&quot; unique_id=&quot;12404&quot;&gt;&lt;property id=&quot;20148&quot; value=&quot;5&quot;/&gt;&lt;property id=&quot;20300&quot; value=&quot;Slide 41 - &amp;quot;Nonjudicial Punishment&amp;#x0D;&amp;#x0A;Article 15&amp;quot;&quot;/&gt;&lt;property id=&quot;20307&quot; value=&quot;452&quot;/&gt;&lt;/object&gt;&lt;object type=&quot;3&quot; unique_id=&quot;12405&quot;&gt;&lt;property id=&quot;20148&quot; value=&quot;5&quot;/&gt;&lt;property id=&quot;20300&quot; value=&quot;Slide 42 - &amp;quot;Article 15&amp;#x0D;&amp;#x0A; Initial Responsibilities Of The Commander&amp;quot;&quot;/&gt;&lt;property id=&quot;20307&quot; value=&quot;416&quot;/&gt;&lt;/object&gt;&lt;object type=&quot;3&quot; unique_id=&quot;12406&quot;&gt;&lt;property id=&quot;20148&quot; value=&quot;5&quot;/&gt;&lt;property id=&quot;20300&quot; value=&quot;Slide 43 - &amp;quot;All Article 15s&amp;#x0D;&amp;#x0A;Soldiers’ Rights&amp;quot;&quot;/&gt;&lt;property id=&quot;20307&quot; value=&quot;417&quot;/&gt;&lt;/object&gt;&lt;object type=&quot;3&quot; unique_id=&quot;12407&quot;&gt;&lt;property id=&quot;20148&quot; value=&quot;5&quot;/&gt;&lt;property id=&quot;20300&quot; value=&quot;Slide 44 - &amp;quot;Formal Article 15&amp;#x0D;&amp;#x0A;Soldiers’ Rights&amp;quot;&quot;/&gt;&lt;property id=&quot;20307&quot; value=&quot;418&quot;/&gt;&lt;/object&gt;&lt;object type=&quot;3&quot; unique_id=&quot;12408&quot;&gt;&lt;property id=&quot;20148&quot; value=&quot;5&quot;/&gt;&lt;property id=&quot;20300&quot; value=&quot;Slide 45 - &amp;quot;Article 15 Hearing&amp;quot;&quot;/&gt;&lt;property id=&quot;20307&quot; value=&quot;419&quot;/&gt;&lt;/object&gt;&lt;object type=&quot;3&quot; unique_id=&quot;12409&quot;&gt;&lt;property id=&quot;20148&quot; value=&quot;5&quot;/&gt;&lt;property id=&quot;20300&quot; value=&quot;Slide 46 - &amp;quot;Article 15 Punishment&amp;quot;&quot;/&gt;&lt;property id=&quot;20307&quot; value=&quot;420&quot;/&gt;&lt;/object&gt;&lt;object type=&quot;3&quot; unique_id=&quot;12410&quot;&gt;&lt;property id=&quot;20148&quot; value=&quot;5&quot;/&gt;&lt;property id=&quot;20300&quot; value=&quot;Slide 47 - &amp;quot;Article 15&amp;#x0D;&amp;#x0A;Enlisted Types &amp;amp; Punishments Chart&amp;quot;&quot;/&gt;&lt;property id=&quot;20307&quot; value=&quot;421&quot;/&gt;&lt;/object&gt;&lt;object type=&quot;3&quot; unique_id=&quot;12411&quot;&gt;&lt;property id=&quot;20148&quot; value=&quot;5&quot;/&gt;&lt;property id=&quot;20300&quot; value=&quot;Slide 49 - &amp;quot;Article 15 Appeals&amp;quot;&quot;/&gt;&lt;property id=&quot;20307&quot; value=&quot;422&quot;/&gt;&lt;/object&gt;&lt;object type=&quot;3&quot; unique_id=&quot;12412&quot;&gt;&lt;property id=&quot;20148&quot; value=&quot;5&quot;/&gt;&lt;property id=&quot;20300&quot; value=&quot;Slide 50 - &amp;quot;Article 15&amp;#x0D;&amp;#x0A;Filing&amp;quot;&quot;/&gt;&lt;property id=&quot;20307&quot; value=&quot;423&quot;/&gt;&lt;/object&gt;&lt;object type=&quot;3&quot; unique_id=&quot;12413&quot;&gt;&lt;property id=&quot;20148&quot; value=&quot;5&quot;/&gt;&lt;property id=&quot;20300&quot; value=&quot;Slide 51 - &amp;quot;Courts-Martial&amp;quot;&quot;/&gt;&lt;property id=&quot;20307&quot; value=&quot;424&quot;/&gt;&lt;/object&gt;&lt;object type=&quot;3&quot; unique_id=&quot;12414&quot;&gt;&lt;property id=&quot;20148&quot; value=&quot;5&quot;/&gt;&lt;property id=&quot;20300&quot; value=&quot;Slide 52 - &amp;quot;Summary Courts-Martial&amp;quot;&quot;/&gt;&lt;property id=&quot;20307&quot; value=&quot;425&quot;/&gt;&lt;/object&gt;&lt;object type=&quot;3&quot; unique_id=&quot;12415&quot;&gt;&lt;property id=&quot;20148&quot; value=&quot;5&quot;/&gt;&lt;property id=&quot;20300&quot; value=&quot;Slide 53 - &amp;quot;Summary Courts-Martial&amp;quot;&quot;/&gt;&lt;property id=&quot;20307&quot; value=&quot;453&quot;/&gt;&lt;/object&gt;&lt;object type=&quot;3&quot; unique_id=&quot;12416&quot;&gt;&lt;property id=&quot;20148&quot; value=&quot;5&quot;/&gt;&lt;property id=&quot;20300&quot; value=&quot;Slide 54 - &amp;quot;Special Courts-Martial&amp;quot;&quot;/&gt;&lt;property id=&quot;20307&quot; value=&quot;426&quot;/&gt;&lt;/object&gt;&lt;object type=&quot;3&quot; unique_id=&quot;12417&quot;&gt;&lt;property id=&quot;20148&quot; value=&quot;5&quot;/&gt;&lt;property id=&quot;20300&quot; value=&quot;Slide 55 - &amp;quot;Special Courts-Martial&amp;quot;&quot;/&gt;&lt;property id=&quot;20307&quot; value=&quot;454&quot;/&gt;&lt;/object&gt;&lt;object type=&quot;3&quot; unique_id=&quot;12419&quot;&gt;&lt;property id=&quot;20148&quot; value=&quot;5&quot;/&gt;&lt;property id=&quot;20300&quot; value=&quot;Slide 56 - &amp;quot;General Courts-Martial&amp;quot;&quot;/&gt;&lt;property id=&quot;20307&quot; value=&quot;428&quot;/&gt;&lt;/object&gt;&lt;object type=&quot;3&quot; unique_id=&quot;12420&quot;&gt;&lt;property id=&quot;20148&quot; value=&quot;5&quot;/&gt;&lt;property id=&quot;20300&quot; value=&quot;Slide 57 - &amp;quot;General Courts-Martial&amp;quot;&quot;/&gt;&lt;property id=&quot;20307&quot; value=&quot;455&quot;/&gt;&lt;/object&gt;&lt;object type=&quot;3&quot; unique_id=&quot;12421&quot;&gt;&lt;property id=&quot;20148&quot; value=&quot;5&quot;/&gt;&lt;property id=&quot;20300&quot; value=&quot;Slide 58 - &amp;quot;Prefer &amp;amp; Forward Charges&amp;quot;&quot;/&gt;&lt;property id=&quot;20307&quot; value=&quot;429&quot;/&gt;&lt;/object&gt;&lt;object type=&quot;3&quot; unique_id=&quot;12422&quot;&gt;&lt;property id=&quot;20148&quot; value=&quot;5&quot;/&gt;&lt;property id=&quot;20300&quot; value=&quot;Slide 59 - &amp;quot;Pretrial Restraint is Authorized Upon Probable Cause that:&amp;quot;&quot;/&gt;&lt;property id=&quot;20307&quot; value=&quot;430&quot;/&gt;&lt;/object&gt;&lt;object type=&quot;3&quot; unique_id=&quot;12423&quot;&gt;&lt;property id=&quot;20148&quot; value=&quot;5&quot;/&gt;&lt;property id=&quot;20300&quot; value=&quot;Slide 60 - &amp;quot;Forms Of Pretrial Restraint&amp;quot;&quot;/&gt;&lt;property id=&quot;20307&quot; value=&quot;431&quot;/&gt;&lt;/object&gt;&lt;object type=&quot;3&quot; unique_id=&quot;12424&quot;&gt;&lt;property id=&quot;20148&quot; value=&quot;5&quot;/&gt;&lt;property id=&quot;20300&quot; value=&quot;Slide 61 - &amp;quot;Pretrial Confinement &amp;quot;&quot;/&gt;&lt;property id=&quot;20307&quot; value=&quot;434&quot;/&gt;&lt;/object&gt;&lt;object type=&quot;3&quot; unique_id=&quot;12425&quot;&gt;&lt;property id=&quot;20148&quot; value=&quot;5&quot;/&gt;&lt;property id=&quot;20300&quot; value=&quot;Slide 62 - &amp;quot;Speedy Trial Rules&amp;#x0D;&amp;#x0A;&amp;quot;&quot;/&gt;&lt;property id=&quot;20307&quot; value=&quot;435&quot;/&gt;&lt;/object&gt;&lt;object type=&quot;3&quot; unique_id=&quot;12426&quot;&gt;&lt;property id=&quot;20148&quot; value=&quot;5&quot;/&gt;&lt;property id=&quot;20300&quot; value=&quot;Slide 63 - &amp;quot;Unlawful Command Influence&amp;quot;&quot;/&gt;&lt;property id=&quot;20307&quot; value=&quot;436&quot;/&gt;&lt;/object&gt;&lt;object type=&quot;3&quot; unique_id=&quot;12427&quot;&gt;&lt;property id=&quot;20148&quot; value=&quot;5&quot;/&gt;&lt;property id=&quot;20300&quot; value=&quot;Slide 64 - &amp;quot;10 Commandments Of Unlawful Command Influence&amp;quot;&quot;/&gt;&lt;property id=&quot;20307&quot; value=&quot;437&quot;/&gt;&lt;/object&gt;&lt;object type=&quot;3&quot; unique_id=&quot;12428&quot;&gt;&lt;property id=&quot;20148&quot; value=&quot;5&quot;/&gt;&lt;property id=&quot;20300&quot; value=&quot;Slide 65 - &amp;quot;10 Commandments Of Unlawful Command Influence&amp;quot;&quot;/&gt;&lt;property id=&quot;20307&quot; value=&quot;438&quot;/&gt;&lt;/object&gt;&lt;object type=&quot;3&quot; unique_id=&quot;12429&quot;&gt;&lt;property id=&quot;20148&quot; value=&quot;5&quot;/&gt;&lt;property id=&quot;20300&quot; value=&quot;Slide 66 - &amp;quot;Key Takeaways&amp;quot;&quot;/&gt;&lt;property id=&quot;20307&quot; value=&quot;440&quot;/&gt;&lt;/object&gt;&lt;object type=&quot;3&quot; unique_id=&quot;12430&quot;&gt;&lt;property id=&quot;20148&quot; value=&quot;5&quot;/&gt;&lt;property id=&quot;20300&quot; value=&quot;Slide 67 - &amp;quot;Questions&amp;quot;&quot;/&gt;&lt;property id=&quot;20307&quot; value=&quot;441&quot;/&gt;&lt;/object&gt;&lt;object type=&quot;3&quot; unique_id=&quot;12431&quot;&gt;&lt;property id=&quot;20148&quot; value=&quot;5&quot;/&gt;&lt;property id=&quot;20300&quot; value=&quot;Slide 48 - &amp;quot;Article 15&amp;#x0D;&amp;#x0A;Officer Types &amp;amp; Punishments Chart&amp;quot;&quot;/&gt;&lt;property id=&quot;20307&quot; value=&quot;459&quot;/&gt;&lt;/object&gt;&lt;object type=&quot;3&quot; unique_id=&quot;12675&quot;&gt;&lt;property id=&quot;20148&quot; value=&quot;5&quot;/&gt;&lt;property id=&quot;20300&quot; value=&quot;Slide 33 - &amp;quot;The Bar to Reenlistment&amp;quot;&quot;/&gt;&lt;property id=&quot;20307&quot; value=&quot;460&quot;/&gt;&lt;/object&gt;&lt;/object&gt;&lt;/object&gt;&lt;/database&gt;"/>
  <p:tag name="SECTOMILLISECCONVERTED" val="1"/>
</p:tagLst>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600200" marR="0" indent="-228600" algn="l" defTabSz="914400" rtl="0" eaLnBrk="1" fontAlgn="base" latinLnBrk="0" hangingPunct="1">
          <a:lnSpc>
            <a:spcPct val="110000"/>
          </a:lnSpc>
          <a:spcBef>
            <a:spcPct val="20000"/>
          </a:spcBef>
          <a:spcAft>
            <a:spcPct val="0"/>
          </a:spcAft>
          <a:buClrTx/>
          <a:buSzTx/>
          <a:buFontTx/>
          <a:buChar char="•"/>
          <a:tabLst/>
          <a:defRPr kumimoji="0" lang="en-US" sz="2000" b="0" i="1" u="none" strike="noStrike" cap="none" normalizeH="0" baseline="0" smtClean="0">
            <a:ln>
              <a:noFill/>
            </a:ln>
            <a:solidFill>
              <a:srgbClr val="003B76"/>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600200" marR="0" indent="-228600" algn="l" defTabSz="914400" rtl="0" eaLnBrk="1" fontAlgn="base" latinLnBrk="0" hangingPunct="1">
          <a:lnSpc>
            <a:spcPct val="110000"/>
          </a:lnSpc>
          <a:spcBef>
            <a:spcPct val="20000"/>
          </a:spcBef>
          <a:spcAft>
            <a:spcPct val="0"/>
          </a:spcAft>
          <a:buClrTx/>
          <a:buSzTx/>
          <a:buFontTx/>
          <a:buChar char="•"/>
          <a:tabLst/>
          <a:defRPr kumimoji="0" lang="en-US" sz="2000" b="0" i="1" u="none" strike="noStrike" cap="none" normalizeH="0" baseline="0" smtClean="0">
            <a:ln>
              <a:noFill/>
            </a:ln>
            <a:solidFill>
              <a:srgbClr val="003B76"/>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5.xml><?xml version="1.0" encoding="utf-8"?>
<a:theme xmlns:a="http://schemas.openxmlformats.org/drawingml/2006/main" name="1_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owerPoint" ma:contentTypeID="0x010100FE31E91CA4A3D04F9F2981BF13533728" ma:contentTypeVersion="5" ma:contentTypeDescription="Create a new PowerPoint." ma:contentTypeScope="" ma:versionID="d75aa20c4d5cae762586b7b98b542816">
  <xsd:schema xmlns:xsd="http://www.w3.org/2001/XMLSchema" xmlns:p="http://schemas.microsoft.com/office/2006/metadata/properties" targetNamespace="http://schemas.microsoft.com/office/2006/metadata/properties" ma:root="true" ma:fieldsID="558c79f3ad0bdf2517d8d14b3d58378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EBB44B-9B74-4D2A-AE87-4180704002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63CA3DC4-3201-40BC-9C6D-3321D245D071}">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C8D7D6AF-3C0D-4B17-8460-1E90EC976A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Globe</Template>
  <TotalTime>47449</TotalTime>
  <Words>15034</Words>
  <Application>Microsoft Office PowerPoint</Application>
  <PresentationFormat>Widescreen</PresentationFormat>
  <Paragraphs>1120</Paragraphs>
  <Slides>67</Slides>
  <Notes>67</Notes>
  <HiddenSlides>0</HiddenSlides>
  <MMClips>0</MMClips>
  <ScaleCrop>false</ScaleCrop>
  <HeadingPairs>
    <vt:vector size="8" baseType="variant">
      <vt:variant>
        <vt:lpstr>Fonts Used</vt:lpstr>
      </vt:variant>
      <vt:variant>
        <vt:i4>7</vt:i4>
      </vt:variant>
      <vt:variant>
        <vt:lpstr>Theme</vt:lpstr>
      </vt:variant>
      <vt:variant>
        <vt:i4>5</vt:i4>
      </vt:variant>
      <vt:variant>
        <vt:lpstr>Embedded OLE Servers</vt:lpstr>
      </vt:variant>
      <vt:variant>
        <vt:i4>1</vt:i4>
      </vt:variant>
      <vt:variant>
        <vt:lpstr>Slide Titles</vt:lpstr>
      </vt:variant>
      <vt:variant>
        <vt:i4>67</vt:i4>
      </vt:variant>
    </vt:vector>
  </HeadingPairs>
  <TitlesOfParts>
    <vt:vector size="80" baseType="lpstr">
      <vt:lpstr>Arial</vt:lpstr>
      <vt:lpstr>Baskerville Old Face</vt:lpstr>
      <vt:lpstr>Calibri</vt:lpstr>
      <vt:lpstr>Calibri Light</vt:lpstr>
      <vt:lpstr>Corbel</vt:lpstr>
      <vt:lpstr>Times New Roman</vt:lpstr>
      <vt:lpstr>Wingdings</vt:lpstr>
      <vt:lpstr>2_Default Design</vt:lpstr>
      <vt:lpstr>Custom Design</vt:lpstr>
      <vt:lpstr>1_Office Theme</vt:lpstr>
      <vt:lpstr>Banded</vt:lpstr>
      <vt:lpstr>1_Banded</vt:lpstr>
      <vt:lpstr>ClipArt</vt:lpstr>
      <vt:lpstr>Military Justice </vt:lpstr>
      <vt:lpstr>PowerPoint Presentation</vt:lpstr>
      <vt:lpstr>Why Does this Matter?</vt:lpstr>
      <vt:lpstr>Commander’s Responsibilities</vt:lpstr>
      <vt:lpstr>UCMJ Jurisdiction</vt:lpstr>
      <vt:lpstr>Conducting Investigations Discovery of Incident</vt:lpstr>
      <vt:lpstr>Question</vt:lpstr>
      <vt:lpstr>Conducting Investigations Who Investigates What</vt:lpstr>
      <vt:lpstr>Command investigations, AR 15-6</vt:lpstr>
      <vt:lpstr>Question</vt:lpstr>
      <vt:lpstr>Article 31(b) Rights</vt:lpstr>
      <vt:lpstr>Question</vt:lpstr>
      <vt:lpstr>Search and Seizure </vt:lpstr>
      <vt:lpstr>Search and Seizure 4th Amendment Protections</vt:lpstr>
      <vt:lpstr>Search and Seizure Authorizing a Search</vt:lpstr>
      <vt:lpstr>PowerPoint Presentation</vt:lpstr>
      <vt:lpstr>Search and Seizure Administrative Inspections </vt:lpstr>
      <vt:lpstr>Question</vt:lpstr>
      <vt:lpstr>Question</vt:lpstr>
      <vt:lpstr>Question</vt:lpstr>
      <vt:lpstr>Search and Seizure Administrative Searches—Urinalysis</vt:lpstr>
      <vt:lpstr>Search and Seizure Handling Evidence</vt:lpstr>
      <vt:lpstr>Disposition of Offenses  Commander’s Options</vt:lpstr>
      <vt:lpstr>Administrative Actions</vt:lpstr>
      <vt:lpstr>Administrative Actions Counseling Soldiers</vt:lpstr>
      <vt:lpstr>Administrative Actions Counseling “Magic Phrase”/“Silver Bullet”</vt:lpstr>
      <vt:lpstr>Administrative Actions Corrective (Remedial) Training</vt:lpstr>
      <vt:lpstr>Corrective training</vt:lpstr>
      <vt:lpstr>Question</vt:lpstr>
      <vt:lpstr>Administrative Actions Administrative Reprimand</vt:lpstr>
      <vt:lpstr>Administrative Actions Bar to Continued Service</vt:lpstr>
      <vt:lpstr>Administrative Actions Administrative Separations</vt:lpstr>
      <vt:lpstr>Military Justice Leader Brief</vt:lpstr>
      <vt:lpstr>Military Justice Leader Brief</vt:lpstr>
      <vt:lpstr>Punitive Disposition Options</vt:lpstr>
      <vt:lpstr>Nonjudicial Punishment</vt:lpstr>
      <vt:lpstr>Question</vt:lpstr>
      <vt:lpstr>YOUR SUBCONSCIOUS BRAIN HAS POWER</vt:lpstr>
      <vt:lpstr>EVERYONE HAS A DIFFERENT PERCEPTION</vt:lpstr>
      <vt:lpstr>BiAS-A natural shortcut</vt:lpstr>
      <vt:lpstr>Tips For Overcoming Biases</vt:lpstr>
      <vt:lpstr>Article 15  Initial Commander’s Responsibilities</vt:lpstr>
      <vt:lpstr>Article 15 Soldiers’ Rights (Summarized Article 15)</vt:lpstr>
      <vt:lpstr>Article 15 Soldiers’ Rights (Formal Article 15)</vt:lpstr>
      <vt:lpstr>Article 15  Hearing</vt:lpstr>
      <vt:lpstr>Article 15 Hearing (CONT)</vt:lpstr>
      <vt:lpstr>Article 15  Punishment Options</vt:lpstr>
      <vt:lpstr>Article 15 Enlisted MAXIMUM Punishments</vt:lpstr>
      <vt:lpstr>Article 15 Officer MAXIMUM Punishments</vt:lpstr>
      <vt:lpstr>Article 15  Appeals</vt:lpstr>
      <vt:lpstr>Article 15 Filing</vt:lpstr>
      <vt:lpstr>Rights-Victim’s and Accused’s</vt:lpstr>
      <vt:lpstr>General Courts-Martial</vt:lpstr>
      <vt:lpstr>Special Courts-Martial - Type 1</vt:lpstr>
      <vt:lpstr>Special Courts-Martial  Military Judge Alone- Type 2 </vt:lpstr>
      <vt:lpstr>SPCM Referred MJ alone continued</vt:lpstr>
      <vt:lpstr>Summary Courts-Martial</vt:lpstr>
      <vt:lpstr>Preferring &amp; Forwarding Charges</vt:lpstr>
      <vt:lpstr>Pretrial Restraint</vt:lpstr>
      <vt:lpstr>Forms of Pretrial Restraint</vt:lpstr>
      <vt:lpstr>Conditions on Liberty vs. Restriction In Lieu of Arrest</vt:lpstr>
      <vt:lpstr>Question</vt:lpstr>
      <vt:lpstr>Pretrial Confinement – R.C.M. 305 </vt:lpstr>
      <vt:lpstr>Unlawful Command Influence</vt:lpstr>
      <vt:lpstr>Captains Commandments of Unlawful Command Influence</vt:lpstr>
      <vt:lpstr>Key 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Beverly Veit</dc:creator>
  <cp:lastModifiedBy>Cross, Christopher C LTC USARMY HQDA TJAGLCS (USA)</cp:lastModifiedBy>
  <cp:revision>777</cp:revision>
  <cp:lastPrinted>2019-11-15T18:08:30Z</cp:lastPrinted>
  <dcterms:created xsi:type="dcterms:W3CDTF">2003-03-25T02:45:24Z</dcterms:created>
  <dcterms:modified xsi:type="dcterms:W3CDTF">2025-02-05T16:18:04Z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0x010100FE31E91CA4A3D04F9F2981BF13533728</vt:lpwstr>
  </property>
  <property fmtid="{D5CDD505-2E9C-101B-9397-08002B2CF9AE}" pid="3" name="TemplateUrl">
    <vt:lpwstr/>
  </property>
  <property fmtid="{D5CDD505-2E9C-101B-9397-08002B2CF9AE}" pid="4" name="_SourceUrl">
    <vt:lpwstr/>
  </property>
  <property fmtid="{D5CDD505-2E9C-101B-9397-08002B2CF9AE}" pid="5" name="xd_Signature">
    <vt:bool>false</vt:bool>
  </property>
  <property fmtid="{D5CDD505-2E9C-101B-9397-08002B2CF9AE}" pid="6" name="xd_ProgID">
    <vt:lpwstr/>
  </property>
</Properties>
</file>