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15" r:id="rId2"/>
    <p:sldId id="316" r:id="rId3"/>
    <p:sldId id="317" r:id="rId4"/>
    <p:sldId id="318" r:id="rId5"/>
    <p:sldId id="319" r:id="rId6"/>
    <p:sldId id="320" r:id="rId7"/>
    <p:sldId id="321" r:id="rId8"/>
    <p:sldId id="322" r:id="rId9"/>
    <p:sldId id="323" r:id="rId10"/>
    <p:sldId id="325" r:id="rId11"/>
    <p:sldId id="338" r:id="rId12"/>
    <p:sldId id="326" r:id="rId13"/>
    <p:sldId id="327" r:id="rId14"/>
    <p:sldId id="328" r:id="rId15"/>
    <p:sldId id="329" r:id="rId16"/>
    <p:sldId id="330" r:id="rId17"/>
    <p:sldId id="331" r:id="rId18"/>
    <p:sldId id="332" r:id="rId19"/>
    <p:sldId id="333" r:id="rId20"/>
    <p:sldId id="334" r:id="rId21"/>
    <p:sldId id="335" r:id="rId22"/>
    <p:sldId id="337" r:id="rId23"/>
  </p:sldIdLst>
  <p:sldSz cx="12192000" cy="6858000"/>
  <p:notesSz cx="6858000" cy="9240838"/>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093" autoAdjust="0"/>
  </p:normalViewPr>
  <p:slideViewPr>
    <p:cSldViewPr snapToGrid="0">
      <p:cViewPr varScale="1">
        <p:scale>
          <a:sx n="40" d="100"/>
          <a:sy n="40" d="100"/>
        </p:scale>
        <p:origin x="1492" y="32"/>
      </p:cViewPr>
      <p:guideLst/>
    </p:cSldViewPr>
  </p:slideViewPr>
  <p:notesTextViewPr>
    <p:cViewPr>
      <p:scale>
        <a:sx n="3" d="2"/>
        <a:sy n="3" d="2"/>
      </p:scale>
      <p:origin x="0" y="0"/>
    </p:cViewPr>
  </p:notesTextViewPr>
  <p:notesViewPr>
    <p:cSldViewPr snapToGrid="0">
      <p:cViewPr>
        <p:scale>
          <a:sx n="66" d="100"/>
          <a:sy n="66" d="100"/>
        </p:scale>
        <p:origin x="2571"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93EEDF-FF4C-4873-A310-97D034AAF55B}" type="doc">
      <dgm:prSet loTypeId="urn:microsoft.com/office/officeart/2005/8/layout/hList7" loCatId="relationship" qsTypeId="urn:microsoft.com/office/officeart/2005/8/quickstyle/3d2" qsCatId="3D" csTypeId="urn:microsoft.com/office/officeart/2005/8/colors/accent0_3" csCatId="mainScheme" phldr="1"/>
      <dgm:spPr/>
      <dgm:t>
        <a:bodyPr/>
        <a:lstStyle/>
        <a:p>
          <a:endParaRPr lang="en-US"/>
        </a:p>
      </dgm:t>
    </dgm:pt>
    <dgm:pt modelId="{3535692C-0C01-4EDD-B9C1-636452315F85}">
      <dgm:prSet phldrT="[Text]" custT="1"/>
      <dgm:spPr/>
      <dgm:t>
        <a:bodyPr/>
        <a:lstStyle/>
        <a:p>
          <a:r>
            <a:rPr lang="en-US" sz="1050" dirty="0"/>
            <a:t>Army Leadership</a:t>
          </a:r>
        </a:p>
      </dgm:t>
    </dgm:pt>
    <dgm:pt modelId="{FDB0B562-8D4B-4210-AF48-6B20B4F64878}" type="parTrans" cxnId="{4331E48D-C9B1-4CB7-A719-FD2637CBF7A8}">
      <dgm:prSet/>
      <dgm:spPr/>
      <dgm:t>
        <a:bodyPr/>
        <a:lstStyle/>
        <a:p>
          <a:endParaRPr lang="en-US"/>
        </a:p>
      </dgm:t>
    </dgm:pt>
    <dgm:pt modelId="{93FD52DC-A12E-484C-AB0E-7D619F16DBB2}" type="sibTrans" cxnId="{4331E48D-C9B1-4CB7-A719-FD2637CBF7A8}">
      <dgm:prSet/>
      <dgm:spPr/>
      <dgm:t>
        <a:bodyPr/>
        <a:lstStyle/>
        <a:p>
          <a:endParaRPr lang="en-US"/>
        </a:p>
      </dgm:t>
    </dgm:pt>
    <dgm:pt modelId="{7B18027D-3016-4C1C-9001-375E217BB15D}">
      <dgm:prSet phldrT="[Text]" custT="1"/>
      <dgm:spPr/>
      <dgm:t>
        <a:bodyPr/>
        <a:lstStyle/>
        <a:p>
          <a:r>
            <a:rPr lang="en-US" sz="1050" dirty="0"/>
            <a:t>Legal Leadership</a:t>
          </a:r>
        </a:p>
      </dgm:t>
    </dgm:pt>
    <dgm:pt modelId="{17D2773F-5A1E-42C0-B4F3-0D2D4DA851CC}" type="parTrans" cxnId="{48CF2C5B-402B-44B2-8859-C546CE7E233D}">
      <dgm:prSet/>
      <dgm:spPr/>
      <dgm:t>
        <a:bodyPr/>
        <a:lstStyle/>
        <a:p>
          <a:endParaRPr lang="en-US"/>
        </a:p>
      </dgm:t>
    </dgm:pt>
    <dgm:pt modelId="{DA4E9DE1-B07C-4DF7-BB87-4E35C2C5A3ED}" type="sibTrans" cxnId="{48CF2C5B-402B-44B2-8859-C546CE7E233D}">
      <dgm:prSet/>
      <dgm:spPr/>
      <dgm:t>
        <a:bodyPr/>
        <a:lstStyle/>
        <a:p>
          <a:endParaRPr lang="en-US"/>
        </a:p>
      </dgm:t>
    </dgm:pt>
    <dgm:pt modelId="{3D19574D-8075-4576-B859-E194283283E6}" type="pres">
      <dgm:prSet presAssocID="{E193EEDF-FF4C-4873-A310-97D034AAF55B}" presName="Name0" presStyleCnt="0">
        <dgm:presLayoutVars>
          <dgm:dir/>
          <dgm:resizeHandles val="exact"/>
        </dgm:presLayoutVars>
      </dgm:prSet>
      <dgm:spPr/>
      <dgm:t>
        <a:bodyPr/>
        <a:lstStyle/>
        <a:p>
          <a:endParaRPr lang="en-US"/>
        </a:p>
      </dgm:t>
    </dgm:pt>
    <dgm:pt modelId="{9D7B92DE-8690-464F-99A2-3C3A557ABD1F}" type="pres">
      <dgm:prSet presAssocID="{E193EEDF-FF4C-4873-A310-97D034AAF55B}" presName="fgShape" presStyleLbl="fgShp" presStyleIdx="0" presStyleCnt="1" custScaleY="220407"/>
      <dgm:spPr/>
    </dgm:pt>
    <dgm:pt modelId="{1EF03907-D271-4E65-8010-DF3ADC9E87E5}" type="pres">
      <dgm:prSet presAssocID="{E193EEDF-FF4C-4873-A310-97D034AAF55B}" presName="linComp" presStyleCnt="0"/>
      <dgm:spPr/>
    </dgm:pt>
    <dgm:pt modelId="{5FC1E210-E6A3-424E-A355-C6F33BE39432}" type="pres">
      <dgm:prSet presAssocID="{3535692C-0C01-4EDD-B9C1-636452315F85}" presName="compNode" presStyleCnt="0"/>
      <dgm:spPr/>
    </dgm:pt>
    <dgm:pt modelId="{10DD3B1B-EBA9-4FDA-A433-984A8AB975B4}" type="pres">
      <dgm:prSet presAssocID="{3535692C-0C01-4EDD-B9C1-636452315F85}" presName="bkgdShape" presStyleLbl="node1" presStyleIdx="0" presStyleCnt="2"/>
      <dgm:spPr/>
      <dgm:t>
        <a:bodyPr/>
        <a:lstStyle/>
        <a:p>
          <a:endParaRPr lang="en-US"/>
        </a:p>
      </dgm:t>
    </dgm:pt>
    <dgm:pt modelId="{56BEC6A7-9789-41B3-9762-D42A8786724D}" type="pres">
      <dgm:prSet presAssocID="{3535692C-0C01-4EDD-B9C1-636452315F85}" presName="nodeTx" presStyleLbl="node1" presStyleIdx="0" presStyleCnt="2">
        <dgm:presLayoutVars>
          <dgm:bulletEnabled val="1"/>
        </dgm:presLayoutVars>
      </dgm:prSet>
      <dgm:spPr/>
      <dgm:t>
        <a:bodyPr/>
        <a:lstStyle/>
        <a:p>
          <a:endParaRPr lang="en-US"/>
        </a:p>
      </dgm:t>
    </dgm:pt>
    <dgm:pt modelId="{D3926BE3-6168-4E19-8907-A12878D76122}" type="pres">
      <dgm:prSet presAssocID="{3535692C-0C01-4EDD-B9C1-636452315F85}" presName="invisiNode" presStyleLbl="node1" presStyleIdx="0" presStyleCnt="2"/>
      <dgm:spPr/>
    </dgm:pt>
    <dgm:pt modelId="{EEFF3456-C86D-4E91-AA00-B9FF0EC1F4F8}" type="pres">
      <dgm:prSet presAssocID="{3535692C-0C01-4EDD-B9C1-636452315F85}" presName="imagNode" presStyleLbl="fgImgPlace1" presStyleIdx="0" presStyleCnt="2"/>
      <dgm:spPr/>
    </dgm:pt>
    <dgm:pt modelId="{85D00FB1-30E3-4D02-B951-68FA95488F65}" type="pres">
      <dgm:prSet presAssocID="{93FD52DC-A12E-484C-AB0E-7D619F16DBB2}" presName="sibTrans" presStyleLbl="sibTrans2D1" presStyleIdx="0" presStyleCnt="0"/>
      <dgm:spPr/>
      <dgm:t>
        <a:bodyPr/>
        <a:lstStyle/>
        <a:p>
          <a:endParaRPr lang="en-US"/>
        </a:p>
      </dgm:t>
    </dgm:pt>
    <dgm:pt modelId="{C7A512DF-F50B-4054-9F70-D739ACA5A832}" type="pres">
      <dgm:prSet presAssocID="{7B18027D-3016-4C1C-9001-375E217BB15D}" presName="compNode" presStyleCnt="0"/>
      <dgm:spPr/>
    </dgm:pt>
    <dgm:pt modelId="{810FA38D-16B4-4147-BFBD-344E6DBC2189}" type="pres">
      <dgm:prSet presAssocID="{7B18027D-3016-4C1C-9001-375E217BB15D}" presName="bkgdShape" presStyleLbl="node1" presStyleIdx="1" presStyleCnt="2"/>
      <dgm:spPr/>
      <dgm:t>
        <a:bodyPr/>
        <a:lstStyle/>
        <a:p>
          <a:endParaRPr lang="en-US"/>
        </a:p>
      </dgm:t>
    </dgm:pt>
    <dgm:pt modelId="{CD255119-37D0-4E3E-8DEF-9F9424BA2E7D}" type="pres">
      <dgm:prSet presAssocID="{7B18027D-3016-4C1C-9001-375E217BB15D}" presName="nodeTx" presStyleLbl="node1" presStyleIdx="1" presStyleCnt="2">
        <dgm:presLayoutVars>
          <dgm:bulletEnabled val="1"/>
        </dgm:presLayoutVars>
      </dgm:prSet>
      <dgm:spPr/>
      <dgm:t>
        <a:bodyPr/>
        <a:lstStyle/>
        <a:p>
          <a:endParaRPr lang="en-US"/>
        </a:p>
      </dgm:t>
    </dgm:pt>
    <dgm:pt modelId="{433F362F-BD11-424E-BC13-0D92E5E10632}" type="pres">
      <dgm:prSet presAssocID="{7B18027D-3016-4C1C-9001-375E217BB15D}" presName="invisiNode" presStyleLbl="node1" presStyleIdx="1" presStyleCnt="2"/>
      <dgm:spPr/>
    </dgm:pt>
    <dgm:pt modelId="{6DCA4FE9-A366-4FBA-9DF7-DDA12D03CAB2}" type="pres">
      <dgm:prSet presAssocID="{7B18027D-3016-4C1C-9001-375E217BB15D}" presName="imagNode" presStyleLbl="fgImgPlace1" presStyleIdx="1" presStyleCnt="2"/>
      <dgm:spPr>
        <a:blipFill rotWithShape="1">
          <a:blip xmlns:r="http://schemas.openxmlformats.org/officeDocument/2006/relationships" r:embed="rId1"/>
          <a:stretch>
            <a:fillRect/>
          </a:stretch>
        </a:blipFill>
      </dgm:spPr>
    </dgm:pt>
  </dgm:ptLst>
  <dgm:cxnLst>
    <dgm:cxn modelId="{4331E48D-C9B1-4CB7-A719-FD2637CBF7A8}" srcId="{E193EEDF-FF4C-4873-A310-97D034AAF55B}" destId="{3535692C-0C01-4EDD-B9C1-636452315F85}" srcOrd="0" destOrd="0" parTransId="{FDB0B562-8D4B-4210-AF48-6B20B4F64878}" sibTransId="{93FD52DC-A12E-484C-AB0E-7D619F16DBB2}"/>
    <dgm:cxn modelId="{4C0E3384-39C3-4069-8D7D-199AFDEF28F1}" type="presOf" srcId="{7B18027D-3016-4C1C-9001-375E217BB15D}" destId="{CD255119-37D0-4E3E-8DEF-9F9424BA2E7D}" srcOrd="1" destOrd="0" presId="urn:microsoft.com/office/officeart/2005/8/layout/hList7"/>
    <dgm:cxn modelId="{1A65C0F3-07A8-4457-9992-B76DAD5D2FC1}" type="presOf" srcId="{3535692C-0C01-4EDD-B9C1-636452315F85}" destId="{10DD3B1B-EBA9-4FDA-A433-984A8AB975B4}" srcOrd="0" destOrd="0" presId="urn:microsoft.com/office/officeart/2005/8/layout/hList7"/>
    <dgm:cxn modelId="{48322BB0-4F13-4E77-B1D5-96120998E9CF}" type="presOf" srcId="{3535692C-0C01-4EDD-B9C1-636452315F85}" destId="{56BEC6A7-9789-41B3-9762-D42A8786724D}" srcOrd="1" destOrd="0" presId="urn:microsoft.com/office/officeart/2005/8/layout/hList7"/>
    <dgm:cxn modelId="{48CF2C5B-402B-44B2-8859-C546CE7E233D}" srcId="{E193EEDF-FF4C-4873-A310-97D034AAF55B}" destId="{7B18027D-3016-4C1C-9001-375E217BB15D}" srcOrd="1" destOrd="0" parTransId="{17D2773F-5A1E-42C0-B4F3-0D2D4DA851CC}" sibTransId="{DA4E9DE1-B07C-4DF7-BB87-4E35C2C5A3ED}"/>
    <dgm:cxn modelId="{08BE881C-9523-4D34-BFD2-6CB25DF2DE0E}" type="presOf" srcId="{7B18027D-3016-4C1C-9001-375E217BB15D}" destId="{810FA38D-16B4-4147-BFBD-344E6DBC2189}" srcOrd="0" destOrd="0" presId="urn:microsoft.com/office/officeart/2005/8/layout/hList7"/>
    <dgm:cxn modelId="{7F2EEDBE-2AA4-4B45-ACCB-A97F5DDCD1E3}" type="presOf" srcId="{93FD52DC-A12E-484C-AB0E-7D619F16DBB2}" destId="{85D00FB1-30E3-4D02-B951-68FA95488F65}" srcOrd="0" destOrd="0" presId="urn:microsoft.com/office/officeart/2005/8/layout/hList7"/>
    <dgm:cxn modelId="{2F6BD5AF-7C45-4E5F-869F-73158E5AE0DE}" type="presOf" srcId="{E193EEDF-FF4C-4873-A310-97D034AAF55B}" destId="{3D19574D-8075-4576-B859-E194283283E6}" srcOrd="0" destOrd="0" presId="urn:microsoft.com/office/officeart/2005/8/layout/hList7"/>
    <dgm:cxn modelId="{D180D87F-4041-4B53-8E68-1E7DF3F3CFAF}" type="presParOf" srcId="{3D19574D-8075-4576-B859-E194283283E6}" destId="{9D7B92DE-8690-464F-99A2-3C3A557ABD1F}" srcOrd="0" destOrd="0" presId="urn:microsoft.com/office/officeart/2005/8/layout/hList7"/>
    <dgm:cxn modelId="{07241D18-8C56-42ED-9550-598E6FF680A3}" type="presParOf" srcId="{3D19574D-8075-4576-B859-E194283283E6}" destId="{1EF03907-D271-4E65-8010-DF3ADC9E87E5}" srcOrd="1" destOrd="0" presId="urn:microsoft.com/office/officeart/2005/8/layout/hList7"/>
    <dgm:cxn modelId="{C5F5FD81-86B3-494F-B00C-12FA5C67FE08}" type="presParOf" srcId="{1EF03907-D271-4E65-8010-DF3ADC9E87E5}" destId="{5FC1E210-E6A3-424E-A355-C6F33BE39432}" srcOrd="0" destOrd="0" presId="urn:microsoft.com/office/officeart/2005/8/layout/hList7"/>
    <dgm:cxn modelId="{46300738-0585-46B1-9B52-7791ACFE5E06}" type="presParOf" srcId="{5FC1E210-E6A3-424E-A355-C6F33BE39432}" destId="{10DD3B1B-EBA9-4FDA-A433-984A8AB975B4}" srcOrd="0" destOrd="0" presId="urn:microsoft.com/office/officeart/2005/8/layout/hList7"/>
    <dgm:cxn modelId="{91BEFD54-A207-441E-A88A-DC54DD00A92D}" type="presParOf" srcId="{5FC1E210-E6A3-424E-A355-C6F33BE39432}" destId="{56BEC6A7-9789-41B3-9762-D42A8786724D}" srcOrd="1" destOrd="0" presId="urn:microsoft.com/office/officeart/2005/8/layout/hList7"/>
    <dgm:cxn modelId="{D36A574A-03E6-4AA8-99B6-13268E546054}" type="presParOf" srcId="{5FC1E210-E6A3-424E-A355-C6F33BE39432}" destId="{D3926BE3-6168-4E19-8907-A12878D76122}" srcOrd="2" destOrd="0" presId="urn:microsoft.com/office/officeart/2005/8/layout/hList7"/>
    <dgm:cxn modelId="{B905CA81-A985-4B08-8177-C6F656FDFDB9}" type="presParOf" srcId="{5FC1E210-E6A3-424E-A355-C6F33BE39432}" destId="{EEFF3456-C86D-4E91-AA00-B9FF0EC1F4F8}" srcOrd="3" destOrd="0" presId="urn:microsoft.com/office/officeart/2005/8/layout/hList7"/>
    <dgm:cxn modelId="{C2CA2356-4FEA-4651-8E45-1B8A87E0AB89}" type="presParOf" srcId="{1EF03907-D271-4E65-8010-DF3ADC9E87E5}" destId="{85D00FB1-30E3-4D02-B951-68FA95488F65}" srcOrd="1" destOrd="0" presId="urn:microsoft.com/office/officeart/2005/8/layout/hList7"/>
    <dgm:cxn modelId="{7F971FC1-0ADC-41F7-BDDE-1124B7DF707A}" type="presParOf" srcId="{1EF03907-D271-4E65-8010-DF3ADC9E87E5}" destId="{C7A512DF-F50B-4054-9F70-D739ACA5A832}" srcOrd="2" destOrd="0" presId="urn:microsoft.com/office/officeart/2005/8/layout/hList7"/>
    <dgm:cxn modelId="{FEB3FBAC-9D0F-4664-9ECF-4DD0DD154D78}" type="presParOf" srcId="{C7A512DF-F50B-4054-9F70-D739ACA5A832}" destId="{810FA38D-16B4-4147-BFBD-344E6DBC2189}" srcOrd="0" destOrd="0" presId="urn:microsoft.com/office/officeart/2005/8/layout/hList7"/>
    <dgm:cxn modelId="{8DFE6AE4-C2C2-4A77-A925-42158BEED050}" type="presParOf" srcId="{C7A512DF-F50B-4054-9F70-D739ACA5A832}" destId="{CD255119-37D0-4E3E-8DEF-9F9424BA2E7D}" srcOrd="1" destOrd="0" presId="urn:microsoft.com/office/officeart/2005/8/layout/hList7"/>
    <dgm:cxn modelId="{8A788187-28A7-4B31-B090-5B9096600EE4}" type="presParOf" srcId="{C7A512DF-F50B-4054-9F70-D739ACA5A832}" destId="{433F362F-BD11-424E-BC13-0D92E5E10632}" srcOrd="2" destOrd="0" presId="urn:microsoft.com/office/officeart/2005/8/layout/hList7"/>
    <dgm:cxn modelId="{08B48B1E-03DC-43F2-B945-0B07EFA363C5}" type="presParOf" srcId="{C7A512DF-F50B-4054-9F70-D739ACA5A832}" destId="{6DCA4FE9-A366-4FBA-9DF7-DDA12D03CAB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93EEDF-FF4C-4873-A310-97D034AAF55B}" type="doc">
      <dgm:prSet loTypeId="urn:microsoft.com/office/officeart/2005/8/layout/hList7" loCatId="relationship" qsTypeId="urn:microsoft.com/office/officeart/2005/8/quickstyle/3d2" qsCatId="3D" csTypeId="urn:microsoft.com/office/officeart/2005/8/colors/accent0_3" csCatId="mainScheme" phldr="1"/>
      <dgm:spPr/>
      <dgm:t>
        <a:bodyPr/>
        <a:lstStyle/>
        <a:p>
          <a:endParaRPr lang="en-US"/>
        </a:p>
      </dgm:t>
    </dgm:pt>
    <dgm:pt modelId="{3535692C-0C01-4EDD-B9C1-636452315F85}">
      <dgm:prSet phldrT="[Text]" custT="1"/>
      <dgm:spPr/>
      <dgm:t>
        <a:bodyPr/>
        <a:lstStyle/>
        <a:p>
          <a:r>
            <a:rPr lang="en-US" sz="1050" dirty="0"/>
            <a:t>Army Leadership</a:t>
          </a:r>
        </a:p>
      </dgm:t>
    </dgm:pt>
    <dgm:pt modelId="{FDB0B562-8D4B-4210-AF48-6B20B4F64878}" type="parTrans" cxnId="{4331E48D-C9B1-4CB7-A719-FD2637CBF7A8}">
      <dgm:prSet/>
      <dgm:spPr/>
      <dgm:t>
        <a:bodyPr/>
        <a:lstStyle/>
        <a:p>
          <a:endParaRPr lang="en-US"/>
        </a:p>
      </dgm:t>
    </dgm:pt>
    <dgm:pt modelId="{93FD52DC-A12E-484C-AB0E-7D619F16DBB2}" type="sibTrans" cxnId="{4331E48D-C9B1-4CB7-A719-FD2637CBF7A8}">
      <dgm:prSet/>
      <dgm:spPr/>
      <dgm:t>
        <a:bodyPr/>
        <a:lstStyle/>
        <a:p>
          <a:endParaRPr lang="en-US"/>
        </a:p>
      </dgm:t>
    </dgm:pt>
    <dgm:pt modelId="{7B18027D-3016-4C1C-9001-375E217BB15D}">
      <dgm:prSet phldrT="[Text]" custT="1"/>
      <dgm:spPr/>
      <dgm:t>
        <a:bodyPr/>
        <a:lstStyle/>
        <a:p>
          <a:r>
            <a:rPr lang="en-US" sz="1050" dirty="0"/>
            <a:t>Legal Leadership</a:t>
          </a:r>
        </a:p>
      </dgm:t>
    </dgm:pt>
    <dgm:pt modelId="{17D2773F-5A1E-42C0-B4F3-0D2D4DA851CC}" type="parTrans" cxnId="{48CF2C5B-402B-44B2-8859-C546CE7E233D}">
      <dgm:prSet/>
      <dgm:spPr/>
      <dgm:t>
        <a:bodyPr/>
        <a:lstStyle/>
        <a:p>
          <a:endParaRPr lang="en-US"/>
        </a:p>
      </dgm:t>
    </dgm:pt>
    <dgm:pt modelId="{DA4E9DE1-B07C-4DF7-BB87-4E35C2C5A3ED}" type="sibTrans" cxnId="{48CF2C5B-402B-44B2-8859-C546CE7E233D}">
      <dgm:prSet/>
      <dgm:spPr/>
      <dgm:t>
        <a:bodyPr/>
        <a:lstStyle/>
        <a:p>
          <a:endParaRPr lang="en-US"/>
        </a:p>
      </dgm:t>
    </dgm:pt>
    <dgm:pt modelId="{3D19574D-8075-4576-B859-E194283283E6}" type="pres">
      <dgm:prSet presAssocID="{E193EEDF-FF4C-4873-A310-97D034AAF55B}" presName="Name0" presStyleCnt="0">
        <dgm:presLayoutVars>
          <dgm:dir/>
          <dgm:resizeHandles val="exact"/>
        </dgm:presLayoutVars>
      </dgm:prSet>
      <dgm:spPr/>
      <dgm:t>
        <a:bodyPr/>
        <a:lstStyle/>
        <a:p>
          <a:endParaRPr lang="en-US"/>
        </a:p>
      </dgm:t>
    </dgm:pt>
    <dgm:pt modelId="{9D7B92DE-8690-464F-99A2-3C3A557ABD1F}" type="pres">
      <dgm:prSet presAssocID="{E193EEDF-FF4C-4873-A310-97D034AAF55B}" presName="fgShape" presStyleLbl="fgShp" presStyleIdx="0" presStyleCnt="1" custScaleY="220407"/>
      <dgm:spPr/>
    </dgm:pt>
    <dgm:pt modelId="{1EF03907-D271-4E65-8010-DF3ADC9E87E5}" type="pres">
      <dgm:prSet presAssocID="{E193EEDF-FF4C-4873-A310-97D034AAF55B}" presName="linComp" presStyleCnt="0"/>
      <dgm:spPr/>
    </dgm:pt>
    <dgm:pt modelId="{5FC1E210-E6A3-424E-A355-C6F33BE39432}" type="pres">
      <dgm:prSet presAssocID="{3535692C-0C01-4EDD-B9C1-636452315F85}" presName="compNode" presStyleCnt="0"/>
      <dgm:spPr/>
    </dgm:pt>
    <dgm:pt modelId="{10DD3B1B-EBA9-4FDA-A433-984A8AB975B4}" type="pres">
      <dgm:prSet presAssocID="{3535692C-0C01-4EDD-B9C1-636452315F85}" presName="bkgdShape" presStyleLbl="node1" presStyleIdx="0" presStyleCnt="2" custLinFactNeighborX="442" custLinFactNeighborY="-57"/>
      <dgm:spPr/>
      <dgm:t>
        <a:bodyPr/>
        <a:lstStyle/>
        <a:p>
          <a:endParaRPr lang="en-US"/>
        </a:p>
      </dgm:t>
    </dgm:pt>
    <dgm:pt modelId="{56BEC6A7-9789-41B3-9762-D42A8786724D}" type="pres">
      <dgm:prSet presAssocID="{3535692C-0C01-4EDD-B9C1-636452315F85}" presName="nodeTx" presStyleLbl="node1" presStyleIdx="0" presStyleCnt="2">
        <dgm:presLayoutVars>
          <dgm:bulletEnabled val="1"/>
        </dgm:presLayoutVars>
      </dgm:prSet>
      <dgm:spPr/>
      <dgm:t>
        <a:bodyPr/>
        <a:lstStyle/>
        <a:p>
          <a:endParaRPr lang="en-US"/>
        </a:p>
      </dgm:t>
    </dgm:pt>
    <dgm:pt modelId="{D3926BE3-6168-4E19-8907-A12878D76122}" type="pres">
      <dgm:prSet presAssocID="{3535692C-0C01-4EDD-B9C1-636452315F85}" presName="invisiNode" presStyleLbl="node1" presStyleIdx="0" presStyleCnt="2"/>
      <dgm:spPr/>
    </dgm:pt>
    <dgm:pt modelId="{EEFF3456-C86D-4E91-AA00-B9FF0EC1F4F8}" type="pres">
      <dgm:prSet presAssocID="{3535692C-0C01-4EDD-B9C1-636452315F85}" presName="imagNode" presStyleLbl="fgImgPlace1" presStyleIdx="0" presStyleCnt="2"/>
      <dgm:spPr/>
    </dgm:pt>
    <dgm:pt modelId="{85D00FB1-30E3-4D02-B951-68FA95488F65}" type="pres">
      <dgm:prSet presAssocID="{93FD52DC-A12E-484C-AB0E-7D619F16DBB2}" presName="sibTrans" presStyleLbl="sibTrans2D1" presStyleIdx="0" presStyleCnt="0"/>
      <dgm:spPr/>
      <dgm:t>
        <a:bodyPr/>
        <a:lstStyle/>
        <a:p>
          <a:endParaRPr lang="en-US"/>
        </a:p>
      </dgm:t>
    </dgm:pt>
    <dgm:pt modelId="{C7A512DF-F50B-4054-9F70-D739ACA5A832}" type="pres">
      <dgm:prSet presAssocID="{7B18027D-3016-4C1C-9001-375E217BB15D}" presName="compNode" presStyleCnt="0"/>
      <dgm:spPr/>
    </dgm:pt>
    <dgm:pt modelId="{810FA38D-16B4-4147-BFBD-344E6DBC2189}" type="pres">
      <dgm:prSet presAssocID="{7B18027D-3016-4C1C-9001-375E217BB15D}" presName="bkgdShape" presStyleLbl="node1" presStyleIdx="1" presStyleCnt="2"/>
      <dgm:spPr/>
      <dgm:t>
        <a:bodyPr/>
        <a:lstStyle/>
        <a:p>
          <a:endParaRPr lang="en-US"/>
        </a:p>
      </dgm:t>
    </dgm:pt>
    <dgm:pt modelId="{CD255119-37D0-4E3E-8DEF-9F9424BA2E7D}" type="pres">
      <dgm:prSet presAssocID="{7B18027D-3016-4C1C-9001-375E217BB15D}" presName="nodeTx" presStyleLbl="node1" presStyleIdx="1" presStyleCnt="2">
        <dgm:presLayoutVars>
          <dgm:bulletEnabled val="1"/>
        </dgm:presLayoutVars>
      </dgm:prSet>
      <dgm:spPr/>
      <dgm:t>
        <a:bodyPr/>
        <a:lstStyle/>
        <a:p>
          <a:endParaRPr lang="en-US"/>
        </a:p>
      </dgm:t>
    </dgm:pt>
    <dgm:pt modelId="{433F362F-BD11-424E-BC13-0D92E5E10632}" type="pres">
      <dgm:prSet presAssocID="{7B18027D-3016-4C1C-9001-375E217BB15D}" presName="invisiNode" presStyleLbl="node1" presStyleIdx="1" presStyleCnt="2"/>
      <dgm:spPr/>
    </dgm:pt>
    <dgm:pt modelId="{6DCA4FE9-A366-4FBA-9DF7-DDA12D03CAB2}" type="pres">
      <dgm:prSet presAssocID="{7B18027D-3016-4C1C-9001-375E217BB15D}" presName="imagNode" presStyleLbl="fgImgPlace1" presStyleIdx="1" presStyleCnt="2"/>
      <dgm:spPr/>
    </dgm:pt>
  </dgm:ptLst>
  <dgm:cxnLst>
    <dgm:cxn modelId="{4331E48D-C9B1-4CB7-A719-FD2637CBF7A8}" srcId="{E193EEDF-FF4C-4873-A310-97D034AAF55B}" destId="{3535692C-0C01-4EDD-B9C1-636452315F85}" srcOrd="0" destOrd="0" parTransId="{FDB0B562-8D4B-4210-AF48-6B20B4F64878}" sibTransId="{93FD52DC-A12E-484C-AB0E-7D619F16DBB2}"/>
    <dgm:cxn modelId="{4C0E3384-39C3-4069-8D7D-199AFDEF28F1}" type="presOf" srcId="{7B18027D-3016-4C1C-9001-375E217BB15D}" destId="{CD255119-37D0-4E3E-8DEF-9F9424BA2E7D}" srcOrd="1" destOrd="0" presId="urn:microsoft.com/office/officeart/2005/8/layout/hList7"/>
    <dgm:cxn modelId="{1A65C0F3-07A8-4457-9992-B76DAD5D2FC1}" type="presOf" srcId="{3535692C-0C01-4EDD-B9C1-636452315F85}" destId="{10DD3B1B-EBA9-4FDA-A433-984A8AB975B4}" srcOrd="0" destOrd="0" presId="urn:microsoft.com/office/officeart/2005/8/layout/hList7"/>
    <dgm:cxn modelId="{48322BB0-4F13-4E77-B1D5-96120998E9CF}" type="presOf" srcId="{3535692C-0C01-4EDD-B9C1-636452315F85}" destId="{56BEC6A7-9789-41B3-9762-D42A8786724D}" srcOrd="1" destOrd="0" presId="urn:microsoft.com/office/officeart/2005/8/layout/hList7"/>
    <dgm:cxn modelId="{48CF2C5B-402B-44B2-8859-C546CE7E233D}" srcId="{E193EEDF-FF4C-4873-A310-97D034AAF55B}" destId="{7B18027D-3016-4C1C-9001-375E217BB15D}" srcOrd="1" destOrd="0" parTransId="{17D2773F-5A1E-42C0-B4F3-0D2D4DA851CC}" sibTransId="{DA4E9DE1-B07C-4DF7-BB87-4E35C2C5A3ED}"/>
    <dgm:cxn modelId="{08BE881C-9523-4D34-BFD2-6CB25DF2DE0E}" type="presOf" srcId="{7B18027D-3016-4C1C-9001-375E217BB15D}" destId="{810FA38D-16B4-4147-BFBD-344E6DBC2189}" srcOrd="0" destOrd="0" presId="urn:microsoft.com/office/officeart/2005/8/layout/hList7"/>
    <dgm:cxn modelId="{7F2EEDBE-2AA4-4B45-ACCB-A97F5DDCD1E3}" type="presOf" srcId="{93FD52DC-A12E-484C-AB0E-7D619F16DBB2}" destId="{85D00FB1-30E3-4D02-B951-68FA95488F65}" srcOrd="0" destOrd="0" presId="urn:microsoft.com/office/officeart/2005/8/layout/hList7"/>
    <dgm:cxn modelId="{2F6BD5AF-7C45-4E5F-869F-73158E5AE0DE}" type="presOf" srcId="{E193EEDF-FF4C-4873-A310-97D034AAF55B}" destId="{3D19574D-8075-4576-B859-E194283283E6}" srcOrd="0" destOrd="0" presId="urn:microsoft.com/office/officeart/2005/8/layout/hList7"/>
    <dgm:cxn modelId="{D180D87F-4041-4B53-8E68-1E7DF3F3CFAF}" type="presParOf" srcId="{3D19574D-8075-4576-B859-E194283283E6}" destId="{9D7B92DE-8690-464F-99A2-3C3A557ABD1F}" srcOrd="0" destOrd="0" presId="urn:microsoft.com/office/officeart/2005/8/layout/hList7"/>
    <dgm:cxn modelId="{07241D18-8C56-42ED-9550-598E6FF680A3}" type="presParOf" srcId="{3D19574D-8075-4576-B859-E194283283E6}" destId="{1EF03907-D271-4E65-8010-DF3ADC9E87E5}" srcOrd="1" destOrd="0" presId="urn:microsoft.com/office/officeart/2005/8/layout/hList7"/>
    <dgm:cxn modelId="{C5F5FD81-86B3-494F-B00C-12FA5C67FE08}" type="presParOf" srcId="{1EF03907-D271-4E65-8010-DF3ADC9E87E5}" destId="{5FC1E210-E6A3-424E-A355-C6F33BE39432}" srcOrd="0" destOrd="0" presId="urn:microsoft.com/office/officeart/2005/8/layout/hList7"/>
    <dgm:cxn modelId="{46300738-0585-46B1-9B52-7791ACFE5E06}" type="presParOf" srcId="{5FC1E210-E6A3-424E-A355-C6F33BE39432}" destId="{10DD3B1B-EBA9-4FDA-A433-984A8AB975B4}" srcOrd="0" destOrd="0" presId="urn:microsoft.com/office/officeart/2005/8/layout/hList7"/>
    <dgm:cxn modelId="{91BEFD54-A207-441E-A88A-DC54DD00A92D}" type="presParOf" srcId="{5FC1E210-E6A3-424E-A355-C6F33BE39432}" destId="{56BEC6A7-9789-41B3-9762-D42A8786724D}" srcOrd="1" destOrd="0" presId="urn:microsoft.com/office/officeart/2005/8/layout/hList7"/>
    <dgm:cxn modelId="{D36A574A-03E6-4AA8-99B6-13268E546054}" type="presParOf" srcId="{5FC1E210-E6A3-424E-A355-C6F33BE39432}" destId="{D3926BE3-6168-4E19-8907-A12878D76122}" srcOrd="2" destOrd="0" presId="urn:microsoft.com/office/officeart/2005/8/layout/hList7"/>
    <dgm:cxn modelId="{B905CA81-A985-4B08-8177-C6F656FDFDB9}" type="presParOf" srcId="{5FC1E210-E6A3-424E-A355-C6F33BE39432}" destId="{EEFF3456-C86D-4E91-AA00-B9FF0EC1F4F8}" srcOrd="3" destOrd="0" presId="urn:microsoft.com/office/officeart/2005/8/layout/hList7"/>
    <dgm:cxn modelId="{C2CA2356-4FEA-4651-8E45-1B8A87E0AB89}" type="presParOf" srcId="{1EF03907-D271-4E65-8010-DF3ADC9E87E5}" destId="{85D00FB1-30E3-4D02-B951-68FA95488F65}" srcOrd="1" destOrd="0" presId="urn:microsoft.com/office/officeart/2005/8/layout/hList7"/>
    <dgm:cxn modelId="{7F971FC1-0ADC-41F7-BDDE-1124B7DF707A}" type="presParOf" srcId="{1EF03907-D271-4E65-8010-DF3ADC9E87E5}" destId="{C7A512DF-F50B-4054-9F70-D739ACA5A832}" srcOrd="2" destOrd="0" presId="urn:microsoft.com/office/officeart/2005/8/layout/hList7"/>
    <dgm:cxn modelId="{FEB3FBAC-9D0F-4664-9ECF-4DD0DD154D78}" type="presParOf" srcId="{C7A512DF-F50B-4054-9F70-D739ACA5A832}" destId="{810FA38D-16B4-4147-BFBD-344E6DBC2189}" srcOrd="0" destOrd="0" presId="urn:microsoft.com/office/officeart/2005/8/layout/hList7"/>
    <dgm:cxn modelId="{8DFE6AE4-C2C2-4A77-A925-42158BEED050}" type="presParOf" srcId="{C7A512DF-F50B-4054-9F70-D739ACA5A832}" destId="{CD255119-37D0-4E3E-8DEF-9F9424BA2E7D}" srcOrd="1" destOrd="0" presId="urn:microsoft.com/office/officeart/2005/8/layout/hList7"/>
    <dgm:cxn modelId="{8A788187-28A7-4B31-B090-5B9096600EE4}" type="presParOf" srcId="{C7A512DF-F50B-4054-9F70-D739ACA5A832}" destId="{433F362F-BD11-424E-BC13-0D92E5E10632}" srcOrd="2" destOrd="0" presId="urn:microsoft.com/office/officeart/2005/8/layout/hList7"/>
    <dgm:cxn modelId="{08B48B1E-03DC-43F2-B945-0B07EFA363C5}" type="presParOf" srcId="{C7A512DF-F50B-4054-9F70-D739ACA5A832}" destId="{6DCA4FE9-A366-4FBA-9DF7-DDA12D03CAB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D3B1B-EBA9-4FDA-A433-984A8AB975B4}">
      <dsp:nvSpPr>
        <dsp:cNvPr id="0" name=""/>
        <dsp:cNvSpPr/>
      </dsp:nvSpPr>
      <dsp:spPr>
        <a:xfrm>
          <a:off x="1135" y="-34181"/>
          <a:ext cx="1300864" cy="169610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kern="1200" dirty="0"/>
            <a:t>Army Leadership</a:t>
          </a:r>
        </a:p>
      </dsp:txBody>
      <dsp:txXfrm>
        <a:off x="1135" y="644261"/>
        <a:ext cx="1300864" cy="678442"/>
      </dsp:txXfrm>
    </dsp:sp>
    <dsp:sp modelId="{EEFF3456-C86D-4E91-AA00-B9FF0EC1F4F8}">
      <dsp:nvSpPr>
        <dsp:cNvPr id="0" name=""/>
        <dsp:cNvSpPr/>
      </dsp:nvSpPr>
      <dsp:spPr>
        <a:xfrm>
          <a:off x="369166" y="67585"/>
          <a:ext cx="564803" cy="564803"/>
        </a:xfrm>
        <a:prstGeom prst="ellipse">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10FA38D-16B4-4147-BFBD-344E6DBC2189}">
      <dsp:nvSpPr>
        <dsp:cNvPr id="0" name=""/>
        <dsp:cNvSpPr/>
      </dsp:nvSpPr>
      <dsp:spPr>
        <a:xfrm>
          <a:off x="1341026" y="-34181"/>
          <a:ext cx="1300864" cy="169610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kern="1200" dirty="0"/>
            <a:t>Legal Leadership</a:t>
          </a:r>
        </a:p>
      </dsp:txBody>
      <dsp:txXfrm>
        <a:off x="1341026" y="644261"/>
        <a:ext cx="1300864" cy="678442"/>
      </dsp:txXfrm>
    </dsp:sp>
    <dsp:sp modelId="{6DCA4FE9-A366-4FBA-9DF7-DDA12D03CAB2}">
      <dsp:nvSpPr>
        <dsp:cNvPr id="0" name=""/>
        <dsp:cNvSpPr/>
      </dsp:nvSpPr>
      <dsp:spPr>
        <a:xfrm>
          <a:off x="1709057" y="67585"/>
          <a:ext cx="564803" cy="564803"/>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D7B92DE-8690-464F-99A2-3C3A557ABD1F}">
      <dsp:nvSpPr>
        <dsp:cNvPr id="0" name=""/>
        <dsp:cNvSpPr/>
      </dsp:nvSpPr>
      <dsp:spPr>
        <a:xfrm>
          <a:off x="105721" y="1169537"/>
          <a:ext cx="2431584" cy="560750"/>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D3B1B-EBA9-4FDA-A433-984A8AB975B4}">
      <dsp:nvSpPr>
        <dsp:cNvPr id="0" name=""/>
        <dsp:cNvSpPr/>
      </dsp:nvSpPr>
      <dsp:spPr>
        <a:xfrm>
          <a:off x="6885" y="-34181"/>
          <a:ext cx="1300864" cy="169610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kern="1200" dirty="0"/>
            <a:t>Army Leadership</a:t>
          </a:r>
        </a:p>
      </dsp:txBody>
      <dsp:txXfrm>
        <a:off x="6885" y="644261"/>
        <a:ext cx="1300864" cy="678442"/>
      </dsp:txXfrm>
    </dsp:sp>
    <dsp:sp modelId="{EEFF3456-C86D-4E91-AA00-B9FF0EC1F4F8}">
      <dsp:nvSpPr>
        <dsp:cNvPr id="0" name=""/>
        <dsp:cNvSpPr/>
      </dsp:nvSpPr>
      <dsp:spPr>
        <a:xfrm>
          <a:off x="369166" y="67585"/>
          <a:ext cx="564803" cy="564803"/>
        </a:xfrm>
        <a:prstGeom prst="ellipse">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10FA38D-16B4-4147-BFBD-344E6DBC2189}">
      <dsp:nvSpPr>
        <dsp:cNvPr id="0" name=""/>
        <dsp:cNvSpPr/>
      </dsp:nvSpPr>
      <dsp:spPr>
        <a:xfrm>
          <a:off x="1341026" y="-34181"/>
          <a:ext cx="1300864" cy="169610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kern="1200" dirty="0"/>
            <a:t>Legal Leadership</a:t>
          </a:r>
        </a:p>
      </dsp:txBody>
      <dsp:txXfrm>
        <a:off x="1341026" y="644261"/>
        <a:ext cx="1300864" cy="678442"/>
      </dsp:txXfrm>
    </dsp:sp>
    <dsp:sp modelId="{6DCA4FE9-A366-4FBA-9DF7-DDA12D03CAB2}">
      <dsp:nvSpPr>
        <dsp:cNvPr id="0" name=""/>
        <dsp:cNvSpPr/>
      </dsp:nvSpPr>
      <dsp:spPr>
        <a:xfrm>
          <a:off x="1709057" y="67585"/>
          <a:ext cx="564803" cy="564803"/>
        </a:xfrm>
        <a:prstGeom prst="ellipse">
          <a:avLst/>
        </a:prstGeom>
        <a:solidFill>
          <a:schemeClr val="dk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D7B92DE-8690-464F-99A2-3C3A557ABD1F}">
      <dsp:nvSpPr>
        <dsp:cNvPr id="0" name=""/>
        <dsp:cNvSpPr/>
      </dsp:nvSpPr>
      <dsp:spPr>
        <a:xfrm>
          <a:off x="105721" y="1169537"/>
          <a:ext cx="2431584" cy="560750"/>
        </a:xfrm>
        <a:prstGeom prst="leftRightArrow">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6"/>
          </a:xfrm>
          <a:prstGeom prst="rect">
            <a:avLst/>
          </a:prstGeom>
        </p:spPr>
        <p:txBody>
          <a:bodyPr vert="horz" lIns="91984" tIns="45993" rIns="91984" bIns="45993" rtlCol="0"/>
          <a:lstStyle>
            <a:lvl1pPr algn="l">
              <a:defRPr sz="1200"/>
            </a:lvl1pPr>
          </a:lstStyle>
          <a:p>
            <a:endParaRPr lang="en-US"/>
          </a:p>
        </p:txBody>
      </p:sp>
      <p:sp>
        <p:nvSpPr>
          <p:cNvPr id="3" name="Date Placeholder 2"/>
          <p:cNvSpPr>
            <a:spLocks noGrp="1"/>
          </p:cNvSpPr>
          <p:nvPr>
            <p:ph type="dt" idx="1"/>
          </p:nvPr>
        </p:nvSpPr>
        <p:spPr>
          <a:xfrm>
            <a:off x="3884613" y="0"/>
            <a:ext cx="2971800" cy="463646"/>
          </a:xfrm>
          <a:prstGeom prst="rect">
            <a:avLst/>
          </a:prstGeom>
        </p:spPr>
        <p:txBody>
          <a:bodyPr vert="horz" lIns="91984" tIns="45993" rIns="91984" bIns="45993" rtlCol="0"/>
          <a:lstStyle>
            <a:lvl1pPr algn="r">
              <a:defRPr sz="1200"/>
            </a:lvl1pPr>
          </a:lstStyle>
          <a:p>
            <a:fld id="{DB85D3E6-C2BF-45B6-8D65-E9ABFD4DE566}" type="datetimeFigureOut">
              <a:rPr lang="en-US" smtClean="0"/>
              <a:t>1/3/2022</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984" tIns="45993" rIns="91984" bIns="45993"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984" tIns="45993" rIns="91984" bIns="4599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2971800" cy="463645"/>
          </a:xfrm>
          <a:prstGeom prst="rect">
            <a:avLst/>
          </a:prstGeom>
        </p:spPr>
        <p:txBody>
          <a:bodyPr vert="horz" lIns="91984" tIns="45993" rIns="91984" bIns="4599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5"/>
          </a:xfrm>
          <a:prstGeom prst="rect">
            <a:avLst/>
          </a:prstGeom>
        </p:spPr>
        <p:txBody>
          <a:bodyPr vert="horz" lIns="91984" tIns="45993" rIns="91984" bIns="45993" rtlCol="0" anchor="b"/>
          <a:lstStyle>
            <a:lvl1pPr algn="r">
              <a:defRPr sz="1200"/>
            </a:lvl1pPr>
          </a:lstStyle>
          <a:p>
            <a:fld id="{5B6A035D-20A7-4492-9E2B-C83A56C44560}" type="slidenum">
              <a:rPr lang="en-US" smtClean="0"/>
              <a:t>‹#›</a:t>
            </a:fld>
            <a:endParaRPr lang="en-US"/>
          </a:p>
        </p:txBody>
      </p:sp>
    </p:spTree>
    <p:extLst>
      <p:ext uri="{BB962C8B-B14F-4D97-AF65-F5344CB8AC3E}">
        <p14:creationId xmlns:p14="http://schemas.microsoft.com/office/powerpoint/2010/main" val="414974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08603-D474-438E-8841-215E9986D98F}" type="slidenum">
              <a:rPr lang="en-US" smtClean="0"/>
              <a:t>2</a:t>
            </a:fld>
            <a:endParaRPr lang="en-US"/>
          </a:p>
        </p:txBody>
      </p:sp>
    </p:spTree>
    <p:extLst>
      <p:ext uri="{BB962C8B-B14F-4D97-AF65-F5344CB8AC3E}">
        <p14:creationId xmlns:p14="http://schemas.microsoft.com/office/powerpoint/2010/main" val="33767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LRNM is the standard by which we measure Leadership</a:t>
            </a:r>
          </a:p>
          <a:p>
            <a:endParaRPr lang="en-US" dirty="0" smtClean="0"/>
          </a:p>
          <a:p>
            <a:r>
              <a:rPr lang="en-US" dirty="0" smtClean="0"/>
              <a:t>It consist of:</a:t>
            </a:r>
          </a:p>
          <a:p>
            <a:r>
              <a:rPr lang="en-US" dirty="0" smtClean="0"/>
              <a:t>-Three </a:t>
            </a:r>
            <a:r>
              <a:rPr lang="en-US" dirty="0"/>
              <a:t>Attributes (things you should be and things you should know</a:t>
            </a:r>
            <a:r>
              <a:rPr lang="en-US" dirty="0" smtClean="0"/>
              <a:t>)</a:t>
            </a:r>
          </a:p>
          <a:p>
            <a:r>
              <a:rPr lang="en-US" smtClean="0"/>
              <a:t>--Attributes</a:t>
            </a:r>
            <a:r>
              <a:rPr lang="en-US" baseline="0" smtClean="0"/>
              <a:t> </a:t>
            </a:r>
            <a:r>
              <a:rPr lang="en-US" baseline="0" dirty="0" smtClean="0"/>
              <a:t>encompass enduring personal characteristics which are molded through experience over time.</a:t>
            </a:r>
            <a:endParaRPr lang="en-US" dirty="0"/>
          </a:p>
          <a:p>
            <a:endParaRPr lang="en-US" dirty="0"/>
          </a:p>
          <a:p>
            <a:r>
              <a:rPr lang="en-US" dirty="0" smtClean="0"/>
              <a:t>-Three </a:t>
            </a:r>
            <a:r>
              <a:rPr lang="en-US" dirty="0"/>
              <a:t>Competencies (things you should</a:t>
            </a:r>
            <a:r>
              <a:rPr lang="en-US" baseline="0" dirty="0"/>
              <a:t> do</a:t>
            </a:r>
            <a:r>
              <a:rPr lang="en-US" baseline="0" dirty="0" smtClean="0"/>
              <a:t>)</a:t>
            </a:r>
          </a:p>
          <a:p>
            <a:r>
              <a:rPr lang="en-US" baseline="0" dirty="0" smtClean="0"/>
              <a:t>--Competencies are skills which can be trained and developed.</a:t>
            </a:r>
            <a:endParaRPr lang="en-US" baseline="0" dirty="0"/>
          </a:p>
          <a:p>
            <a:endParaRPr lang="en-US" baseline="0" dirty="0"/>
          </a:p>
          <a:p>
            <a:r>
              <a:rPr lang="en-US" baseline="0" dirty="0"/>
              <a:t>Your leaders will assess and evaluate you based on these six </a:t>
            </a:r>
            <a:r>
              <a:rPr lang="en-US" baseline="0" dirty="0" smtClean="0"/>
              <a:t>requirements (see </a:t>
            </a:r>
            <a:r>
              <a:rPr lang="en-US" baseline="0" dirty="0"/>
              <a:t>your OER), and you should also be assessing yourselves using these attributes and competencies</a:t>
            </a:r>
            <a:endParaRPr lang="en-US" dirty="0"/>
          </a:p>
        </p:txBody>
      </p:sp>
      <p:sp>
        <p:nvSpPr>
          <p:cNvPr id="4" name="Slide Number Placeholder 3"/>
          <p:cNvSpPr>
            <a:spLocks noGrp="1"/>
          </p:cNvSpPr>
          <p:nvPr>
            <p:ph type="sldNum" sz="quarter" idx="10"/>
          </p:nvPr>
        </p:nvSpPr>
        <p:spPr/>
        <p:txBody>
          <a:bodyPr/>
          <a:lstStyle/>
          <a:p>
            <a:fld id="{0AE08603-D474-438E-8841-215E9986D98F}" type="slidenum">
              <a:rPr lang="en-US" smtClean="0"/>
              <a:t>11</a:t>
            </a:fld>
            <a:endParaRPr lang="en-US"/>
          </a:p>
        </p:txBody>
      </p:sp>
    </p:spTree>
    <p:extLst>
      <p:ext uri="{BB962C8B-B14F-4D97-AF65-F5344CB8AC3E}">
        <p14:creationId xmlns:p14="http://schemas.microsoft.com/office/powerpoint/2010/main" val="11223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 is a person’s “true nature guided by their conscience, which affects their moral attitudes and actions.” ADP 6-22, para. 2-1.  “A leader’s personal reputation is what others view as character.”  ADP 6-22 para. 2-1</a:t>
            </a:r>
          </a:p>
          <a:p>
            <a:endParaRPr lang="en-US" dirty="0"/>
          </a:p>
          <a:p>
            <a:r>
              <a:rPr lang="en-US" dirty="0"/>
              <a:t>If reputation is how </a:t>
            </a:r>
            <a:r>
              <a:rPr lang="en-US" dirty="0" smtClean="0"/>
              <a:t>others </a:t>
            </a:r>
            <a:r>
              <a:rPr lang="en-US" dirty="0"/>
              <a:t>judge your character, what do you do if inaccurate information has been put out there that negatively impacts you reputation?</a:t>
            </a:r>
          </a:p>
          <a:p>
            <a:endParaRPr lang="en-US" dirty="0"/>
          </a:p>
          <a:p>
            <a:r>
              <a:rPr lang="en-US" dirty="0"/>
              <a:t>Which one of the factors used to define</a:t>
            </a:r>
            <a:r>
              <a:rPr lang="en-US" baseline="0" dirty="0"/>
              <a:t> the attribute </a:t>
            </a:r>
            <a:r>
              <a:rPr lang="en-US" dirty="0"/>
              <a:t>of character is most important?  Do they build on each other?</a:t>
            </a:r>
          </a:p>
          <a:p>
            <a:endParaRPr lang="en-US" dirty="0"/>
          </a:p>
          <a:p>
            <a:r>
              <a:rPr lang="en-US" dirty="0" smtClean="0"/>
              <a:t>Does </a:t>
            </a:r>
            <a:r>
              <a:rPr lang="en-US" dirty="0"/>
              <a:t>empathy mean feeling sorry for someone?  No.  Empathy is understanding someone else’s feelings and motives.  Does being empathetic lead to better communication?  Why?  ADP 6-22, para. 2-23</a:t>
            </a:r>
          </a:p>
          <a:p>
            <a:endParaRPr lang="en-US" dirty="0"/>
          </a:p>
          <a:p>
            <a:r>
              <a:rPr lang="en-US" dirty="0"/>
              <a:t>What is the Warrior Ethos?  </a:t>
            </a:r>
            <a:r>
              <a:rPr lang="en-US" dirty="0" smtClean="0"/>
              <a:t>The Warrio</a:t>
            </a:r>
            <a:r>
              <a:rPr lang="en-US" baseline="0" dirty="0" smtClean="0"/>
              <a:t>r Ethos states: </a:t>
            </a:r>
            <a:r>
              <a:rPr lang="en-US" dirty="0" smtClean="0"/>
              <a:t>I will always place the mission first; I will never accept defeat; I will never quit; I will never leave a fallen comrade. It </a:t>
            </a:r>
            <a:r>
              <a:rPr lang="en-US" dirty="0"/>
              <a:t>is the “Soldier’s selfless commitment to the Nation, mission, unit and fellow Soldiers.”  ADP 6-22 para. 2-26</a:t>
            </a:r>
          </a:p>
          <a:p>
            <a:endParaRPr lang="en-US" dirty="0"/>
          </a:p>
          <a:p>
            <a:r>
              <a:rPr lang="en-US" dirty="0"/>
              <a:t>Is discipline personal or organizational or both?</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17">
              <a:defRPr/>
            </a:pPr>
            <a:fld id="{210F5D7D-2DA0-4322-BFBF-B07E123F9139}" type="slidenum">
              <a:rPr lang="en-US">
                <a:solidFill>
                  <a:prstClr val="black"/>
                </a:solidFill>
                <a:latin typeface="Calibri" panose="020F0502020204030204"/>
              </a:rPr>
              <a:pPr defTabSz="931717">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20117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“leader” do you think “humility” – why or why not?</a:t>
            </a:r>
          </a:p>
          <a:p>
            <a:endParaRPr lang="en-US" dirty="0"/>
          </a:p>
          <a:p>
            <a:r>
              <a:rPr lang="en-US" dirty="0"/>
              <a:t>What about self-confidence?  Does humility have an impact on self-confidence?  What if I have too much humility?  </a:t>
            </a:r>
          </a:p>
          <a:p>
            <a:endParaRPr lang="en-US" dirty="0"/>
          </a:p>
          <a:p>
            <a:r>
              <a:rPr lang="en-US" dirty="0"/>
              <a:t>Too much or too little is a fine line – how do you walk it?</a:t>
            </a:r>
          </a:p>
          <a:p>
            <a:endParaRPr lang="en-US" dirty="0"/>
          </a:p>
          <a:p>
            <a:r>
              <a:rPr lang="en-US" dirty="0"/>
              <a:t>Asking subordinates during </a:t>
            </a:r>
            <a:r>
              <a:rPr lang="en-US" dirty="0" err="1"/>
              <a:t>counselings</a:t>
            </a:r>
            <a:r>
              <a:rPr lang="en-US" dirty="0"/>
              <a:t> for feedback (and then thinking about that feedback)</a:t>
            </a:r>
            <a:r>
              <a:rPr lang="en-US" baseline="0" dirty="0"/>
              <a:t> </a:t>
            </a:r>
            <a:r>
              <a:rPr lang="en-US" dirty="0"/>
              <a:t>is a good example of humility.  Do not ask for feedback to simply check the block, but take the information you receive seriously and reflect on it.  It will make you a better leader. </a:t>
            </a:r>
          </a:p>
        </p:txBody>
      </p:sp>
      <p:sp>
        <p:nvSpPr>
          <p:cNvPr id="4" name="Slide Number Placeholder 3"/>
          <p:cNvSpPr>
            <a:spLocks noGrp="1"/>
          </p:cNvSpPr>
          <p:nvPr>
            <p:ph type="sldNum" sz="quarter" idx="10"/>
          </p:nvPr>
        </p:nvSpPr>
        <p:spPr/>
        <p:txBody>
          <a:bodyPr/>
          <a:lstStyle/>
          <a:p>
            <a:pPr defTabSz="881390">
              <a:defRPr/>
            </a:pPr>
            <a:fld id="{043BBB4A-7672-4A44-8945-B6AA1969DBDB}" type="slidenum">
              <a:rPr lang="en-US" sz="1200">
                <a:solidFill>
                  <a:prstClr val="black"/>
                </a:solidFill>
                <a:latin typeface="Calibri" panose="020F0502020204030204"/>
              </a:rPr>
              <a:pPr defTabSz="881390">
                <a:defRPr/>
              </a:pPr>
              <a:t>13</a:t>
            </a:fld>
            <a:endParaRPr lang="en-US" sz="1200">
              <a:solidFill>
                <a:prstClr val="black"/>
              </a:solidFill>
              <a:latin typeface="Calibri" panose="020F0502020204030204"/>
            </a:endParaRPr>
          </a:p>
        </p:txBody>
      </p:sp>
    </p:spTree>
    <p:extLst>
      <p:ext uri="{BB962C8B-B14F-4D97-AF65-F5344CB8AC3E}">
        <p14:creationId xmlns:p14="http://schemas.microsoft.com/office/powerpoint/2010/main" val="339040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ADP </a:t>
            </a:r>
            <a:r>
              <a:rPr lang="en-US" dirty="0" smtClean="0"/>
              <a:t>6-22, </a:t>
            </a:r>
            <a:r>
              <a:rPr lang="en-US" dirty="0"/>
              <a:t>Chapter 3</a:t>
            </a:r>
          </a:p>
          <a:p>
            <a:endParaRPr lang="en-US" dirty="0"/>
          </a:p>
          <a:p>
            <a:r>
              <a:rPr lang="en-US" dirty="0" smtClean="0"/>
              <a:t>We </a:t>
            </a:r>
            <a:r>
              <a:rPr lang="en-US" dirty="0"/>
              <a:t>just discussed the first attribute, character, and now we’ll move on to the second attribute, presence.</a:t>
            </a:r>
          </a:p>
          <a:p>
            <a:endParaRPr lang="en-US" dirty="0"/>
          </a:p>
          <a:p>
            <a:r>
              <a:rPr lang="en-US" dirty="0"/>
              <a:t>What does this matter in the military?  Does it impact the advice you are giving?  Probably not, but it may impact how receptive individuals are to your legal advice.  If you are a leader and encourage physical fitness, but are overweight and out of shape, your subordinates are not going to take you seriously and that may have an impact on your creditability in those areas.  </a:t>
            </a:r>
          </a:p>
          <a:p>
            <a:endParaRPr lang="en-US" dirty="0"/>
          </a:p>
          <a:p>
            <a:r>
              <a:rPr lang="en-US" dirty="0"/>
              <a:t>Is it important to have the proper uniform?  Why does it matter if we are attorneys?</a:t>
            </a:r>
          </a:p>
          <a:p>
            <a:endParaRPr lang="en-US" dirty="0"/>
          </a:p>
          <a:p>
            <a:r>
              <a:rPr lang="en-US" dirty="0"/>
              <a:t>How does fitness and military and professional bearing impact confidence?  How does confidence interplay with humility?</a:t>
            </a:r>
          </a:p>
          <a:p>
            <a:endParaRPr lang="en-US" dirty="0"/>
          </a:p>
          <a:p>
            <a:r>
              <a:rPr lang="en-US" dirty="0"/>
              <a:t>We hear about resiliency a lot but, what does it mean to you?  How can you portray “presence” to Soldiers?  I like to think of it as this simple question:  when you walk into a room, what do the people in the room feel when they see you enter? </a:t>
            </a:r>
            <a:r>
              <a:rPr lang="en-US" baseline="0" dirty="0"/>
              <a:t> If they don’t know you, do they see a fit, confident person in a great-looking uniform?  That’s “layer 1” of presence.  Once people get to know you, your presence (to them) might change:  do they see you and think of your optimism?  Your resilience?  Your keen legal mind?  Your kindness?  That’s “layer 2” of presence.</a:t>
            </a:r>
            <a:endParaRPr lang="en-US" dirty="0"/>
          </a:p>
        </p:txBody>
      </p:sp>
      <p:sp>
        <p:nvSpPr>
          <p:cNvPr id="4" name="Slide Number Placeholder 3"/>
          <p:cNvSpPr>
            <a:spLocks noGrp="1"/>
          </p:cNvSpPr>
          <p:nvPr>
            <p:ph type="sldNum" sz="quarter" idx="10"/>
          </p:nvPr>
        </p:nvSpPr>
        <p:spPr/>
        <p:txBody>
          <a:bodyPr/>
          <a:lstStyle/>
          <a:p>
            <a:pPr defTabSz="931717">
              <a:defRPr/>
            </a:pPr>
            <a:fld id="{210F5D7D-2DA0-4322-BFBF-B07E123F9139}" type="slidenum">
              <a:rPr lang="en-US">
                <a:solidFill>
                  <a:prstClr val="black"/>
                </a:solidFill>
                <a:latin typeface="Calibri" panose="020F0502020204030204"/>
              </a:rPr>
              <a:pPr defTabSz="93171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8882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ADP </a:t>
            </a:r>
            <a:r>
              <a:rPr lang="en-US" dirty="0" smtClean="0"/>
              <a:t>6-22, </a:t>
            </a:r>
            <a:r>
              <a:rPr lang="en-US" dirty="0"/>
              <a:t>Chapter 4</a:t>
            </a:r>
          </a:p>
          <a:p>
            <a:endParaRPr lang="en-US" dirty="0"/>
          </a:p>
          <a:p>
            <a:r>
              <a:rPr lang="en-US" dirty="0" smtClean="0"/>
              <a:t>Intellect </a:t>
            </a:r>
            <a:r>
              <a:rPr lang="en-US" dirty="0"/>
              <a:t>is the third</a:t>
            </a:r>
            <a:r>
              <a:rPr lang="en-US" baseline="0" dirty="0"/>
              <a:t> and final attribute—and it is the “Know” attribute.  (The first two attributes—character and presence—are the “Be” attributes</a:t>
            </a:r>
            <a:r>
              <a:rPr lang="en-US" baseline="0" dirty="0" smtClean="0"/>
              <a:t>.).  Intellect consists of one’s brainpower and knowledge.  </a:t>
            </a:r>
            <a:endParaRPr lang="en-US" dirty="0"/>
          </a:p>
          <a:p>
            <a:endParaRPr lang="en-US" dirty="0"/>
          </a:p>
          <a:p>
            <a:r>
              <a:rPr lang="en-US" dirty="0"/>
              <a:t>Is intellect even more important for a JA</a:t>
            </a:r>
            <a:r>
              <a:rPr lang="en-US" baseline="0" dirty="0"/>
              <a:t> than for other officers</a:t>
            </a:r>
            <a:r>
              <a:rPr lang="en-US" dirty="0"/>
              <a:t>?  </a:t>
            </a:r>
          </a:p>
          <a:p>
            <a:endParaRPr lang="en-US" dirty="0"/>
          </a:p>
          <a:p>
            <a:r>
              <a:rPr lang="en-US" dirty="0"/>
              <a:t>Think about mental agility.  Have you ever been in a briefing and you have prepared your legal advice based on a set of facts, but in the meeting the set of facts changes, can you adjust?  Are you able to put aside the plan you had and formulate a new plan based on the new information?</a:t>
            </a:r>
          </a:p>
          <a:p>
            <a:endParaRPr lang="en-US" dirty="0"/>
          </a:p>
          <a:p>
            <a:r>
              <a:rPr lang="en-US" dirty="0"/>
              <a:t>Mental agility and sound judgment are big parts in decision-making and problem-solving processes. ADP 6-22 para. 4-8.  Is it sound judgement to tell a leader or commander you are unsure of the answer, but will research it and get back to them or should you be able to answer all questions on the spot?  Does</a:t>
            </a:r>
            <a:r>
              <a:rPr lang="en-US" baseline="0" dirty="0"/>
              <a:t> it depend on the type of question? </a:t>
            </a:r>
            <a:r>
              <a:rPr lang="en-US" dirty="0"/>
              <a:t>Do you show subordinates it is ok to look for the answer if they’re unsure</a:t>
            </a:r>
            <a:r>
              <a:rPr lang="en-US" baseline="0" dirty="0"/>
              <a:t>, </a:t>
            </a:r>
            <a:r>
              <a:rPr lang="en-US" dirty="0"/>
              <a:t>and then get back to you? Does this also depend on the question?</a:t>
            </a:r>
          </a:p>
          <a:p>
            <a:endParaRPr lang="en-US" dirty="0"/>
          </a:p>
          <a:p>
            <a:r>
              <a:rPr lang="en-US" dirty="0"/>
              <a:t>Innovation – personal innovation or innovation within your leadership.  It can be both.  You need to be open to other individuals’, to include subordinates’, ideas.  Commanders will come to you and say, ”Judge, I need to be able to do X, please find a way.”  Now you should never do (or</a:t>
            </a:r>
            <a:r>
              <a:rPr lang="en-US" baseline="0" dirty="0"/>
              <a:t> advise to do) </a:t>
            </a:r>
            <a:r>
              <a:rPr lang="en-US" dirty="0"/>
              <a:t>anything illegal or unethical, but think outside the box.  Is there a creative solution?  Should you talk to the commander about doing Y instead of X</a:t>
            </a:r>
            <a:r>
              <a:rPr lang="en-US" baseline="0" dirty="0"/>
              <a:t>?  </a:t>
            </a:r>
            <a:r>
              <a:rPr lang="en-US" dirty="0"/>
              <a:t>Also, once you include others and their ideas, they are stakeholders, which leads to increased team-building.  ADP </a:t>
            </a:r>
            <a:r>
              <a:rPr lang="en-US" dirty="0" smtClean="0"/>
              <a:t>6-22 para. 4-10</a:t>
            </a:r>
            <a:r>
              <a:rPr lang="en-US" dirty="0"/>
              <a:t>.</a:t>
            </a:r>
          </a:p>
          <a:p>
            <a:endParaRPr lang="en-US" dirty="0"/>
          </a:p>
          <a:p>
            <a:r>
              <a:rPr lang="en-US" dirty="0"/>
              <a:t>Interpersonal </a:t>
            </a:r>
            <a:r>
              <a:rPr lang="en-US" dirty="0" smtClean="0"/>
              <a:t>tact “can be distilled down</a:t>
            </a:r>
            <a:r>
              <a:rPr lang="en-US" baseline="0" dirty="0" smtClean="0"/>
              <a:t> to the idea of honestly stating one’s views about an idea or other person as diplomatically as possible to ensure it is understood without causing unnecessary offense.” ADP 6-22 para 4-11.  Interposal tact includes </a:t>
            </a:r>
            <a:r>
              <a:rPr lang="en-US" dirty="0" smtClean="0"/>
              <a:t>recognizing </a:t>
            </a:r>
            <a:r>
              <a:rPr lang="en-US" dirty="0"/>
              <a:t>diversity and composure.  ADP 6-22 para. 4-12 and 4-13.  What does that mean?  Diversity includes backgrounds, qualifications, experiences, and potential.  ADP 6-22 para. 4-12.   </a:t>
            </a:r>
          </a:p>
          <a:p>
            <a:endParaRPr lang="en-US" dirty="0"/>
          </a:p>
          <a:p>
            <a:r>
              <a:rPr lang="en-US" dirty="0"/>
              <a:t>Expertise is something JAs generally have (in the legal realm), but what about expertise outside the law?  What is an area it might be good to have expertise in?  </a:t>
            </a:r>
          </a:p>
        </p:txBody>
      </p:sp>
      <p:sp>
        <p:nvSpPr>
          <p:cNvPr id="4" name="Slide Number Placeholder 3"/>
          <p:cNvSpPr>
            <a:spLocks noGrp="1"/>
          </p:cNvSpPr>
          <p:nvPr>
            <p:ph type="sldNum" sz="quarter" idx="10"/>
          </p:nvPr>
        </p:nvSpPr>
        <p:spPr/>
        <p:txBody>
          <a:bodyPr/>
          <a:lstStyle/>
          <a:p>
            <a:pPr defTabSz="931717">
              <a:defRPr/>
            </a:pPr>
            <a:fld id="{210F5D7D-2DA0-4322-BFBF-B07E123F9139}" type="slidenum">
              <a:rPr lang="en-US">
                <a:solidFill>
                  <a:prstClr val="black"/>
                </a:solidFill>
                <a:latin typeface="Calibri" panose="020F0502020204030204"/>
              </a:rPr>
              <a:pPr defTabSz="93171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00061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ADP 6-22, Chapter 5</a:t>
            </a:r>
          </a:p>
          <a:p>
            <a:r>
              <a:rPr lang="en-US" dirty="0" smtClean="0"/>
              <a:t> </a:t>
            </a:r>
          </a:p>
          <a:p>
            <a:r>
              <a:rPr lang="en-US" dirty="0" smtClean="0"/>
              <a:t>We </a:t>
            </a:r>
            <a:r>
              <a:rPr lang="en-US" dirty="0"/>
              <a:t>have talked through the three attributes of character, presence, and intellect.</a:t>
            </a:r>
            <a:r>
              <a:rPr lang="en-US" baseline="0" dirty="0"/>
              <a:t>  Let’s turn now to the three competencies—the “Do” portion of the LRM.</a:t>
            </a:r>
            <a:endParaRPr lang="en-US" dirty="0"/>
          </a:p>
          <a:p>
            <a:endParaRPr lang="en-US" dirty="0"/>
          </a:p>
          <a:p>
            <a:r>
              <a:rPr lang="en-US" dirty="0"/>
              <a:t>Who is a leader, and do they influence? If so, how?</a:t>
            </a:r>
          </a:p>
          <a:p>
            <a:r>
              <a:rPr lang="en-US" dirty="0"/>
              <a:t>	Within the chain of command</a:t>
            </a:r>
          </a:p>
          <a:p>
            <a:r>
              <a:rPr lang="en-US" dirty="0"/>
              <a:t>	Beyond the unit and chain of command</a:t>
            </a:r>
          </a:p>
          <a:p>
            <a:r>
              <a:rPr lang="en-US" dirty="0"/>
              <a:t>		Leads other</a:t>
            </a:r>
          </a:p>
          <a:p>
            <a:r>
              <a:rPr lang="en-US" dirty="0"/>
              <a:t>		Extended influence</a:t>
            </a:r>
          </a:p>
          <a:p>
            <a:r>
              <a:rPr lang="en-US" dirty="0"/>
              <a:t>		</a:t>
            </a:r>
          </a:p>
          <a:p>
            <a:r>
              <a:rPr lang="en-US" dirty="0"/>
              <a:t>How leadership is conveyed</a:t>
            </a:r>
          </a:p>
          <a:p>
            <a:r>
              <a:rPr lang="en-US" dirty="0"/>
              <a:t>	By action</a:t>
            </a:r>
          </a:p>
          <a:p>
            <a:r>
              <a:rPr lang="en-US" dirty="0"/>
              <a:t>	By word</a:t>
            </a:r>
          </a:p>
          <a:p>
            <a:r>
              <a:rPr lang="en-US" dirty="0"/>
              <a:t>	By interpersonal connections</a:t>
            </a:r>
          </a:p>
          <a:p>
            <a:r>
              <a:rPr lang="en-US" dirty="0"/>
              <a:t>		Leads by example</a:t>
            </a:r>
          </a:p>
          <a:p>
            <a:r>
              <a:rPr lang="en-US" dirty="0"/>
              <a:t>		Communicates</a:t>
            </a:r>
          </a:p>
          <a:p>
            <a:r>
              <a:rPr lang="en-US" dirty="0"/>
              <a:t>		Builds Trusts</a:t>
            </a:r>
          </a:p>
          <a:p>
            <a:endParaRPr lang="en-US" dirty="0"/>
          </a:p>
          <a:p>
            <a:r>
              <a:rPr lang="en-US" dirty="0"/>
              <a:t>Talk through examples (without naming names).  </a:t>
            </a:r>
          </a:p>
        </p:txBody>
      </p:sp>
      <p:sp>
        <p:nvSpPr>
          <p:cNvPr id="4" name="Slide Number Placeholder 3"/>
          <p:cNvSpPr>
            <a:spLocks noGrp="1"/>
          </p:cNvSpPr>
          <p:nvPr>
            <p:ph type="sldNum" sz="quarter" idx="10"/>
          </p:nvPr>
        </p:nvSpPr>
        <p:spPr/>
        <p:txBody>
          <a:bodyPr/>
          <a:lstStyle/>
          <a:p>
            <a:pPr defTabSz="931717">
              <a:defRPr/>
            </a:pPr>
            <a:fld id="{210F5D7D-2DA0-4322-BFBF-B07E123F9139}" type="slidenum">
              <a:rPr lang="en-US">
                <a:solidFill>
                  <a:prstClr val="black"/>
                </a:solidFill>
                <a:latin typeface="Calibri" panose="020F0502020204030204"/>
              </a:rPr>
              <a:pPr defTabSz="93171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3281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ADP 6-22, Chapter 6</a:t>
            </a:r>
          </a:p>
          <a:p>
            <a:endParaRPr lang="en-US" dirty="0" smtClean="0"/>
          </a:p>
          <a:p>
            <a:r>
              <a:rPr lang="en-US" dirty="0" smtClean="0"/>
              <a:t>The </a:t>
            </a:r>
            <a:r>
              <a:rPr lang="en-US" dirty="0"/>
              <a:t>second attribute is “develops.”  Think of this in</a:t>
            </a:r>
            <a:r>
              <a:rPr lang="en-US" baseline="0" dirty="0"/>
              <a:t> terms of developing yourself and developing others/the Army.  We, as attorneys, are used to developing ourselves—after years of schooling, we’ve been developing ourselves for most of our lives.  The Army wants us to keep developing and pushing ourselves to learn in this organization, and, as I said, that comes naturally </a:t>
            </a:r>
            <a:r>
              <a:rPr lang="en-US" baseline="0" dirty="0" smtClean="0"/>
              <a:t>for most of us. However, developing </a:t>
            </a:r>
            <a:r>
              <a:rPr lang="en-US" baseline="0" dirty="0"/>
              <a:t>others is something that is perhaps not as natural to us.  </a:t>
            </a:r>
          </a:p>
          <a:p>
            <a:endParaRPr lang="en-US" baseline="0" dirty="0"/>
          </a:p>
          <a:p>
            <a:r>
              <a:rPr lang="en-US" baseline="0" dirty="0"/>
              <a:t>Think about how you would go about developing a subordinate:  </a:t>
            </a:r>
          </a:p>
          <a:p>
            <a:pPr marL="165261" indent="-165261">
              <a:buFontTx/>
              <a:buChar char="-"/>
            </a:pPr>
            <a:r>
              <a:rPr lang="en-US" baseline="0" dirty="0"/>
              <a:t>Get to know them and their goals</a:t>
            </a:r>
          </a:p>
          <a:p>
            <a:pPr marL="165261" indent="-165261">
              <a:buFontTx/>
              <a:buChar char="-"/>
            </a:pPr>
            <a:r>
              <a:rPr lang="en-US" baseline="0" dirty="0"/>
              <a:t>Help figure out how to achieve those goals</a:t>
            </a:r>
          </a:p>
          <a:p>
            <a:pPr marL="165261" indent="-165261">
              <a:buFontTx/>
              <a:buChar char="-"/>
            </a:pPr>
            <a:r>
              <a:rPr lang="en-US" baseline="0" dirty="0"/>
              <a:t>Check in on their progress</a:t>
            </a:r>
          </a:p>
          <a:p>
            <a:endParaRPr lang="en-US" baseline="0" dirty="0"/>
          </a:p>
          <a:p>
            <a:r>
              <a:rPr lang="en-US" baseline="0" dirty="0"/>
              <a:t>What if you have a complacent subordinate?  Or a subordinate who is not in the habit of creating, working toward, and achieving goals?  You can set professional goals for the subordinate to achieve.  Send them to </a:t>
            </a:r>
            <a:r>
              <a:rPr lang="en-US" baseline="0" dirty="0" smtClean="0"/>
              <a:t>training. Other ideas? </a:t>
            </a:r>
            <a:endParaRPr lang="en-US" baseline="0" dirty="0"/>
          </a:p>
          <a:p>
            <a:endParaRPr lang="en-US" baseline="0" dirty="0"/>
          </a:p>
          <a:p>
            <a:r>
              <a:rPr lang="en-US" baseline="0" dirty="0"/>
              <a:t>How do you develop the organization? Do you have to be high up to do that?  The easiest way to develop an organization is to contribute to the environment (hopefully positively).  </a:t>
            </a:r>
            <a:endParaRPr lang="en-US" dirty="0"/>
          </a:p>
          <a:p>
            <a:endParaRPr lang="en-US" dirty="0"/>
          </a:p>
          <a:p>
            <a:r>
              <a:rPr lang="en-US" dirty="0"/>
              <a:t>How do you create a positive environment</a:t>
            </a:r>
            <a:r>
              <a:rPr lang="en-US" dirty="0" smtClean="0"/>
              <a:t>?</a:t>
            </a:r>
          </a:p>
          <a:p>
            <a:r>
              <a:rPr lang="en-US" dirty="0" smtClean="0"/>
              <a:t>-Assess</a:t>
            </a:r>
            <a:r>
              <a:rPr lang="en-US" baseline="0" dirty="0" smtClean="0"/>
              <a:t> the environment to make sure you understand it</a:t>
            </a:r>
          </a:p>
          <a:p>
            <a:r>
              <a:rPr lang="en-US" baseline="0" dirty="0" smtClean="0"/>
              <a:t>-Build trust and cohesion</a:t>
            </a:r>
          </a:p>
          <a:p>
            <a:r>
              <a:rPr lang="en-US" baseline="0" dirty="0" smtClean="0"/>
              <a:t>-Encourage Initiative</a:t>
            </a:r>
          </a:p>
          <a:p>
            <a:r>
              <a:rPr lang="en-US" baseline="0" dirty="0" smtClean="0"/>
              <a:t>-Demonstrate care for people</a:t>
            </a:r>
          </a:p>
          <a:p>
            <a:r>
              <a:rPr lang="en-US" baseline="0" dirty="0" smtClean="0"/>
              <a:t>-Develop esprit de corps, tradition, and history</a:t>
            </a:r>
            <a:r>
              <a:rPr lang="en-US" dirty="0" smtClean="0"/>
              <a:t>  </a:t>
            </a:r>
          </a:p>
          <a:p>
            <a:pPr marL="628650" lvl="1" indent="-171450">
              <a:buFont typeface="Arial" panose="020B0604020202020204" pitchFamily="34" charset="0"/>
              <a:buChar char="•"/>
            </a:pPr>
            <a:r>
              <a:rPr lang="en-US" dirty="0" smtClean="0"/>
              <a:t>Does </a:t>
            </a:r>
            <a:r>
              <a:rPr lang="en-US" dirty="0"/>
              <a:t>this mean it is going to be </a:t>
            </a:r>
            <a:r>
              <a:rPr lang="en-US" dirty="0" smtClean="0"/>
              <a:t>nothing </a:t>
            </a:r>
            <a:r>
              <a:rPr lang="en-US" dirty="0"/>
              <a:t>but good times?  Does optimism, helpfulness,</a:t>
            </a:r>
            <a:r>
              <a:rPr lang="en-US" baseline="0" dirty="0"/>
              <a:t> team spirit, etc., contribute to a positive environment?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17">
              <a:defRPr/>
            </a:pPr>
            <a:fld id="{210F5D7D-2DA0-4322-BFBF-B07E123F9139}" type="slidenum">
              <a:rPr lang="en-US">
                <a:solidFill>
                  <a:prstClr val="black"/>
                </a:solidFill>
                <a:latin typeface="Calibri" panose="020F0502020204030204"/>
              </a:rPr>
              <a:pPr defTabSz="93171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86158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ADP 6-22, Chapter 7</a:t>
            </a:r>
          </a:p>
          <a:p>
            <a:endParaRPr lang="en-US" dirty="0" smtClean="0"/>
          </a:p>
          <a:p>
            <a:r>
              <a:rPr lang="en-US" dirty="0" smtClean="0"/>
              <a:t>The </a:t>
            </a:r>
            <a:r>
              <a:rPr lang="en-US" dirty="0"/>
              <a:t>third</a:t>
            </a:r>
            <a:r>
              <a:rPr lang="en-US" baseline="0" dirty="0"/>
              <a:t> and final competency is “achieves.”  It makes sense that this is the final competency—after leads and develops—because </a:t>
            </a:r>
            <a:r>
              <a:rPr lang="en-US" baseline="0" dirty="0" smtClean="0"/>
              <a:t>it refers </a:t>
            </a:r>
            <a:r>
              <a:rPr lang="en-US" baseline="0" dirty="0"/>
              <a:t>to the end result of your efforts:  you get something done, you earn something, you create something.  </a:t>
            </a:r>
          </a:p>
          <a:p>
            <a:endParaRPr lang="en-US" baseline="0" dirty="0"/>
          </a:p>
          <a:p>
            <a:r>
              <a:rPr lang="en-US" dirty="0"/>
              <a:t>Is getting results always what you should be striving for?  What if there are failures or obstacles, do you quit?  You assess, adjust, and continue (or tweak your plan).  ADP 6-22 </a:t>
            </a:r>
            <a:r>
              <a:rPr lang="en-US" dirty="0" smtClean="0"/>
              <a:t>paras. 7-11 – 7-14.  </a:t>
            </a:r>
            <a:endParaRPr lang="en-US" dirty="0"/>
          </a:p>
          <a:p>
            <a:endParaRPr lang="en-US" dirty="0"/>
          </a:p>
          <a:p>
            <a:r>
              <a:rPr lang="en-US" dirty="0"/>
              <a:t>This takes planning and organization.  It also means understanding the strengths and weaknesses of your subordinates and using that knowledge for mission success.  </a:t>
            </a:r>
          </a:p>
          <a:p>
            <a:endParaRPr lang="en-US" dirty="0"/>
          </a:p>
          <a:p>
            <a:r>
              <a:rPr lang="en-US" dirty="0"/>
              <a:t>One area in “achieves” that we sometimes forget about is removing barriers.  If we give a subordinate a project with a deadline and want that to be her focus, we need to work to ensure she isn’t receiving additional taskers during that time or that there aren’t any obstacles to her getting the mission accomplished.  Giving subordinates the environment to conduct a successful mission is important. </a:t>
            </a:r>
          </a:p>
          <a:p>
            <a:endParaRPr lang="en-US" dirty="0"/>
          </a:p>
          <a:p>
            <a:r>
              <a:rPr lang="en-US" dirty="0"/>
              <a:t>Remember to share the successes.  Rewarding your team and crediting them for their work is important and makes them want to continue performing.  </a:t>
            </a:r>
          </a:p>
        </p:txBody>
      </p:sp>
      <p:sp>
        <p:nvSpPr>
          <p:cNvPr id="4" name="Slide Number Placeholder 3"/>
          <p:cNvSpPr>
            <a:spLocks noGrp="1"/>
          </p:cNvSpPr>
          <p:nvPr>
            <p:ph type="sldNum" sz="quarter" idx="10"/>
          </p:nvPr>
        </p:nvSpPr>
        <p:spPr/>
        <p:txBody>
          <a:bodyPr/>
          <a:lstStyle/>
          <a:p>
            <a:pPr defTabSz="949420">
              <a:defRPr/>
            </a:pPr>
            <a:fld id="{210F5D7D-2DA0-4322-BFBF-B07E123F9139}" type="slidenum">
              <a:rPr lang="en-US">
                <a:solidFill>
                  <a:prstClr val="black"/>
                </a:solidFill>
                <a:latin typeface="Calibri" panose="020F0502020204030204"/>
              </a:rPr>
              <a:pPr defTabSz="949420">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66611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overview and touch on this more in the briefing about emotional intelligence. </a:t>
            </a:r>
          </a:p>
        </p:txBody>
      </p:sp>
      <p:sp>
        <p:nvSpPr>
          <p:cNvPr id="4" name="Slide Number Placeholder 3"/>
          <p:cNvSpPr>
            <a:spLocks noGrp="1"/>
          </p:cNvSpPr>
          <p:nvPr>
            <p:ph type="sldNum" sz="quarter" idx="5"/>
          </p:nvPr>
        </p:nvSpPr>
        <p:spPr/>
        <p:txBody>
          <a:bodyPr/>
          <a:lstStyle/>
          <a:p>
            <a:fld id="{0AE08603-D474-438E-8841-215E9986D98F}" type="slidenum">
              <a:rPr lang="en-US" smtClean="0"/>
              <a:t>19</a:t>
            </a:fld>
            <a:endParaRPr lang="en-US"/>
          </a:p>
        </p:txBody>
      </p:sp>
    </p:spTree>
    <p:extLst>
      <p:ext uri="{BB962C8B-B14F-4D97-AF65-F5344CB8AC3E}">
        <p14:creationId xmlns:p14="http://schemas.microsoft.com/office/powerpoint/2010/main" val="160834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constants that we should all be focusing on and trying to improve on a daily basis.  Those constants are:  Principled Counsel, Stewardship, Mastery of the Law, and Servant Leadership.  Each one will be discussed in the slides that follow.  </a:t>
            </a:r>
          </a:p>
          <a:p>
            <a:endParaRPr lang="en-US" dirty="0"/>
          </a:p>
          <a:p>
            <a:r>
              <a:rPr lang="en-US" dirty="0"/>
              <a:t>Along with those constants, here are what TJAG</a:t>
            </a:r>
            <a:r>
              <a:rPr lang="en-US" baseline="0" dirty="0"/>
              <a:t> says about them:  </a:t>
            </a:r>
          </a:p>
          <a:p>
            <a:pPr marL="165261" indent="-165261">
              <a:buFontTx/>
              <a:buChar char="-"/>
            </a:pPr>
            <a:r>
              <a:rPr lang="en-US" baseline="0" dirty="0"/>
              <a:t>Servant Leadership:  Know your crew (CARE</a:t>
            </a:r>
            <a:r>
              <a:rPr lang="en-US" baseline="0" dirty="0" smtClean="0"/>
              <a:t>)</a:t>
            </a:r>
          </a:p>
          <a:p>
            <a:pPr marL="628650" lvl="1" indent="-171450">
              <a:buFont typeface="Arial" panose="020B0604020202020204" pitchFamily="34" charset="0"/>
              <a:buChar char="•"/>
            </a:pPr>
            <a:r>
              <a:rPr lang="en-US" baseline="0" dirty="0" smtClean="0"/>
              <a:t>Leaders demonstrate servant leadership when they put those they lead before themselves.  A leader does this by providing purpose, direction, and motivation; they devote and commit themselves to the well-being and growth of those they serve. </a:t>
            </a:r>
            <a:endParaRPr lang="en-US" baseline="0" dirty="0"/>
          </a:p>
          <a:p>
            <a:pPr marL="165261" indent="-165261">
              <a:buFontTx/>
              <a:buChar char="-"/>
            </a:pPr>
            <a:r>
              <a:rPr lang="en-US" baseline="0" dirty="0"/>
              <a:t>Mastery of the Law:  Know your craft (COMPETENCE</a:t>
            </a:r>
            <a:r>
              <a:rPr lang="en-US" baseline="0" dirty="0" smtClean="0"/>
              <a:t>)</a:t>
            </a:r>
          </a:p>
          <a:p>
            <a:pPr marL="628650" lvl="1" indent="-171450">
              <a:buFont typeface="Arial" panose="020B0604020202020204" pitchFamily="34" charset="0"/>
              <a:buChar char="•"/>
            </a:pPr>
            <a:r>
              <a:rPr lang="en-US" baseline="0" dirty="0" smtClean="0"/>
              <a:t>In-depth knowledge, competence and skill in our practice areas.  Mastery forms through experience, training, and intensive, lifelong learning and professional development. It ensures the provision of clear, timely, and accurate legal advice and counsel necessary for our client to meet present challenges, preserve legal maneuver space, and set the conditions for future victory. </a:t>
            </a:r>
            <a:endParaRPr lang="en-US" baseline="0" dirty="0"/>
          </a:p>
          <a:p>
            <a:pPr marL="165261" indent="-165261">
              <a:buFontTx/>
              <a:buChar char="-"/>
            </a:pPr>
            <a:r>
              <a:rPr lang="en-US" baseline="0" dirty="0"/>
              <a:t>Stewardship:  Know your corps (COMMITMENT</a:t>
            </a:r>
            <a:r>
              <a:rPr lang="en-US" baseline="0" dirty="0" smtClean="0"/>
              <a:t>)</a:t>
            </a:r>
          </a:p>
          <a:p>
            <a:pPr marL="628650" lvl="1" indent="-171450">
              <a:buFont typeface="Arial" panose="020B0604020202020204" pitchFamily="34" charset="0"/>
              <a:buChar char="•"/>
            </a:pPr>
            <a:r>
              <a:rPr lang="en-US" baseline="0" dirty="0" smtClean="0"/>
              <a:t>Leaders act to improve the organization beyond their own tenure. Improving the organization for the long-term is deciding and taking action to manage people or resources when the benefits may not occur during a leader’s tour of duty with an organization. </a:t>
            </a:r>
            <a:endParaRPr lang="en-US" baseline="0" dirty="0"/>
          </a:p>
          <a:p>
            <a:pPr marL="165261" indent="-165261">
              <a:buFontTx/>
              <a:buChar char="-"/>
            </a:pPr>
            <a:r>
              <a:rPr lang="en-US" baseline="0" dirty="0"/>
              <a:t>Principled Counsel:  Know your client (CHARACTER</a:t>
            </a:r>
            <a:r>
              <a:rPr lang="en-US" baseline="0" dirty="0" smtClean="0"/>
              <a:t>)</a:t>
            </a:r>
          </a:p>
          <a:p>
            <a:pPr marL="628650" lvl="1" indent="-171450">
              <a:buFont typeface="Arial" panose="020B0604020202020204" pitchFamily="34" charset="0"/>
              <a:buChar char="•"/>
            </a:pPr>
            <a:r>
              <a:rPr lang="en-US" baseline="0" dirty="0" smtClean="0"/>
              <a:t>Professional advice on law and policy grounded in the Army Ethic and enduring respect for the Rule of Law, effectively communicated with appropriate candor and moral courage, that influences informed decisions.  </a:t>
            </a:r>
            <a:endParaRPr lang="en-US" baseline="0" dirty="0"/>
          </a:p>
          <a:p>
            <a:endParaRPr lang="en-US" baseline="0" dirty="0"/>
          </a:p>
          <a:p>
            <a:r>
              <a:rPr lang="en-US" baseline="0" dirty="0"/>
              <a:t>TJAG also refers to the four Cs when discussing the north star four constants.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AE08603-D474-438E-8841-215E9986D98F}" type="slidenum">
              <a:rPr lang="en-US" smtClean="0"/>
              <a:t>20</a:t>
            </a:fld>
            <a:endParaRPr lang="en-US"/>
          </a:p>
        </p:txBody>
      </p:sp>
    </p:spTree>
    <p:extLst>
      <p:ext uri="{BB962C8B-B14F-4D97-AF65-F5344CB8AC3E}">
        <p14:creationId xmlns:p14="http://schemas.microsoft.com/office/powerpoint/2010/main" val="104432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Army &amp; JAGC missions;</a:t>
            </a:r>
            <a:r>
              <a:rPr lang="en-US" baseline="0" dirty="0"/>
              <a:t> discuss </a:t>
            </a:r>
            <a:r>
              <a:rPr lang="en-US" dirty="0"/>
              <a:t>how the Leadership</a:t>
            </a:r>
            <a:r>
              <a:rPr lang="en-US" baseline="0" dirty="0"/>
              <a:t> Center </a:t>
            </a:r>
            <a:r>
              <a:rPr lang="en-US" baseline="0" dirty="0" smtClean="0"/>
              <a:t>(LC) uses </a:t>
            </a:r>
            <a:r>
              <a:rPr lang="en-US" baseline="0" dirty="0"/>
              <a:t>these missions to support higher missions; point out the </a:t>
            </a:r>
            <a:r>
              <a:rPr lang="en-US" baseline="0" dirty="0" smtClean="0"/>
              <a:t>LC’s </a:t>
            </a:r>
            <a:r>
              <a:rPr lang="en-US" baseline="0" dirty="0"/>
              <a:t>five Lines of Effort; </a:t>
            </a:r>
            <a:r>
              <a:rPr lang="en-US" dirty="0"/>
              <a:t>and generate discussion about how the Army mission and JAGC mission intercede. </a:t>
            </a:r>
          </a:p>
        </p:txBody>
      </p:sp>
      <p:sp>
        <p:nvSpPr>
          <p:cNvPr id="4" name="Slide Number Placeholder 3"/>
          <p:cNvSpPr>
            <a:spLocks noGrp="1"/>
          </p:cNvSpPr>
          <p:nvPr>
            <p:ph type="sldNum" sz="quarter" idx="5"/>
          </p:nvPr>
        </p:nvSpPr>
        <p:spPr/>
        <p:txBody>
          <a:bodyPr/>
          <a:lstStyle/>
          <a:p>
            <a:fld id="{0AE08603-D474-438E-8841-215E9986D98F}" type="slidenum">
              <a:rPr lang="en-US" smtClean="0"/>
              <a:t>3</a:t>
            </a:fld>
            <a:endParaRPr lang="en-US"/>
          </a:p>
        </p:txBody>
      </p:sp>
    </p:spTree>
    <p:extLst>
      <p:ext uri="{BB962C8B-B14F-4D97-AF65-F5344CB8AC3E}">
        <p14:creationId xmlns:p14="http://schemas.microsoft.com/office/powerpoint/2010/main" val="7152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2050"/>
            <a:ext cx="5581650" cy="3140075"/>
          </a:xfrm>
        </p:spPr>
      </p:sp>
      <p:sp>
        <p:nvSpPr>
          <p:cNvPr id="3" name="Notes Placeholder 2"/>
          <p:cNvSpPr>
            <a:spLocks noGrp="1"/>
          </p:cNvSpPr>
          <p:nvPr>
            <p:ph type="body" idx="1"/>
          </p:nvPr>
        </p:nvSpPr>
        <p:spPr/>
        <p:txBody>
          <a:bodyPr/>
          <a:lstStyle/>
          <a:p>
            <a:r>
              <a:rPr lang="en-US" dirty="0"/>
              <a:t>As</a:t>
            </a:r>
            <a:r>
              <a:rPr lang="en-US" baseline="0" dirty="0"/>
              <a:t> dual professionals, the JAG Corps combines Army Leadership and Legal Leadership paradigms.</a:t>
            </a:r>
          </a:p>
          <a:p>
            <a:endParaRPr lang="en-US" baseline="0" dirty="0"/>
          </a:p>
          <a:p>
            <a:pPr marL="275434" indent="-275434" defTabSz="881390">
              <a:buFont typeface="Arial" panose="020B0604020202020204" pitchFamily="34" charset="0"/>
              <a:buChar char="•"/>
              <a:defRPr/>
            </a:pPr>
            <a:r>
              <a:rPr lang="en-US" dirty="0">
                <a:solidFill>
                  <a:prstClr val="black"/>
                </a:solidFill>
              </a:rPr>
              <a:t>Professional – expert, researched, timely, relevant, accurate, and zealous</a:t>
            </a:r>
          </a:p>
          <a:p>
            <a:pPr marL="275434" indent="-275434" defTabSz="881390">
              <a:buFont typeface="Arial" panose="020B0604020202020204" pitchFamily="34" charset="0"/>
              <a:buChar char="•"/>
              <a:defRPr/>
            </a:pPr>
            <a:r>
              <a:rPr lang="en-US" dirty="0">
                <a:solidFill>
                  <a:prstClr val="black"/>
                </a:solidFill>
              </a:rPr>
              <a:t>Law and Policy – counsel is more than just the law; best practice is to distinguish legal advice from policy advice</a:t>
            </a:r>
          </a:p>
          <a:p>
            <a:pPr marL="275434" indent="-275434" defTabSz="881390">
              <a:buFont typeface="Arial" panose="020B0604020202020204" pitchFamily="34" charset="0"/>
              <a:buChar char="•"/>
              <a:defRPr/>
            </a:pPr>
            <a:r>
              <a:rPr lang="en-US" dirty="0">
                <a:solidFill>
                  <a:prstClr val="black"/>
                </a:solidFill>
              </a:rPr>
              <a:t>Effective Communication – clear and succinct content delivered with appropriate means, composure, and interpersonal tact that creates a shared understanding</a:t>
            </a:r>
          </a:p>
          <a:p>
            <a:pPr marL="275434" indent="-275434" defTabSz="881390">
              <a:buFont typeface="Arial" panose="020B0604020202020204" pitchFamily="34" charset="0"/>
              <a:buChar char="•"/>
              <a:defRPr/>
            </a:pPr>
            <a:r>
              <a:rPr lang="en-US" dirty="0">
                <a:solidFill>
                  <a:prstClr val="black"/>
                </a:solidFill>
              </a:rPr>
              <a:t>Composure – emotional self-control, balance, and stability</a:t>
            </a:r>
          </a:p>
          <a:p>
            <a:pPr marL="275434" indent="-275434" defTabSz="881390">
              <a:buFont typeface="Arial" panose="020B0604020202020204" pitchFamily="34" charset="0"/>
              <a:buChar char="•"/>
              <a:defRPr/>
            </a:pPr>
            <a:r>
              <a:rPr lang="en-US" dirty="0">
                <a:solidFill>
                  <a:prstClr val="black"/>
                </a:solidFill>
              </a:rPr>
              <a:t>Interpersonal Tact – understanding the character, reactions, and motives of oneself and others; should be balanced by professional candor</a:t>
            </a:r>
          </a:p>
          <a:p>
            <a:pPr marL="275434" indent="-275434" defTabSz="881390">
              <a:buFont typeface="Arial" panose="020B0604020202020204" pitchFamily="34" charset="0"/>
              <a:buChar char="•"/>
              <a:defRPr/>
            </a:pPr>
            <a:r>
              <a:rPr lang="en-US" dirty="0">
                <a:solidFill>
                  <a:prstClr val="black"/>
                </a:solidFill>
              </a:rPr>
              <a:t>Candor – saying what needs to be said or done for the good of the mission or the unit</a:t>
            </a:r>
          </a:p>
          <a:p>
            <a:pPr marL="275434" indent="-275434" defTabSz="881390">
              <a:buFont typeface="Arial" panose="020B0604020202020204" pitchFamily="34" charset="0"/>
              <a:buChar char="•"/>
              <a:defRPr/>
            </a:pPr>
            <a:r>
              <a:rPr lang="en-US" dirty="0">
                <a:solidFill>
                  <a:prstClr val="black"/>
                </a:solidFill>
              </a:rPr>
              <a:t>Moral Courage – the willingness to stand firm on values, principles, and convictions including carefully considered professional judgment offered to subordinates, peers, and superiors</a:t>
            </a:r>
          </a:p>
          <a:p>
            <a:pPr marL="275434" indent="-275434" defTabSz="881390">
              <a:buFont typeface="Arial" panose="020B0604020202020204" pitchFamily="34" charset="0"/>
              <a:buChar char="•"/>
              <a:defRPr/>
            </a:pPr>
            <a:r>
              <a:rPr lang="en-US" dirty="0">
                <a:solidFill>
                  <a:prstClr val="black"/>
                </a:solidFill>
              </a:rPr>
              <a:t>Informed Decisions – sound judgment that balances facts, questions assumptions, compares courses of action, and considers consequences</a:t>
            </a:r>
          </a:p>
          <a:p>
            <a:pPr defTabSz="881390">
              <a:defRPr/>
            </a:pPr>
            <a:endParaRPr lang="en-US" dirty="0">
              <a:solidFill>
                <a:prstClr val="black"/>
              </a:solidFill>
            </a:endParaRPr>
          </a:p>
          <a:p>
            <a:pPr defTabSz="881390">
              <a:defRPr/>
            </a:pPr>
            <a:r>
              <a:rPr lang="en-US" dirty="0">
                <a:solidFill>
                  <a:prstClr val="black"/>
                </a:solidFill>
              </a:rPr>
              <a:t>Principled counsel should inform a commander's exercise of discretion and is not intended to obstruct a commander's intent.</a:t>
            </a:r>
            <a:endParaRPr lang="en-US" sz="1300" dirty="0">
              <a:solidFill>
                <a:prstClr val="black"/>
              </a:solidFill>
            </a:endParaRPr>
          </a:p>
          <a:p>
            <a:pPr defTabSz="881390">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defTabSz="915202">
              <a:defRPr/>
            </a:pPr>
            <a:fld id="{B9594E50-AB00-4536-A2CE-82C7B9E04204}" type="slidenum">
              <a:rPr lang="en-US">
                <a:solidFill>
                  <a:prstClr val="black"/>
                </a:solidFill>
                <a:latin typeface="Calibri" panose="020F0502020204030204"/>
              </a:rPr>
              <a:pPr defTabSz="91520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5367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6A035D-20A7-4492-9E2B-C83A56C44560}" type="slidenum">
              <a:rPr lang="en-US" smtClean="0"/>
              <a:t>22</a:t>
            </a:fld>
            <a:endParaRPr lang="en-US"/>
          </a:p>
        </p:txBody>
      </p:sp>
    </p:spTree>
    <p:extLst>
      <p:ext uri="{BB962C8B-B14F-4D97-AF65-F5344CB8AC3E}">
        <p14:creationId xmlns:p14="http://schemas.microsoft.com/office/powerpoint/2010/main" val="311689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t>
            </a:r>
            <a:r>
              <a:rPr lang="en-US" dirty="0"/>
              <a:t>is important to note that leadership isn’t just important in our operations, but also important in the retention of Judge Advocates.  </a:t>
            </a:r>
          </a:p>
          <a:p>
            <a:endParaRPr lang="en-US" dirty="0"/>
          </a:p>
          <a:p>
            <a:r>
              <a:rPr lang="en-US" dirty="0"/>
              <a:t>This is a survey conducted by a grad course student </a:t>
            </a:r>
            <a:r>
              <a:rPr lang="en-US" dirty="0" smtClean="0"/>
              <a:t>in 2019 studying </a:t>
            </a:r>
            <a:r>
              <a:rPr lang="en-US" dirty="0"/>
              <a:t>the effect of poor leadership on subordinates’ decisions to remain in the JAGC; the survey participants were all AD</a:t>
            </a:r>
            <a:r>
              <a:rPr lang="en-US" baseline="0" dirty="0"/>
              <a:t> </a:t>
            </a:r>
            <a:r>
              <a:rPr lang="en-US" baseline="0" dirty="0" smtClean="0"/>
              <a:t>MAJs (213) and CPTs (319) </a:t>
            </a:r>
            <a:r>
              <a:rPr lang="en-US" baseline="0" dirty="0"/>
              <a:t>in the JAGC, and—for your reference—have likely experienced about 5 to 8 “direct leaders” in their careers thus far</a:t>
            </a:r>
            <a:r>
              <a:rPr lang="en-US" dirty="0"/>
              <a:t>. </a:t>
            </a:r>
          </a:p>
          <a:p>
            <a:endParaRPr lang="en-US" baseline="0" dirty="0"/>
          </a:p>
          <a:p>
            <a:r>
              <a:rPr lang="en-US" baseline="0" dirty="0"/>
              <a:t>Leaders affect retention because great JAs have many other options besides the JAGC in terms of a career:  they are thus less likely to put up with the stress a poor leader places on subordinates.  This means poor leadership can affect the JAGC’s ability to retain talented attorney-officers.  </a:t>
            </a:r>
          </a:p>
          <a:p>
            <a:endParaRPr lang="en-US" baseline="0" dirty="0"/>
          </a:p>
          <a:p>
            <a:r>
              <a:rPr lang="en-US" baseline="0" dirty="0"/>
              <a:t>That’s the bad news.  The good news is:  successful leadership can be LEARNED.  The Army </a:t>
            </a:r>
            <a:r>
              <a:rPr lang="en-US" baseline="0" dirty="0" smtClean="0"/>
              <a:t>specific doctrine to assist with this </a:t>
            </a:r>
            <a:r>
              <a:rPr lang="en-US" baseline="0" dirty="0"/>
              <a:t>education:  ADP 6-22.</a:t>
            </a:r>
          </a:p>
          <a:p>
            <a:pPr marL="165261" indent="-165261">
              <a:buFontTx/>
              <a:buChar char="-"/>
            </a:pPr>
            <a:endParaRPr lang="en-US" dirty="0"/>
          </a:p>
        </p:txBody>
      </p:sp>
      <p:sp>
        <p:nvSpPr>
          <p:cNvPr id="4" name="Slide Number Placeholder 3"/>
          <p:cNvSpPr>
            <a:spLocks noGrp="1"/>
          </p:cNvSpPr>
          <p:nvPr>
            <p:ph type="sldNum" sz="quarter" idx="5"/>
          </p:nvPr>
        </p:nvSpPr>
        <p:spPr/>
        <p:txBody>
          <a:bodyPr/>
          <a:lstStyle/>
          <a:p>
            <a:fld id="{0AE08603-D474-438E-8841-215E9986D98F}" type="slidenum">
              <a:rPr lang="en-US" smtClean="0"/>
              <a:t>4</a:t>
            </a:fld>
            <a:endParaRPr lang="en-US"/>
          </a:p>
        </p:txBody>
      </p:sp>
    </p:spTree>
    <p:extLst>
      <p:ext uri="{BB962C8B-B14F-4D97-AF65-F5344CB8AC3E}">
        <p14:creationId xmlns:p14="http://schemas.microsoft.com/office/powerpoint/2010/main" val="99770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lnSpc>
                <a:spcPct val="125000"/>
              </a:lnSpc>
              <a:defRPr/>
            </a:pPr>
            <a:r>
              <a:rPr lang="en-US" sz="1300" dirty="0">
                <a:solidFill>
                  <a:prstClr val="black"/>
                </a:solidFill>
              </a:rPr>
              <a:t>Applies to </a:t>
            </a:r>
            <a:r>
              <a:rPr lang="en-US" sz="1300" u="sng" dirty="0">
                <a:solidFill>
                  <a:prstClr val="black"/>
                </a:solidFill>
              </a:rPr>
              <a:t>all Army leaders all the time</a:t>
            </a:r>
            <a:r>
              <a:rPr lang="en-US" sz="1300" dirty="0">
                <a:solidFill>
                  <a:prstClr val="black"/>
                </a:solidFill>
              </a:rPr>
              <a:t> and </a:t>
            </a:r>
          </a:p>
          <a:p>
            <a:pPr marL="275434" indent="-275434" defTabSz="931717">
              <a:lnSpc>
                <a:spcPct val="125000"/>
              </a:lnSpc>
              <a:buFont typeface="Arial" panose="020B0604020202020204" pitchFamily="34" charset="0"/>
              <a:buChar char="•"/>
              <a:defRPr/>
            </a:pPr>
            <a:r>
              <a:rPr lang="en-US" sz="1300" dirty="0">
                <a:solidFill>
                  <a:prstClr val="black"/>
                </a:solidFill>
              </a:rPr>
              <a:t>Establishes norms and expectations for all Army leaders; provides standards for evaluation</a:t>
            </a:r>
            <a:endParaRPr lang="en-US" sz="1300" u="sng" dirty="0">
              <a:solidFill>
                <a:prstClr val="black"/>
              </a:solidFill>
            </a:endParaRPr>
          </a:p>
          <a:p>
            <a:pPr marL="275434" indent="-275434" defTabSz="931717">
              <a:lnSpc>
                <a:spcPct val="125000"/>
              </a:lnSpc>
              <a:buFont typeface="Arial" panose="020B0604020202020204" pitchFamily="34" charset="0"/>
              <a:buChar char="•"/>
              <a:defRPr/>
            </a:pPr>
            <a:r>
              <a:rPr lang="en-US" sz="1300" dirty="0">
                <a:solidFill>
                  <a:prstClr val="black"/>
                </a:solidFill>
              </a:rPr>
              <a:t>Emphasizes a trustworthy profession upon which the Nation relies</a:t>
            </a:r>
          </a:p>
          <a:p>
            <a:pPr marL="275434" indent="-275434" defTabSz="931717">
              <a:lnSpc>
                <a:spcPct val="125000"/>
              </a:lnSpc>
              <a:buFont typeface="Arial" panose="020B0604020202020204" pitchFamily="34" charset="0"/>
              <a:buChar char="•"/>
              <a:defRPr/>
            </a:pPr>
            <a:r>
              <a:rPr lang="en-US" sz="1300" dirty="0">
                <a:solidFill>
                  <a:prstClr val="black"/>
                </a:solidFill>
              </a:rPr>
              <a:t>Notes that Leadership is </a:t>
            </a:r>
            <a:r>
              <a:rPr lang="en-US" sz="1300" dirty="0" smtClean="0">
                <a:solidFill>
                  <a:prstClr val="black"/>
                </a:solidFill>
              </a:rPr>
              <a:t>influence</a:t>
            </a:r>
          </a:p>
          <a:p>
            <a:pPr defTabSz="931717">
              <a:lnSpc>
                <a:spcPct val="125000"/>
              </a:lnSpc>
              <a:defRPr/>
            </a:pPr>
            <a:endParaRPr lang="en-US" sz="1300" dirty="0">
              <a:solidFill>
                <a:prstClr val="black"/>
              </a:solidFill>
            </a:endParaRPr>
          </a:p>
          <a:p>
            <a:pPr defTabSz="931717">
              <a:lnSpc>
                <a:spcPct val="125000"/>
              </a:lnSpc>
              <a:defRPr/>
            </a:pPr>
            <a:r>
              <a:rPr lang="en-US" sz="1300" dirty="0">
                <a:solidFill>
                  <a:prstClr val="black"/>
                </a:solidFill>
              </a:rPr>
              <a:t>Leadership involves a wide range of behaviors and actions—it is definitely personality-dependent, but certain attributes and competencies are present in all good leaders (see LRM)</a:t>
            </a:r>
          </a:p>
          <a:p>
            <a:pPr defTabSz="931717">
              <a:lnSpc>
                <a:spcPct val="125000"/>
              </a:lnSpc>
              <a:defRPr/>
            </a:pPr>
            <a:endParaRPr lang="en-US" sz="1300" dirty="0">
              <a:solidFill>
                <a:prstClr val="black"/>
              </a:solidFill>
            </a:endParaRPr>
          </a:p>
          <a:p>
            <a:pPr defTabSz="931717">
              <a:lnSpc>
                <a:spcPct val="125000"/>
              </a:lnSpc>
              <a:defRPr/>
            </a:pPr>
            <a:r>
              <a:rPr lang="en-US" sz="1300" dirty="0">
                <a:solidFill>
                  <a:prstClr val="black"/>
                </a:solidFill>
              </a:rPr>
              <a:t>This </a:t>
            </a:r>
            <a:r>
              <a:rPr lang="en-US" sz="1300" dirty="0" smtClean="0">
                <a:solidFill>
                  <a:prstClr val="black"/>
                </a:solidFill>
              </a:rPr>
              <a:t>doctrine </a:t>
            </a:r>
            <a:r>
              <a:rPr lang="en-US" sz="1300" dirty="0">
                <a:solidFill>
                  <a:prstClr val="black"/>
                </a:solidFill>
              </a:rPr>
              <a:t>lets us know:</a:t>
            </a:r>
          </a:p>
          <a:p>
            <a:pPr marL="275434" marR="0" lvl="0" indent="-275434" algn="l" defTabSz="931717"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sz="1300" dirty="0">
                <a:solidFill>
                  <a:prstClr val="black"/>
                </a:solidFill>
              </a:rPr>
              <a:t>Leadership can be learned and </a:t>
            </a:r>
            <a:r>
              <a:rPr lang="en-US" sz="1300" dirty="0" smtClean="0">
                <a:solidFill>
                  <a:prstClr val="black"/>
                </a:solidFill>
              </a:rPr>
              <a:t>improved</a:t>
            </a:r>
          </a:p>
          <a:p>
            <a:pPr marL="275434" marR="0" lvl="0" indent="-275434" algn="l" defTabSz="931717"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sz="1300" dirty="0" smtClean="0">
                <a:solidFill>
                  <a:prstClr val="black"/>
                </a:solidFill>
              </a:rPr>
              <a:t>The Army Profession and Ethic provide guidance to the Army professional as they exercise leadership</a:t>
            </a:r>
          </a:p>
          <a:p>
            <a:pPr marL="275434" indent="-275434" defTabSz="931717">
              <a:lnSpc>
                <a:spcPct val="125000"/>
              </a:lnSpc>
              <a:buFont typeface="Arial" panose="020B0604020202020204" pitchFamily="34" charset="0"/>
              <a:buChar char="•"/>
              <a:defRPr/>
            </a:pPr>
            <a:r>
              <a:rPr lang="en-US" sz="1300" dirty="0" smtClean="0">
                <a:solidFill>
                  <a:prstClr val="black"/>
                </a:solidFill>
              </a:rPr>
              <a:t>Leader </a:t>
            </a:r>
            <a:r>
              <a:rPr lang="en-US" sz="1300" dirty="0">
                <a:solidFill>
                  <a:prstClr val="black"/>
                </a:solidFill>
              </a:rPr>
              <a:t>attributes enable discretionary application of leadership</a:t>
            </a:r>
          </a:p>
          <a:p>
            <a:pPr marL="275434" indent="-275434" defTabSz="931717">
              <a:lnSpc>
                <a:spcPct val="125000"/>
              </a:lnSpc>
              <a:buFont typeface="Arial" panose="020B0604020202020204" pitchFamily="34" charset="0"/>
              <a:buChar char="•"/>
              <a:defRPr/>
            </a:pPr>
            <a:r>
              <a:rPr lang="en-US" sz="1300" dirty="0">
                <a:solidFill>
                  <a:prstClr val="black"/>
                </a:solidFill>
              </a:rPr>
              <a:t>All leaders are also followers</a:t>
            </a:r>
          </a:p>
          <a:p>
            <a:pPr marL="275434" indent="-275434" defTabSz="931717">
              <a:lnSpc>
                <a:spcPct val="125000"/>
              </a:lnSpc>
              <a:buFont typeface="Arial" panose="020B0604020202020204" pitchFamily="34" charset="0"/>
              <a:buChar char="•"/>
              <a:defRPr/>
            </a:pPr>
            <a:r>
              <a:rPr lang="en-US" sz="1300" dirty="0">
                <a:solidFill>
                  <a:prstClr val="black"/>
                </a:solidFill>
              </a:rPr>
              <a:t>What leaders should NOT be and do:  counterproductive leadership</a:t>
            </a:r>
          </a:p>
          <a:p>
            <a:pPr marL="275434" indent="-275434" defTabSz="931717">
              <a:lnSpc>
                <a:spcPct val="125000"/>
              </a:lnSpc>
              <a:buFont typeface="Arial" panose="020B0604020202020204" pitchFamily="34" charset="0"/>
              <a:buChar char="•"/>
              <a:defRPr/>
            </a:pPr>
            <a:endParaRPr lang="en-US" sz="1300" dirty="0">
              <a:solidFill>
                <a:prstClr val="black"/>
              </a:solidFill>
            </a:endParaRPr>
          </a:p>
          <a:p>
            <a:pPr defTabSz="931717">
              <a:lnSpc>
                <a:spcPct val="125000"/>
              </a:lnSpc>
              <a:defRPr/>
            </a:pPr>
            <a:r>
              <a:rPr lang="en-US" sz="1300" dirty="0">
                <a:solidFill>
                  <a:prstClr val="black"/>
                </a:solidFill>
              </a:rPr>
              <a:t>Need to understand the ground rules/the doctrine to apply competencies and attributes in performance appraisals, development, assessment, and counseling</a:t>
            </a:r>
          </a:p>
          <a:p>
            <a:endParaRPr lang="en-US" dirty="0"/>
          </a:p>
        </p:txBody>
      </p:sp>
      <p:sp>
        <p:nvSpPr>
          <p:cNvPr id="4" name="Slide Number Placeholder 3"/>
          <p:cNvSpPr>
            <a:spLocks noGrp="1"/>
          </p:cNvSpPr>
          <p:nvPr>
            <p:ph type="sldNum" sz="quarter" idx="10"/>
          </p:nvPr>
        </p:nvSpPr>
        <p:spPr/>
        <p:txBody>
          <a:bodyPr/>
          <a:lstStyle/>
          <a:p>
            <a:fld id="{0AE08603-D474-438E-8841-215E9986D98F}" type="slidenum">
              <a:rPr lang="en-US" smtClean="0"/>
              <a:t>5</a:t>
            </a:fld>
            <a:endParaRPr lang="en-US"/>
          </a:p>
        </p:txBody>
      </p:sp>
    </p:spTree>
    <p:extLst>
      <p:ext uri="{BB962C8B-B14F-4D97-AF65-F5344CB8AC3E}">
        <p14:creationId xmlns:p14="http://schemas.microsoft.com/office/powerpoint/2010/main" val="287575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a:t>
            </a:r>
            <a:r>
              <a:rPr lang="en-US" baseline="0" dirty="0"/>
              <a:t>bout “vocation”:  it’s a calling, more than just transactional work.  A profession does include “doing things” (transactional work), but it also involves transformational work:  building relationships, working toward a mission and vision, and garnering trust.  Vocation is </a:t>
            </a:r>
            <a:r>
              <a:rPr lang="en-US" baseline="0" dirty="0" smtClean="0"/>
              <a:t>one’s </a:t>
            </a:r>
            <a:r>
              <a:rPr lang="en-US" baseline="0" dirty="0"/>
              <a:t>response to a call from beyond oneself to use one’s strengths and gifts to make the world a better place through service, creativity, and leadership. </a:t>
            </a:r>
          </a:p>
          <a:p>
            <a:endParaRPr lang="en-US" baseline="0" dirty="0"/>
          </a:p>
          <a:p>
            <a:r>
              <a:rPr lang="en-US" baseline="0" dirty="0"/>
              <a:t>We have a shared identity with our fellow military and civilian professionals in the U.S. armed forces.  This honor—tied to our oath of service—instills in all of us as sense of value, a sense of purpose, in our service.</a:t>
            </a:r>
            <a:endParaRPr lang="en-US" dirty="0"/>
          </a:p>
        </p:txBody>
      </p:sp>
      <p:sp>
        <p:nvSpPr>
          <p:cNvPr id="4" name="Slide Number Placeholder 3"/>
          <p:cNvSpPr>
            <a:spLocks noGrp="1"/>
          </p:cNvSpPr>
          <p:nvPr>
            <p:ph type="sldNum" sz="quarter" idx="10"/>
          </p:nvPr>
        </p:nvSpPr>
        <p:spPr/>
        <p:txBody>
          <a:bodyPr/>
          <a:lstStyle/>
          <a:p>
            <a:fld id="{0AE08603-D474-438E-8841-215E9986D98F}" type="slidenum">
              <a:rPr lang="en-US" smtClean="0"/>
              <a:t>6</a:t>
            </a:fld>
            <a:endParaRPr lang="en-US"/>
          </a:p>
        </p:txBody>
      </p:sp>
    </p:spTree>
    <p:extLst>
      <p:ext uri="{BB962C8B-B14F-4D97-AF65-F5344CB8AC3E}">
        <p14:creationId xmlns:p14="http://schemas.microsoft.com/office/powerpoint/2010/main" val="301492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which characteristic they think is the most important to possess and why.  Encourage debate.  </a:t>
            </a:r>
          </a:p>
        </p:txBody>
      </p:sp>
      <p:sp>
        <p:nvSpPr>
          <p:cNvPr id="4" name="Slide Number Placeholder 3"/>
          <p:cNvSpPr>
            <a:spLocks noGrp="1"/>
          </p:cNvSpPr>
          <p:nvPr>
            <p:ph type="sldNum" sz="quarter" idx="5"/>
          </p:nvPr>
        </p:nvSpPr>
        <p:spPr/>
        <p:txBody>
          <a:bodyPr/>
          <a:lstStyle/>
          <a:p>
            <a:fld id="{0AE08603-D474-438E-8841-215E9986D98F}" type="slidenum">
              <a:rPr lang="en-US" smtClean="0"/>
              <a:t>7</a:t>
            </a:fld>
            <a:endParaRPr lang="en-US"/>
          </a:p>
        </p:txBody>
      </p:sp>
    </p:spTree>
    <p:extLst>
      <p:ext uri="{BB962C8B-B14F-4D97-AF65-F5344CB8AC3E}">
        <p14:creationId xmlns:p14="http://schemas.microsoft.com/office/powerpoint/2010/main" val="242716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Army Ethic?  ADP 6-22 discusses the Army </a:t>
            </a:r>
            <a:r>
              <a:rPr lang="en-US" dirty="0" smtClean="0"/>
              <a:t>Ethic and </a:t>
            </a:r>
            <a:r>
              <a:rPr lang="en-US" dirty="0"/>
              <a:t>its importance in our profession and our role as leaders.  Are we born with these</a:t>
            </a:r>
            <a:r>
              <a:rPr lang="en-US" baseline="0" dirty="0"/>
              <a:t> ethics or are they learned/practiced?</a:t>
            </a:r>
            <a:endParaRPr lang="en-US" dirty="0"/>
          </a:p>
          <a:p>
            <a:endParaRPr lang="en-US" dirty="0"/>
          </a:p>
          <a:p>
            <a:r>
              <a:rPr lang="en-US" dirty="0"/>
              <a:t>Is the Army Ethic something we should think about when making decisions? Is it something that should be embedded in our decision-making and thought processes?</a:t>
            </a:r>
          </a:p>
          <a:p>
            <a:endParaRPr lang="en-US" dirty="0"/>
          </a:p>
          <a:p>
            <a:r>
              <a:rPr lang="en-US" dirty="0"/>
              <a:t>Let’s examine the definition of Army Ethic a</a:t>
            </a:r>
            <a:r>
              <a:rPr lang="en-US" baseline="0" dirty="0"/>
              <a:t> bit more closely:</a:t>
            </a:r>
          </a:p>
          <a:p>
            <a:pPr marL="165261" indent="-165261">
              <a:buFontTx/>
              <a:buChar char="-"/>
            </a:pPr>
            <a:r>
              <a:rPr lang="en-US" baseline="0" dirty="0"/>
              <a:t>Set of enduring </a:t>
            </a:r>
          </a:p>
          <a:p>
            <a:pPr marL="605956" lvl="1" indent="-165261">
              <a:buFontTx/>
              <a:buChar char="-"/>
            </a:pPr>
            <a:r>
              <a:rPr lang="en-US" baseline="0" dirty="0"/>
              <a:t>Moral principles</a:t>
            </a:r>
          </a:p>
          <a:p>
            <a:pPr marL="605956" lvl="1" indent="-165261">
              <a:buFontTx/>
              <a:buChar char="-"/>
            </a:pPr>
            <a:r>
              <a:rPr lang="en-US" baseline="0" dirty="0"/>
              <a:t>Values</a:t>
            </a:r>
          </a:p>
          <a:p>
            <a:pPr marL="605956" lvl="1" indent="-165261">
              <a:buFontTx/>
              <a:buChar char="-"/>
            </a:pPr>
            <a:r>
              <a:rPr lang="en-US" baseline="0" dirty="0"/>
              <a:t>Beliefs</a:t>
            </a:r>
          </a:p>
          <a:p>
            <a:pPr marL="605956" lvl="1" indent="-165261">
              <a:buFontTx/>
              <a:buChar char="-"/>
            </a:pPr>
            <a:r>
              <a:rPr lang="en-US" baseline="0" dirty="0"/>
              <a:t>Applicable laws</a:t>
            </a:r>
          </a:p>
          <a:p>
            <a:pPr marL="165261" indent="-165261">
              <a:buFontTx/>
              <a:buChar char="-"/>
            </a:pPr>
            <a:r>
              <a:rPr lang="en-US" baseline="0" dirty="0"/>
              <a:t>Embedded within the Army culture of trust</a:t>
            </a:r>
          </a:p>
          <a:p>
            <a:pPr marL="165261" indent="-165261">
              <a:buFontTx/>
              <a:buChar char="-"/>
            </a:pPr>
            <a:r>
              <a:rPr lang="en-US" baseline="0" dirty="0"/>
              <a:t>Motivates and guides Army professionals in conducting</a:t>
            </a:r>
          </a:p>
          <a:p>
            <a:pPr marL="605956" lvl="1" indent="-165261">
              <a:buFontTx/>
              <a:buChar char="-"/>
            </a:pPr>
            <a:r>
              <a:rPr lang="en-US" baseline="0" dirty="0"/>
              <a:t>Mission</a:t>
            </a:r>
          </a:p>
          <a:p>
            <a:pPr marL="605956" lvl="1" indent="-165261">
              <a:buFontTx/>
              <a:buChar char="-"/>
            </a:pPr>
            <a:r>
              <a:rPr lang="en-US" baseline="0" dirty="0"/>
              <a:t>Performance of duty</a:t>
            </a:r>
          </a:p>
          <a:p>
            <a:pPr marL="605956" lvl="1" indent="-165261">
              <a:buFontTx/>
              <a:buChar char="-"/>
            </a:pPr>
            <a:r>
              <a:rPr lang="en-US" baseline="0" dirty="0"/>
              <a:t>All aspects of </a:t>
            </a:r>
            <a:r>
              <a:rPr lang="en-US" baseline="0" dirty="0" smtClean="0"/>
              <a:t>life</a:t>
            </a:r>
          </a:p>
          <a:p>
            <a:pPr marL="148756" lvl="0" indent="-165261">
              <a:buFontTx/>
              <a:buChar char="-"/>
            </a:pPr>
            <a:endParaRPr lang="en-US" baseline="0" dirty="0"/>
          </a:p>
          <a:p>
            <a:pPr marL="0" lvl="0" indent="0">
              <a:buFontTx/>
              <a:buNone/>
            </a:pPr>
            <a:r>
              <a:rPr lang="en-US" baseline="0" dirty="0" smtClean="0"/>
              <a:t>ADP 6-22 para 1-70 states, “The Army Values embody the practical application of the Army Ethic.” Simply, the Army Values move to operationalize the Army Ethic by providing 7 values Soldiers must exemplify and live by. </a:t>
            </a:r>
          </a:p>
        </p:txBody>
      </p:sp>
      <p:sp>
        <p:nvSpPr>
          <p:cNvPr id="4" name="Slide Number Placeholder 3"/>
          <p:cNvSpPr>
            <a:spLocks noGrp="1"/>
          </p:cNvSpPr>
          <p:nvPr>
            <p:ph type="sldNum" sz="quarter" idx="5"/>
          </p:nvPr>
        </p:nvSpPr>
        <p:spPr/>
        <p:txBody>
          <a:bodyPr/>
          <a:lstStyle/>
          <a:p>
            <a:fld id="{0AE08603-D474-438E-8841-215E9986D98F}" type="slidenum">
              <a:rPr lang="en-US" smtClean="0"/>
              <a:t>8</a:t>
            </a:fld>
            <a:endParaRPr lang="en-US"/>
          </a:p>
        </p:txBody>
      </p:sp>
    </p:spTree>
    <p:extLst>
      <p:ext uri="{BB962C8B-B14F-4D97-AF65-F5344CB8AC3E}">
        <p14:creationId xmlns:p14="http://schemas.microsoft.com/office/powerpoint/2010/main" val="423947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 Influence</a:t>
            </a:r>
          </a:p>
          <a:p>
            <a:endParaRPr lang="en-US" dirty="0"/>
          </a:p>
          <a:p>
            <a:pPr marL="165261" indent="-165261">
              <a:buFontTx/>
              <a:buChar char="-"/>
            </a:pPr>
            <a:r>
              <a:rPr lang="en-US" dirty="0"/>
              <a:t>Your position in the military might describe you as a leader; you might have positional influence (positional power)</a:t>
            </a:r>
          </a:p>
          <a:p>
            <a:pPr marL="165261" indent="-165261">
              <a:buFontTx/>
              <a:buChar char="-"/>
            </a:pPr>
            <a:r>
              <a:rPr lang="en-US" dirty="0"/>
              <a:t>If you are serving in a position that is not labeled</a:t>
            </a:r>
            <a:r>
              <a:rPr lang="en-US" baseline="0" dirty="0"/>
              <a:t> as a “leadership position” (i.e., you do not have people working directly for you), can you still gain influence?  How?</a:t>
            </a:r>
          </a:p>
          <a:p>
            <a:pPr marL="165261" indent="-165261">
              <a:buFontTx/>
              <a:buChar char="-"/>
            </a:pPr>
            <a:endParaRPr lang="en-US" baseline="0" dirty="0"/>
          </a:p>
          <a:p>
            <a:r>
              <a:rPr lang="en-US" baseline="0" dirty="0"/>
              <a:t>Purpose, Motivation, Direction</a:t>
            </a:r>
          </a:p>
          <a:p>
            <a:pPr marL="165261" indent="-165261">
              <a:buFontTx/>
              <a:buChar char="-"/>
            </a:pPr>
            <a:r>
              <a:rPr lang="en-US" baseline="0" dirty="0"/>
              <a:t>Purpose is usually easy to </a:t>
            </a:r>
            <a:r>
              <a:rPr lang="en-US" baseline="0" dirty="0" smtClean="0"/>
              <a:t>provide. You </a:t>
            </a:r>
            <a:r>
              <a:rPr lang="en-US" baseline="0" dirty="0"/>
              <a:t>have a mission, you tell people the “why” of that </a:t>
            </a:r>
            <a:r>
              <a:rPr lang="en-US" baseline="0" dirty="0" smtClean="0"/>
              <a:t>mission. In explaining why, provide additional context whenever time and circumstances permit. The context is important to give a full picture of the purpose.  The context can also provide some level of motivation.  For example, if the mission is to conduct a wet gap crossing, the “why” is we need an armored battalion across the river to engage the enemy.  However, the greater context is we have Soldiers on the offer side of the river in heavy contact with the enemy and if we don’t get the armor battalion and supplies across the river they will be overran within the next 24 hours. As you can see, that gives detailed context to “why” and can have a second order effect of providing motivation. </a:t>
            </a:r>
            <a:endParaRPr lang="en-US" baseline="0" dirty="0"/>
          </a:p>
          <a:p>
            <a:pPr marL="165261" indent="-165261">
              <a:buFontTx/>
              <a:buChar char="-"/>
            </a:pPr>
            <a:r>
              <a:rPr lang="en-US" baseline="0" dirty="0"/>
              <a:t>Motivation is harder to </a:t>
            </a:r>
            <a:r>
              <a:rPr lang="en-US" baseline="0" dirty="0" smtClean="0"/>
              <a:t>provide. It is the will and initiative to do what is necessary to accomplish the mission. Your </a:t>
            </a:r>
            <a:r>
              <a:rPr lang="en-US" baseline="0" dirty="0"/>
              <a:t>personality and behaviors come into play here; </a:t>
            </a:r>
            <a:r>
              <a:rPr lang="en-US" baseline="0" dirty="0" smtClean="0"/>
              <a:t>understanding </a:t>
            </a:r>
            <a:r>
              <a:rPr lang="en-US" baseline="0" dirty="0"/>
              <a:t>your subordinates </a:t>
            </a:r>
            <a:r>
              <a:rPr lang="en-US" baseline="0" dirty="0" smtClean="0"/>
              <a:t>is important to </a:t>
            </a:r>
            <a:r>
              <a:rPr lang="en-US" baseline="0" dirty="0"/>
              <a:t>successfully motivate </a:t>
            </a:r>
            <a:r>
              <a:rPr lang="en-US" baseline="0" dirty="0" smtClean="0"/>
              <a:t>them. Motivation can come through personal example.  A leader who shares in the hardship and risk demonstrates they are invested in the outcome and can motivate subordinates to act.  Pressure or threat of punishment can also motivate others to act. However, that form or motivation should be used sparingly as it can breed resentment and low morale. </a:t>
            </a:r>
            <a:endParaRPr lang="en-US" baseline="0" dirty="0"/>
          </a:p>
          <a:p>
            <a:pPr marL="165261" indent="-165261">
              <a:buFontTx/>
              <a:buChar char="-"/>
            </a:pPr>
            <a:r>
              <a:rPr lang="en-US" baseline="0" dirty="0"/>
              <a:t>Direction is </a:t>
            </a:r>
            <a:r>
              <a:rPr lang="en-US" baseline="0" dirty="0" smtClean="0"/>
              <a:t>telling others what to do.  Direction requires clear communication ensuring subordinates understand the guidance.  There is a balance between telling subordinates what to do and telling them how to do it.  Telling them what to do without micromanaging the “how” allows subordinates the opportunity to demonstrate initiative within the overall commander's intent.  General Patton said, “Never tell people how to do things.  Tell them what to do and they will surprise you with their ingenuity.” So, </a:t>
            </a:r>
            <a:r>
              <a:rPr lang="en-US" baseline="0" dirty="0"/>
              <a:t>what level of detail should you give? Does it depend on the situation? How much creativity will you allow when you give people direction</a:t>
            </a:r>
            <a:r>
              <a:rPr lang="en-US" baseline="0" dirty="0" smtClean="0"/>
              <a:t>? </a:t>
            </a:r>
            <a:r>
              <a:rPr lang="en-US" baseline="0" dirty="0"/>
              <a:t>Thinking about your approach with each </a:t>
            </a:r>
            <a:r>
              <a:rPr lang="en-US" baseline="0" dirty="0" smtClean="0"/>
              <a:t>task and </a:t>
            </a:r>
            <a:r>
              <a:rPr lang="en-US" baseline="0" dirty="0"/>
              <a:t>each individual is usually </a:t>
            </a:r>
            <a:r>
              <a:rPr lang="en-US" baseline="0" dirty="0" smtClean="0"/>
              <a:t>best.</a:t>
            </a:r>
            <a:endParaRPr lang="en-US" dirty="0"/>
          </a:p>
        </p:txBody>
      </p:sp>
      <p:sp>
        <p:nvSpPr>
          <p:cNvPr id="4" name="Slide Number Placeholder 3"/>
          <p:cNvSpPr>
            <a:spLocks noGrp="1"/>
          </p:cNvSpPr>
          <p:nvPr>
            <p:ph type="sldNum" sz="quarter" idx="10"/>
          </p:nvPr>
        </p:nvSpPr>
        <p:spPr/>
        <p:txBody>
          <a:bodyPr/>
          <a:lstStyle/>
          <a:p>
            <a:fld id="{0AE08603-D474-438E-8841-215E9986D98F}" type="slidenum">
              <a:rPr lang="en-US" smtClean="0"/>
              <a:t>9</a:t>
            </a:fld>
            <a:endParaRPr lang="en-US"/>
          </a:p>
        </p:txBody>
      </p:sp>
    </p:spTree>
    <p:extLst>
      <p:ext uri="{BB962C8B-B14F-4D97-AF65-F5344CB8AC3E}">
        <p14:creationId xmlns:p14="http://schemas.microsoft.com/office/powerpoint/2010/main" val="419969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attributes and competencies more in depth so you have an idea about (1) how to develop them better in yourselves (and those you lead) and (2) how your leaders will be assessing you in your jobs.</a:t>
            </a:r>
          </a:p>
        </p:txBody>
      </p:sp>
      <p:sp>
        <p:nvSpPr>
          <p:cNvPr id="4" name="Slide Number Placeholder 3"/>
          <p:cNvSpPr>
            <a:spLocks noGrp="1"/>
          </p:cNvSpPr>
          <p:nvPr>
            <p:ph type="sldNum" sz="quarter" idx="10"/>
          </p:nvPr>
        </p:nvSpPr>
        <p:spPr/>
        <p:txBody>
          <a:bodyPr/>
          <a:lstStyle/>
          <a:p>
            <a:fld id="{0AE08603-D474-438E-8841-215E9986D98F}" type="slidenum">
              <a:rPr lang="en-US" smtClean="0"/>
              <a:t>10</a:t>
            </a:fld>
            <a:endParaRPr lang="en-US"/>
          </a:p>
        </p:txBody>
      </p:sp>
    </p:spTree>
    <p:extLst>
      <p:ext uri="{BB962C8B-B14F-4D97-AF65-F5344CB8AC3E}">
        <p14:creationId xmlns:p14="http://schemas.microsoft.com/office/powerpoint/2010/main" val="255718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1117600" y="6608742"/>
            <a:ext cx="9956800"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1" b="1" i="0" u="none" strike="noStrike" kern="1200" cap="none" spc="0" normalizeH="0" baseline="0" noProof="0" dirty="0" smtClean="0">
                <a:ln>
                  <a:noFill/>
                </a:ln>
                <a:solidFill>
                  <a:srgbClr val="008000"/>
                </a:solidFill>
                <a:effectLst/>
                <a:uLnTx/>
                <a:uFillTx/>
                <a:latin typeface="Arial" panose="020B0604020202020204" pitchFamily="34" charset="0"/>
                <a:ea typeface="+mn-ea"/>
                <a:cs typeface="Arial" panose="020B0604020202020204" pitchFamily="34" charset="0"/>
              </a:rPr>
              <a:t>UNCLASSIFIED</a:t>
            </a:r>
            <a:r>
              <a:rPr kumimoji="0" lang="en-US" altLang="en-US" sz="10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//FOR OFFICIAL USE ONLY//</a:t>
            </a:r>
          </a:p>
        </p:txBody>
      </p:sp>
      <p:sp>
        <p:nvSpPr>
          <p:cNvPr id="5" name="Rectangle 24"/>
          <p:cNvSpPr>
            <a:spLocks noChangeArrowheads="1"/>
          </p:cNvSpPr>
          <p:nvPr userDrawn="1"/>
        </p:nvSpPr>
        <p:spPr bwMode="auto">
          <a:xfrm rot="10800000">
            <a:off x="0" y="990600"/>
            <a:ext cx="12192000" cy="3048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2" name="Rectangle 2"/>
          <p:cNvSpPr>
            <a:spLocks noGrp="1" noChangeArrowheads="1"/>
          </p:cNvSpPr>
          <p:nvPr>
            <p:ph type="ctrTitle"/>
          </p:nvPr>
        </p:nvSpPr>
        <p:spPr>
          <a:xfrm>
            <a:off x="914400" y="2130436"/>
            <a:ext cx="10363200" cy="1470025"/>
          </a:xfrm>
        </p:spPr>
        <p:txBody>
          <a:bodyPr/>
          <a:lstStyle>
            <a:lvl1pPr algn="ctr">
              <a:defRPr/>
            </a:lvl1pPr>
          </a:lstStyle>
          <a:p>
            <a:r>
              <a:rPr lang="en-US"/>
              <a:t>Click to edit Master title style</a:t>
            </a:r>
            <a:endParaRPr lang="en-US" dirty="0"/>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Tx/>
              <a:buNone/>
              <a:defRPr sz="1500" baseline="0"/>
            </a:lvl1pPr>
          </a:lstStyle>
          <a:p>
            <a:r>
              <a:rPr lang="en-US"/>
              <a:t>Click to edit Master subtitle style</a:t>
            </a:r>
            <a:endParaRPr lang="en-US" dirty="0"/>
          </a:p>
        </p:txBody>
      </p:sp>
    </p:spTree>
    <p:extLst>
      <p:ext uri="{BB962C8B-B14F-4D97-AF65-F5344CB8AC3E}">
        <p14:creationId xmlns:p14="http://schemas.microsoft.com/office/powerpoint/2010/main" val="40089846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98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Instructions">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56757" r="21460" b="57854"/>
          <a:stretch>
            <a:fillRect/>
          </a:stretch>
        </p:blipFill>
        <p:spPr bwMode="auto">
          <a:xfrm>
            <a:off x="101600" y="1774832"/>
            <a:ext cx="72136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09600" y="390527"/>
            <a:ext cx="11582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Welcome to the 101</a:t>
            </a:r>
            <a:r>
              <a:rPr kumimoji="0" lang="en-US" altLang="en-US" sz="21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st</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Abn</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1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Div</a:t>
            </a: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(AA) Slide Format</a:t>
            </a:r>
          </a:p>
        </p:txBody>
      </p:sp>
      <p:sp>
        <p:nvSpPr>
          <p:cNvPr id="4" name="Rectangle 3"/>
          <p:cNvSpPr>
            <a:spLocks noChangeArrowheads="1"/>
          </p:cNvSpPr>
          <p:nvPr userDrawn="1"/>
        </p:nvSpPr>
        <p:spPr bwMode="auto">
          <a:xfrm>
            <a:off x="7620001" y="6167439"/>
            <a:ext cx="4402667"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7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If you have questions on how to do this, see your section KMR or contact the KMO office.</a:t>
            </a:r>
          </a:p>
        </p:txBody>
      </p:sp>
      <p:sp>
        <p:nvSpPr>
          <p:cNvPr id="5" name="TextBox 4"/>
          <p:cNvSpPr txBox="1">
            <a:spLocks noChangeArrowheads="1"/>
          </p:cNvSpPr>
          <p:nvPr userDrawn="1"/>
        </p:nvSpPr>
        <p:spPr bwMode="auto">
          <a:xfrm>
            <a:off x="7315200" y="2336809"/>
            <a:ext cx="4775200" cy="1362552"/>
          </a:xfrm>
          <a:prstGeom prst="rect">
            <a:avLst/>
          </a:prstGeom>
          <a:solidFill>
            <a:schemeClr val="bg2"/>
          </a:solidFill>
          <a:ln w="28575">
            <a:solidFill>
              <a:schemeClr val="accent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begin making your briefing, follow the arrow and:</a:t>
            </a: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Step 1. From the “Home” tab, select “Layout” to select and create your title slide.</a:t>
            </a:r>
          </a:p>
          <a:p>
            <a:pPr marL="0" marR="0" lvl="0" indent="0" algn="l" defTabSz="914400" rtl="0" eaLnBrk="1" fontAlgn="base" latinLnBrk="0" hangingPunct="1">
              <a:lnSpc>
                <a:spcPct val="100000"/>
              </a:lnSpc>
              <a:spcBef>
                <a:spcPts val="900"/>
              </a:spcBef>
              <a:spcAft>
                <a:spcPct val="0"/>
              </a:spcAft>
              <a:buClrTx/>
              <a:buSzTx/>
              <a:buFont typeface="Arial" panose="020B0604020202020204" pitchFamily="34" charset="0"/>
              <a:buNone/>
              <a:tabLst/>
              <a:defRPr/>
            </a:pPr>
            <a:r>
              <a:rPr kumimoji="0" lang="en-US" altLang="en-US" sz="13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Step 2.  Add new slides to your brief, using the Layout menu to pick the style of each slide.*</a:t>
            </a:r>
          </a:p>
        </p:txBody>
      </p:sp>
      <p:grpSp>
        <p:nvGrpSpPr>
          <p:cNvPr id="6" name="Group 16"/>
          <p:cNvGrpSpPr>
            <a:grpSpLocks/>
          </p:cNvGrpSpPr>
          <p:nvPr userDrawn="1"/>
        </p:nvGrpSpPr>
        <p:grpSpPr bwMode="auto">
          <a:xfrm>
            <a:off x="1320800" y="1400175"/>
            <a:ext cx="2032000" cy="1066800"/>
            <a:chOff x="914400" y="1371601"/>
            <a:chExt cx="1194318" cy="1240970"/>
          </a:xfrm>
        </p:grpSpPr>
        <p:sp>
          <p:nvSpPr>
            <p:cNvPr id="7" name="Oval 6"/>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Arial" pitchFamily="34" charset="0"/>
                <a:ea typeface="+mn-ea"/>
                <a:cs typeface="+mn-cs"/>
              </a:endParaRPr>
            </a:p>
          </p:txBody>
        </p:sp>
        <p:cxnSp>
          <p:nvCxnSpPr>
            <p:cNvPr id="8" name="Straight Arrow Connector 7"/>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019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Minute Drill">
    <p:spTree>
      <p:nvGrpSpPr>
        <p:cNvPr id="1" name=""/>
        <p:cNvGrpSpPr/>
        <p:nvPr/>
      </p:nvGrpSpPr>
      <p:grpSpPr>
        <a:xfrm>
          <a:off x="0" y="0"/>
          <a:ext cx="0" cy="0"/>
          <a:chOff x="0" y="0"/>
          <a:chExt cx="0" cy="0"/>
        </a:xfrm>
      </p:grpSpPr>
      <p:cxnSp>
        <p:nvCxnSpPr>
          <p:cNvPr id="5" name="Straight Connector 4"/>
          <p:cNvCxnSpPr/>
          <p:nvPr userDrawn="1"/>
        </p:nvCxnSpPr>
        <p:spPr bwMode="auto">
          <a:xfrm rot="10800000">
            <a:off x="681574" y="3581400"/>
            <a:ext cx="11216217"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3784600"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1117600" y="685800"/>
            <a:ext cx="2235200" cy="457200"/>
          </a:xfrm>
        </p:spPr>
        <p:txBody>
          <a:bodyPr>
            <a:noAutofit/>
          </a:bodyPr>
          <a:lstStyle>
            <a:lvl1pPr marL="0" indent="0" algn="l">
              <a:buNone/>
              <a:defRPr sz="1351"/>
            </a:lvl1pPr>
          </a:lstStyle>
          <a:p>
            <a:pPr lvl="0"/>
            <a:r>
              <a:rPr lang="en-US"/>
              <a:t>Click to edit Master text styles</a:t>
            </a:r>
          </a:p>
        </p:txBody>
      </p:sp>
      <p:sp>
        <p:nvSpPr>
          <p:cNvPr id="8" name="Title Placeholder 1"/>
          <p:cNvSpPr>
            <a:spLocks noGrp="1"/>
          </p:cNvSpPr>
          <p:nvPr>
            <p:ph type="title"/>
          </p:nvPr>
        </p:nvSpPr>
        <p:spPr>
          <a:xfrm>
            <a:off x="3556000" y="274638"/>
            <a:ext cx="8636000" cy="822960"/>
          </a:xfrm>
          <a:prstGeom prst="rect">
            <a:avLst/>
          </a:prstGeom>
        </p:spPr>
        <p:txBody>
          <a:bodyPr rtlCol="0">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45159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EBDFC7-9863-4C7C-8D29-DC156EB46A53}"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C8E4B8-C7D3-4E40-9AC6-B1213F01FAA8}" type="slidenum">
              <a:rPr kumimoji="0" lang="en-US" alt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83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008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400"/>
            <a:ext cx="11480800" cy="5181600"/>
          </a:xfrm>
        </p:spPr>
        <p:txBody>
          <a:bodyPr/>
          <a:lstStyle>
            <a:lvl1pPr marL="175018" indent="-175018">
              <a:buFont typeface="Arial" pitchFamily="34" charset="0"/>
              <a:buChar char="•"/>
              <a:defRPr sz="1951"/>
            </a:lvl1pPr>
            <a:lvl2pPr marL="472667" indent="-214308">
              <a:buFont typeface="Wingdings" pitchFamily="2" charset="2"/>
              <a:buChar char="Ø"/>
              <a:defRPr/>
            </a:lvl2pPr>
            <a:lvl3pPr marL="640540" indent="-167874">
              <a:buFont typeface="Arial" pitchFamily="34" charset="0"/>
              <a:buChar char="–"/>
              <a:defRPr/>
            </a:lvl3pPr>
            <a:lvl4pPr marL="817940" indent="-171446">
              <a:buFont typeface="Wingdings" pitchFamily="2" charset="2"/>
              <a:buChar char="§"/>
              <a:defRPr/>
            </a:lvl4pPr>
            <a:lvl5pPr marL="985814" indent="-171446">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663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10363200" cy="822960"/>
          </a:xfrm>
        </p:spPr>
        <p:txBody>
          <a:bodyPr>
            <a:no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508000" y="1295400"/>
            <a:ext cx="11480800" cy="5181600"/>
          </a:xfrm>
        </p:spPr>
        <p:txBody>
          <a:bodyPr/>
          <a:lstStyle>
            <a:lvl1pPr marL="175018" indent="-175018">
              <a:buFont typeface="Arial" pitchFamily="34" charset="0"/>
              <a:buChar char="•"/>
              <a:defRPr sz="1951"/>
            </a:lvl1pPr>
            <a:lvl2pPr marL="472667" indent="-214308">
              <a:buFont typeface="Wingdings" pitchFamily="2" charset="2"/>
              <a:buChar char="Ø"/>
              <a:defRPr/>
            </a:lvl2pPr>
            <a:lvl3pPr marL="640540" indent="-167874">
              <a:buFont typeface="Arial" pitchFamily="34" charset="0"/>
              <a:buChar char="–"/>
              <a:defRPr/>
            </a:lvl3pPr>
            <a:lvl4pPr marL="817940" indent="-171446">
              <a:buFont typeface="Wingdings" pitchFamily="2" charset="2"/>
              <a:buChar char="§"/>
              <a:defRPr/>
            </a:lvl4pPr>
            <a:lvl5pPr marL="985814" indent="-171446">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567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Quad Chart">
    <p:spTree>
      <p:nvGrpSpPr>
        <p:cNvPr id="1" name=""/>
        <p:cNvGrpSpPr/>
        <p:nvPr/>
      </p:nvGrpSpPr>
      <p:grpSpPr>
        <a:xfrm>
          <a:off x="0" y="0"/>
          <a:ext cx="0" cy="0"/>
          <a:chOff x="0" y="0"/>
          <a:chExt cx="0" cy="0"/>
        </a:xfrm>
      </p:grpSpPr>
      <p:cxnSp>
        <p:nvCxnSpPr>
          <p:cNvPr id="11" name="Straight Connector 10"/>
          <p:cNvCxnSpPr/>
          <p:nvPr userDrawn="1"/>
        </p:nvCxnSpPr>
        <p:spPr>
          <a:xfrm rot="5400000">
            <a:off x="3733800" y="3886200"/>
            <a:ext cx="472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06400" y="3810000"/>
            <a:ext cx="1158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203200" y="1265249"/>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203200" y="1777043"/>
            <a:ext cx="5793317" cy="1985510"/>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74" y="1265249"/>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1777043"/>
            <a:ext cx="5795433" cy="1985510"/>
          </a:xfrm>
        </p:spPr>
        <p:txBody>
          <a:bodyPr rtlCol="0">
            <a:normAutofit/>
          </a:bodyPr>
          <a:lstStyle>
            <a:lvl1pPr marL="130966" indent="-130966" algn="l" defTabSz="685783" rtl="0" eaLnBrk="1" latinLnBrk="0" hangingPunct="1">
              <a:spcBef>
                <a:spcPct val="20000"/>
              </a:spcBef>
              <a:buFont typeface="Arial" pitchFamily="34" charset="0"/>
              <a:defRPr lang="en-US" sz="1200" kern="1200" dirty="0" smtClean="0">
                <a:solidFill>
                  <a:schemeClr val="tx1"/>
                </a:solidFill>
                <a:latin typeface="Arial" pitchFamily="34" charset="0"/>
                <a:ea typeface="+mn-ea"/>
                <a:cs typeface="Arial" pitchFamily="34" charset="0"/>
              </a:defRPr>
            </a:lvl1pPr>
            <a:lvl2pPr marL="253598" indent="-122632" algn="l" defTabSz="685783" rtl="0" eaLnBrk="1" latinLnBrk="0" hangingPunct="1">
              <a:spcBef>
                <a:spcPct val="20000"/>
              </a:spcBef>
              <a:buFont typeface="Wingdings" pitchFamily="2" charset="2"/>
              <a:buChar char="Ø"/>
              <a:defRPr lang="en-US" sz="1051" kern="1200" dirty="0" smtClean="0">
                <a:solidFill>
                  <a:schemeClr val="tx1"/>
                </a:solidFill>
                <a:latin typeface="Arial" pitchFamily="34" charset="0"/>
                <a:ea typeface="+mn-ea"/>
                <a:cs typeface="Arial" pitchFamily="34" charset="0"/>
              </a:defRPr>
            </a:lvl2pPr>
            <a:lvl3pPr marL="385753" indent="-132157" algn="l" defTabSz="685783" rtl="0" eaLnBrk="1" latinLnBrk="0" hangingPunct="1">
              <a:spcBef>
                <a:spcPct val="20000"/>
              </a:spcBef>
              <a:buFont typeface="Arial" pitchFamily="34" charset="0"/>
              <a:buChar char="­"/>
              <a:defRPr lang="en-US" sz="900" kern="1200" dirty="0" smtClean="0">
                <a:solidFill>
                  <a:schemeClr val="tx1"/>
                </a:solidFill>
                <a:latin typeface="Arial" pitchFamily="34" charset="0"/>
                <a:ea typeface="+mn-ea"/>
                <a:cs typeface="Arial"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4" name="Text Placeholder 2"/>
          <p:cNvSpPr>
            <a:spLocks noGrp="1"/>
          </p:cNvSpPr>
          <p:nvPr>
            <p:ph type="body" idx="13"/>
          </p:nvPr>
        </p:nvSpPr>
        <p:spPr>
          <a:xfrm>
            <a:off x="203200" y="3892377"/>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5" name="Content Placeholder 3"/>
          <p:cNvSpPr>
            <a:spLocks noGrp="1"/>
          </p:cNvSpPr>
          <p:nvPr>
            <p:ph sz="half" idx="14"/>
          </p:nvPr>
        </p:nvSpPr>
        <p:spPr>
          <a:xfrm>
            <a:off x="203200" y="4397839"/>
            <a:ext cx="5793317"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6" name="Text Placeholder 4"/>
          <p:cNvSpPr>
            <a:spLocks noGrp="1"/>
          </p:cNvSpPr>
          <p:nvPr>
            <p:ph type="body" sz="quarter" idx="15"/>
          </p:nvPr>
        </p:nvSpPr>
        <p:spPr>
          <a:xfrm>
            <a:off x="6193374" y="3892377"/>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6193374" y="4397839"/>
            <a:ext cx="5795433"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0" name="Title 1"/>
          <p:cNvSpPr>
            <a:spLocks noGrp="1" noChangeAspect="1"/>
          </p:cNvSpPr>
          <p:nvPr>
            <p:ph type="title"/>
          </p:nvPr>
        </p:nvSpPr>
        <p:spPr>
          <a:xfrm>
            <a:off x="1828800" y="274320"/>
            <a:ext cx="10363200" cy="822960"/>
          </a:xfrm>
          <a:prstGeom prst="rect">
            <a:avLst/>
          </a:prstGeom>
        </p:spPr>
        <p:txBody>
          <a:bodyPr>
            <a:normAutofit/>
          </a:bodyPr>
          <a:lstStyle>
            <a:lvl1pPr algn="r">
              <a:defRPr sz="2100" b="1">
                <a:latin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708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mall Logo">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473075"/>
            <a:ext cx="12192000" cy="103188"/>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Slide Number Placeholder 4"/>
          <p:cNvSpPr txBox="1">
            <a:spLocks/>
          </p:cNvSpPr>
          <p:nvPr userDrawn="1"/>
        </p:nvSpPr>
        <p:spPr>
          <a:xfrm>
            <a:off x="0" y="6562725"/>
            <a:ext cx="11176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770B61E-5FBD-4892-8577-725AE877F2DF}" type="slidenum">
              <a:rPr kumimoji="0" lang="en-US" altLang="en-US" sz="75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Rectangle 28"/>
          <p:cNvSpPr>
            <a:spLocks noChangeArrowheads="1"/>
          </p:cNvSpPr>
          <p:nvPr userDrawn="1"/>
        </p:nvSpPr>
        <p:spPr bwMode="auto">
          <a:xfrm>
            <a:off x="643467" y="-17935"/>
            <a:ext cx="375920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75"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6" name="Rectangle 29"/>
          <p:cNvSpPr>
            <a:spLocks noChangeArrowheads="1"/>
          </p:cNvSpPr>
          <p:nvPr userDrawn="1"/>
        </p:nvSpPr>
        <p:spPr bwMode="auto">
          <a:xfrm>
            <a:off x="6187017" y="6692996"/>
            <a:ext cx="6096000" cy="2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7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11" name="Title 1"/>
          <p:cNvSpPr>
            <a:spLocks noGrp="1"/>
          </p:cNvSpPr>
          <p:nvPr>
            <p:ph type="title"/>
          </p:nvPr>
        </p:nvSpPr>
        <p:spPr>
          <a:xfrm>
            <a:off x="1828800" y="0"/>
            <a:ext cx="10363200" cy="533400"/>
          </a:xfrm>
        </p:spPr>
        <p:txBody>
          <a:bodyPr>
            <a:normAutofit/>
          </a:bodyPr>
          <a:lstStyle>
            <a:lvl1pPr algn="r">
              <a:defRPr sz="2100"/>
            </a:lvl1pPr>
          </a:lstStyle>
          <a:p>
            <a:r>
              <a:rPr lang="en-US"/>
              <a:t>Click to edit Master title style</a:t>
            </a:r>
            <a:endParaRPr lang="en-US" dirty="0"/>
          </a:p>
        </p:txBody>
      </p:sp>
    </p:spTree>
    <p:extLst>
      <p:ext uri="{BB962C8B-B14F-4D97-AF65-F5344CB8AC3E}">
        <p14:creationId xmlns:p14="http://schemas.microsoft.com/office/powerpoint/2010/main" val="338836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061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noAutofit/>
          </a:bodyPr>
          <a:lstStyle>
            <a:lvl1pPr algn="l">
              <a:defRPr sz="27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57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62992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593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295401"/>
            <a:ext cx="5689600" cy="533400"/>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396574" y="1295412"/>
            <a:ext cx="5693833" cy="533399"/>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7" name="Content Placeholder 2"/>
          <p:cNvSpPr>
            <a:spLocks noGrp="1"/>
          </p:cNvSpPr>
          <p:nvPr>
            <p:ph sz="half" idx="10"/>
          </p:nvPr>
        </p:nvSpPr>
        <p:spPr>
          <a:xfrm>
            <a:off x="508000"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1"/>
          </p:nvPr>
        </p:nvSpPr>
        <p:spPr>
          <a:xfrm>
            <a:off x="6391211"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102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4034369" y="1604965"/>
            <a:ext cx="4159251" cy="4225925"/>
            <a:chOff x="1770" y="862"/>
            <a:chExt cx="1966" cy="2664"/>
          </a:xfrm>
        </p:grpSpPr>
        <p:sp>
          <p:nvSpPr>
            <p:cNvPr id="3" name="Freeform 3"/>
            <p:cNvSpPr>
              <a:spLocks/>
            </p:cNvSpPr>
            <p:nvPr/>
          </p:nvSpPr>
          <p:spPr bwMode="auto">
            <a:xfrm>
              <a:off x="1798" y="1568"/>
              <a:ext cx="1938" cy="1958"/>
            </a:xfrm>
            <a:custGeom>
              <a:avLst/>
              <a:gdLst>
                <a:gd name="T0" fmla="*/ 0 w 1938"/>
                <a:gd name="T1" fmla="*/ 97 h 1958"/>
                <a:gd name="T2" fmla="*/ 55 w 1938"/>
                <a:gd name="T3" fmla="*/ 118 h 1958"/>
                <a:gd name="T4" fmla="*/ 102 w 1938"/>
                <a:gd name="T5" fmla="*/ 170 h 1958"/>
                <a:gd name="T6" fmla="*/ 137 w 1938"/>
                <a:gd name="T7" fmla="*/ 245 h 1958"/>
                <a:gd name="T8" fmla="*/ 151 w 1938"/>
                <a:gd name="T9" fmla="*/ 337 h 1958"/>
                <a:gd name="T10" fmla="*/ 153 w 1938"/>
                <a:gd name="T11" fmla="*/ 1253 h 1958"/>
                <a:gd name="T12" fmla="*/ 162 w 1938"/>
                <a:gd name="T13" fmla="*/ 1326 h 1958"/>
                <a:gd name="T14" fmla="*/ 183 w 1938"/>
                <a:gd name="T15" fmla="*/ 1395 h 1958"/>
                <a:gd name="T16" fmla="*/ 212 w 1938"/>
                <a:gd name="T17" fmla="*/ 1457 h 1958"/>
                <a:gd name="T18" fmla="*/ 252 w 1938"/>
                <a:gd name="T19" fmla="*/ 1515 h 1958"/>
                <a:gd name="T20" fmla="*/ 297 w 1938"/>
                <a:gd name="T21" fmla="*/ 1567 h 1958"/>
                <a:gd name="T22" fmla="*/ 349 w 1938"/>
                <a:gd name="T23" fmla="*/ 1613 h 1958"/>
                <a:gd name="T24" fmla="*/ 408 w 1938"/>
                <a:gd name="T25" fmla="*/ 1650 h 1958"/>
                <a:gd name="T26" fmla="*/ 473 w 1938"/>
                <a:gd name="T27" fmla="*/ 1675 h 1958"/>
                <a:gd name="T28" fmla="*/ 541 w 1938"/>
                <a:gd name="T29" fmla="*/ 1692 h 1958"/>
                <a:gd name="T30" fmla="*/ 633 w 1938"/>
                <a:gd name="T31" fmla="*/ 1713 h 1958"/>
                <a:gd name="T32" fmla="*/ 718 w 1938"/>
                <a:gd name="T33" fmla="*/ 1740 h 1958"/>
                <a:gd name="T34" fmla="*/ 791 w 1938"/>
                <a:gd name="T35" fmla="*/ 1771 h 1958"/>
                <a:gd name="T36" fmla="*/ 855 w 1938"/>
                <a:gd name="T37" fmla="*/ 1810 h 1958"/>
                <a:gd name="T38" fmla="*/ 904 w 1938"/>
                <a:gd name="T39" fmla="*/ 1850 h 1958"/>
                <a:gd name="T40" fmla="*/ 939 w 1938"/>
                <a:gd name="T41" fmla="*/ 1893 h 1958"/>
                <a:gd name="T42" fmla="*/ 956 w 1938"/>
                <a:gd name="T43" fmla="*/ 1936 h 1958"/>
                <a:gd name="T44" fmla="*/ 960 w 1938"/>
                <a:gd name="T45" fmla="*/ 1931 h 1958"/>
                <a:gd name="T46" fmla="*/ 979 w 1938"/>
                <a:gd name="T47" fmla="*/ 1882 h 1958"/>
                <a:gd name="T48" fmla="*/ 1015 w 1938"/>
                <a:gd name="T49" fmla="*/ 1836 h 1958"/>
                <a:gd name="T50" fmla="*/ 1066 w 1938"/>
                <a:gd name="T51" fmla="*/ 1793 h 1958"/>
                <a:gd name="T52" fmla="*/ 1127 w 1938"/>
                <a:gd name="T53" fmla="*/ 1754 h 1958"/>
                <a:gd name="T54" fmla="*/ 1202 w 1938"/>
                <a:gd name="T55" fmla="*/ 1725 h 1958"/>
                <a:gd name="T56" fmla="*/ 1285 w 1938"/>
                <a:gd name="T57" fmla="*/ 1703 h 1958"/>
                <a:gd name="T58" fmla="*/ 1373 w 1938"/>
                <a:gd name="T59" fmla="*/ 1692 h 1958"/>
                <a:gd name="T60" fmla="*/ 1443 w 1938"/>
                <a:gd name="T61" fmla="*/ 1679 h 1958"/>
                <a:gd name="T62" fmla="*/ 1511 w 1938"/>
                <a:gd name="T63" fmla="*/ 1656 h 1958"/>
                <a:gd name="T64" fmla="*/ 1574 w 1938"/>
                <a:gd name="T65" fmla="*/ 1621 h 1958"/>
                <a:gd name="T66" fmla="*/ 1627 w 1938"/>
                <a:gd name="T67" fmla="*/ 1576 h 1958"/>
                <a:gd name="T68" fmla="*/ 1675 w 1938"/>
                <a:gd name="T69" fmla="*/ 1524 h 1958"/>
                <a:gd name="T70" fmla="*/ 1715 w 1938"/>
                <a:gd name="T71" fmla="*/ 1464 h 1958"/>
                <a:gd name="T72" fmla="*/ 1745 w 1938"/>
                <a:gd name="T73" fmla="*/ 1400 h 1958"/>
                <a:gd name="T74" fmla="*/ 1764 w 1938"/>
                <a:gd name="T75" fmla="*/ 1328 h 1958"/>
                <a:gd name="T76" fmla="*/ 1775 w 1938"/>
                <a:gd name="T77" fmla="*/ 1255 h 1958"/>
                <a:gd name="T78" fmla="*/ 1775 w 1938"/>
                <a:gd name="T79" fmla="*/ 326 h 1958"/>
                <a:gd name="T80" fmla="*/ 1786 w 1938"/>
                <a:gd name="T81" fmla="*/ 240 h 1958"/>
                <a:gd name="T82" fmla="*/ 1822 w 1938"/>
                <a:gd name="T83" fmla="*/ 166 h 1958"/>
                <a:gd name="T84" fmla="*/ 1874 w 1938"/>
                <a:gd name="T85" fmla="*/ 115 h 1958"/>
                <a:gd name="T86" fmla="*/ 1937 w 1938"/>
                <a:gd name="T87" fmla="*/ 97 h 1958"/>
                <a:gd name="T88" fmla="*/ 0 w 1938"/>
                <a:gd name="T89" fmla="*/ 0 h 19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8"/>
                <a:gd name="T136" fmla="*/ 0 h 1958"/>
                <a:gd name="T137" fmla="*/ 1938 w 1938"/>
                <a:gd name="T138" fmla="*/ 1958 h 19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8" h="1958">
                  <a:moveTo>
                    <a:pt x="0" y="0"/>
                  </a:moveTo>
                  <a:lnTo>
                    <a:pt x="0" y="97"/>
                  </a:lnTo>
                  <a:lnTo>
                    <a:pt x="29" y="103"/>
                  </a:lnTo>
                  <a:lnTo>
                    <a:pt x="55" y="118"/>
                  </a:lnTo>
                  <a:lnTo>
                    <a:pt x="81" y="138"/>
                  </a:lnTo>
                  <a:lnTo>
                    <a:pt x="102" y="170"/>
                  </a:lnTo>
                  <a:lnTo>
                    <a:pt x="124" y="204"/>
                  </a:lnTo>
                  <a:lnTo>
                    <a:pt x="137" y="245"/>
                  </a:lnTo>
                  <a:lnTo>
                    <a:pt x="149" y="290"/>
                  </a:lnTo>
                  <a:lnTo>
                    <a:pt x="151" y="337"/>
                  </a:lnTo>
                  <a:lnTo>
                    <a:pt x="151" y="1216"/>
                  </a:lnTo>
                  <a:lnTo>
                    <a:pt x="153" y="1253"/>
                  </a:lnTo>
                  <a:lnTo>
                    <a:pt x="157" y="1290"/>
                  </a:lnTo>
                  <a:lnTo>
                    <a:pt x="162" y="1326"/>
                  </a:lnTo>
                  <a:lnTo>
                    <a:pt x="171" y="1360"/>
                  </a:lnTo>
                  <a:lnTo>
                    <a:pt x="183" y="1395"/>
                  </a:lnTo>
                  <a:lnTo>
                    <a:pt x="196" y="1426"/>
                  </a:lnTo>
                  <a:lnTo>
                    <a:pt x="212" y="1457"/>
                  </a:lnTo>
                  <a:lnTo>
                    <a:pt x="230" y="1488"/>
                  </a:lnTo>
                  <a:lnTo>
                    <a:pt x="252" y="1515"/>
                  </a:lnTo>
                  <a:lnTo>
                    <a:pt x="275" y="1543"/>
                  </a:lnTo>
                  <a:lnTo>
                    <a:pt x="297" y="1567"/>
                  </a:lnTo>
                  <a:lnTo>
                    <a:pt x="323" y="1590"/>
                  </a:lnTo>
                  <a:lnTo>
                    <a:pt x="349" y="1613"/>
                  </a:lnTo>
                  <a:lnTo>
                    <a:pt x="378" y="1634"/>
                  </a:lnTo>
                  <a:lnTo>
                    <a:pt x="408" y="1650"/>
                  </a:lnTo>
                  <a:lnTo>
                    <a:pt x="441" y="1663"/>
                  </a:lnTo>
                  <a:lnTo>
                    <a:pt x="473" y="1675"/>
                  </a:lnTo>
                  <a:lnTo>
                    <a:pt x="506" y="1685"/>
                  </a:lnTo>
                  <a:lnTo>
                    <a:pt x="541" y="1692"/>
                  </a:lnTo>
                  <a:lnTo>
                    <a:pt x="589" y="1702"/>
                  </a:lnTo>
                  <a:lnTo>
                    <a:pt x="633" y="1713"/>
                  </a:lnTo>
                  <a:lnTo>
                    <a:pt x="676" y="1725"/>
                  </a:lnTo>
                  <a:lnTo>
                    <a:pt x="718" y="1740"/>
                  </a:lnTo>
                  <a:lnTo>
                    <a:pt x="755" y="1754"/>
                  </a:lnTo>
                  <a:lnTo>
                    <a:pt x="791" y="1771"/>
                  </a:lnTo>
                  <a:lnTo>
                    <a:pt x="825" y="1792"/>
                  </a:lnTo>
                  <a:lnTo>
                    <a:pt x="855" y="1810"/>
                  </a:lnTo>
                  <a:lnTo>
                    <a:pt x="882" y="1831"/>
                  </a:lnTo>
                  <a:lnTo>
                    <a:pt x="904" y="1850"/>
                  </a:lnTo>
                  <a:lnTo>
                    <a:pt x="922" y="1871"/>
                  </a:lnTo>
                  <a:lnTo>
                    <a:pt x="939" y="1893"/>
                  </a:lnTo>
                  <a:lnTo>
                    <a:pt x="948" y="1913"/>
                  </a:lnTo>
                  <a:lnTo>
                    <a:pt x="956" y="1936"/>
                  </a:lnTo>
                  <a:lnTo>
                    <a:pt x="956" y="1957"/>
                  </a:lnTo>
                  <a:lnTo>
                    <a:pt x="960" y="1931"/>
                  </a:lnTo>
                  <a:lnTo>
                    <a:pt x="967" y="1906"/>
                  </a:lnTo>
                  <a:lnTo>
                    <a:pt x="979" y="1882"/>
                  </a:lnTo>
                  <a:lnTo>
                    <a:pt x="996" y="1857"/>
                  </a:lnTo>
                  <a:lnTo>
                    <a:pt x="1015" y="1836"/>
                  </a:lnTo>
                  <a:lnTo>
                    <a:pt x="1038" y="1814"/>
                  </a:lnTo>
                  <a:lnTo>
                    <a:pt x="1066" y="1793"/>
                  </a:lnTo>
                  <a:lnTo>
                    <a:pt x="1095" y="1771"/>
                  </a:lnTo>
                  <a:lnTo>
                    <a:pt x="1127" y="1754"/>
                  </a:lnTo>
                  <a:lnTo>
                    <a:pt x="1163" y="1738"/>
                  </a:lnTo>
                  <a:lnTo>
                    <a:pt x="1202" y="1725"/>
                  </a:lnTo>
                  <a:lnTo>
                    <a:pt x="1243" y="1713"/>
                  </a:lnTo>
                  <a:lnTo>
                    <a:pt x="1285" y="1703"/>
                  </a:lnTo>
                  <a:lnTo>
                    <a:pt x="1327" y="1696"/>
                  </a:lnTo>
                  <a:lnTo>
                    <a:pt x="1373" y="1692"/>
                  </a:lnTo>
                  <a:lnTo>
                    <a:pt x="1408" y="1689"/>
                  </a:lnTo>
                  <a:lnTo>
                    <a:pt x="1443" y="1679"/>
                  </a:lnTo>
                  <a:lnTo>
                    <a:pt x="1478" y="1668"/>
                  </a:lnTo>
                  <a:lnTo>
                    <a:pt x="1511" y="1656"/>
                  </a:lnTo>
                  <a:lnTo>
                    <a:pt x="1544" y="1639"/>
                  </a:lnTo>
                  <a:lnTo>
                    <a:pt x="1574" y="1621"/>
                  </a:lnTo>
                  <a:lnTo>
                    <a:pt x="1602" y="1600"/>
                  </a:lnTo>
                  <a:lnTo>
                    <a:pt x="1627" y="1576"/>
                  </a:lnTo>
                  <a:lnTo>
                    <a:pt x="1652" y="1550"/>
                  </a:lnTo>
                  <a:lnTo>
                    <a:pt x="1675" y="1524"/>
                  </a:lnTo>
                  <a:lnTo>
                    <a:pt x="1697" y="1496"/>
                  </a:lnTo>
                  <a:lnTo>
                    <a:pt x="1715" y="1464"/>
                  </a:lnTo>
                  <a:lnTo>
                    <a:pt x="1732" y="1431"/>
                  </a:lnTo>
                  <a:lnTo>
                    <a:pt x="1745" y="1400"/>
                  </a:lnTo>
                  <a:lnTo>
                    <a:pt x="1758" y="1363"/>
                  </a:lnTo>
                  <a:lnTo>
                    <a:pt x="1764" y="1328"/>
                  </a:lnTo>
                  <a:lnTo>
                    <a:pt x="1770" y="1292"/>
                  </a:lnTo>
                  <a:lnTo>
                    <a:pt x="1775" y="1255"/>
                  </a:lnTo>
                  <a:lnTo>
                    <a:pt x="1775" y="1216"/>
                  </a:lnTo>
                  <a:lnTo>
                    <a:pt x="1775" y="326"/>
                  </a:lnTo>
                  <a:lnTo>
                    <a:pt x="1776" y="283"/>
                  </a:lnTo>
                  <a:lnTo>
                    <a:pt x="1786" y="240"/>
                  </a:lnTo>
                  <a:lnTo>
                    <a:pt x="1804" y="201"/>
                  </a:lnTo>
                  <a:lnTo>
                    <a:pt x="1822" y="166"/>
                  </a:lnTo>
                  <a:lnTo>
                    <a:pt x="1846" y="138"/>
                  </a:lnTo>
                  <a:lnTo>
                    <a:pt x="1874" y="115"/>
                  </a:lnTo>
                  <a:lnTo>
                    <a:pt x="1905" y="103"/>
                  </a:lnTo>
                  <a:lnTo>
                    <a:pt x="1937" y="97"/>
                  </a:lnTo>
                  <a:lnTo>
                    <a:pt x="1937" y="0"/>
                  </a:lnTo>
                  <a:lnTo>
                    <a:pt x="0" y="0"/>
                  </a:lnTo>
                </a:path>
              </a:pathLst>
            </a:custGeom>
            <a:solidFill>
              <a:srgbClr val="000000"/>
            </a:solidFill>
            <a:ln w="254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reeform 4"/>
            <p:cNvSpPr>
              <a:spLocks/>
            </p:cNvSpPr>
            <p:nvPr/>
          </p:nvSpPr>
          <p:spPr bwMode="auto">
            <a:xfrm>
              <a:off x="2441" y="1744"/>
              <a:ext cx="995" cy="1335"/>
            </a:xfrm>
            <a:custGeom>
              <a:avLst/>
              <a:gdLst>
                <a:gd name="T0" fmla="*/ 13 w 995"/>
                <a:gd name="T1" fmla="*/ 43 h 1335"/>
                <a:gd name="T2" fmla="*/ 90 w 995"/>
                <a:gd name="T3" fmla="*/ 8 h 1335"/>
                <a:gd name="T4" fmla="*/ 237 w 995"/>
                <a:gd name="T5" fmla="*/ 1 h 1335"/>
                <a:gd name="T6" fmla="*/ 384 w 995"/>
                <a:gd name="T7" fmla="*/ 36 h 1335"/>
                <a:gd name="T8" fmla="*/ 532 w 995"/>
                <a:gd name="T9" fmla="*/ 104 h 1335"/>
                <a:gd name="T10" fmla="*/ 624 w 995"/>
                <a:gd name="T11" fmla="*/ 195 h 1335"/>
                <a:gd name="T12" fmla="*/ 689 w 995"/>
                <a:gd name="T13" fmla="*/ 313 h 1335"/>
                <a:gd name="T14" fmla="*/ 746 w 995"/>
                <a:gd name="T15" fmla="*/ 415 h 1335"/>
                <a:gd name="T16" fmla="*/ 797 w 995"/>
                <a:gd name="T17" fmla="*/ 494 h 1335"/>
                <a:gd name="T18" fmla="*/ 889 w 995"/>
                <a:gd name="T19" fmla="*/ 555 h 1335"/>
                <a:gd name="T20" fmla="*/ 994 w 995"/>
                <a:gd name="T21" fmla="*/ 572 h 1335"/>
                <a:gd name="T22" fmla="*/ 971 w 995"/>
                <a:gd name="T23" fmla="*/ 660 h 1335"/>
                <a:gd name="T24" fmla="*/ 908 w 995"/>
                <a:gd name="T25" fmla="*/ 731 h 1335"/>
                <a:gd name="T26" fmla="*/ 805 w 995"/>
                <a:gd name="T27" fmla="*/ 749 h 1335"/>
                <a:gd name="T28" fmla="*/ 770 w 995"/>
                <a:gd name="T29" fmla="*/ 780 h 1335"/>
                <a:gd name="T30" fmla="*/ 802 w 995"/>
                <a:gd name="T31" fmla="*/ 875 h 1335"/>
                <a:gd name="T32" fmla="*/ 791 w 995"/>
                <a:gd name="T33" fmla="*/ 972 h 1335"/>
                <a:gd name="T34" fmla="*/ 720 w 995"/>
                <a:gd name="T35" fmla="*/ 962 h 1335"/>
                <a:gd name="T36" fmla="*/ 620 w 995"/>
                <a:gd name="T37" fmla="*/ 896 h 1335"/>
                <a:gd name="T38" fmla="*/ 660 w 995"/>
                <a:gd name="T39" fmla="*/ 1014 h 1335"/>
                <a:gd name="T40" fmla="*/ 655 w 995"/>
                <a:gd name="T41" fmla="*/ 1128 h 1335"/>
                <a:gd name="T42" fmla="*/ 572 w 995"/>
                <a:gd name="T43" fmla="*/ 1089 h 1335"/>
                <a:gd name="T44" fmla="*/ 552 w 995"/>
                <a:gd name="T45" fmla="*/ 1114 h 1335"/>
                <a:gd name="T46" fmla="*/ 552 w 995"/>
                <a:gd name="T47" fmla="*/ 1182 h 1335"/>
                <a:gd name="T48" fmla="*/ 495 w 995"/>
                <a:gd name="T49" fmla="*/ 1203 h 1335"/>
                <a:gd name="T50" fmla="*/ 418 w 995"/>
                <a:gd name="T51" fmla="*/ 1116 h 1335"/>
                <a:gd name="T52" fmla="*/ 412 w 995"/>
                <a:gd name="T53" fmla="*/ 1210 h 1335"/>
                <a:gd name="T54" fmla="*/ 375 w 995"/>
                <a:gd name="T55" fmla="*/ 1292 h 1335"/>
                <a:gd name="T56" fmla="*/ 302 w 995"/>
                <a:gd name="T57" fmla="*/ 1334 h 1335"/>
                <a:gd name="T58" fmla="*/ 273 w 995"/>
                <a:gd name="T59" fmla="*/ 1277 h 1335"/>
                <a:gd name="T60" fmla="*/ 260 w 995"/>
                <a:gd name="T61" fmla="*/ 1185 h 1335"/>
                <a:gd name="T62" fmla="*/ 214 w 995"/>
                <a:gd name="T63" fmla="*/ 1253 h 1335"/>
                <a:gd name="T64" fmla="*/ 146 w 995"/>
                <a:gd name="T65" fmla="*/ 1298 h 1335"/>
                <a:gd name="T66" fmla="*/ 107 w 995"/>
                <a:gd name="T67" fmla="*/ 1241 h 1335"/>
                <a:gd name="T68" fmla="*/ 123 w 995"/>
                <a:gd name="T69" fmla="*/ 1040 h 1335"/>
                <a:gd name="T70" fmla="*/ 158 w 995"/>
                <a:gd name="T71" fmla="*/ 886 h 1335"/>
                <a:gd name="T72" fmla="*/ 197 w 995"/>
                <a:gd name="T73" fmla="*/ 764 h 1335"/>
                <a:gd name="T74" fmla="*/ 200 w 995"/>
                <a:gd name="T75" fmla="*/ 641 h 1335"/>
                <a:gd name="T76" fmla="*/ 226 w 995"/>
                <a:gd name="T77" fmla="*/ 527 h 1335"/>
                <a:gd name="T78" fmla="*/ 240 w 995"/>
                <a:gd name="T79" fmla="*/ 472 h 1335"/>
                <a:gd name="T80" fmla="*/ 107 w 995"/>
                <a:gd name="T81" fmla="*/ 341 h 1335"/>
                <a:gd name="T82" fmla="*/ 26 w 995"/>
                <a:gd name="T83" fmla="*/ 183 h 1335"/>
                <a:gd name="T84" fmla="*/ 0 w 995"/>
                <a:gd name="T85" fmla="*/ 76 h 13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5"/>
                <a:gd name="T130" fmla="*/ 0 h 1335"/>
                <a:gd name="T131" fmla="*/ 995 w 995"/>
                <a:gd name="T132" fmla="*/ 1335 h 13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5" h="1335">
                  <a:moveTo>
                    <a:pt x="0" y="76"/>
                  </a:moveTo>
                  <a:lnTo>
                    <a:pt x="13" y="43"/>
                  </a:lnTo>
                  <a:lnTo>
                    <a:pt x="40" y="26"/>
                  </a:lnTo>
                  <a:lnTo>
                    <a:pt x="90" y="8"/>
                  </a:lnTo>
                  <a:lnTo>
                    <a:pt x="158" y="0"/>
                  </a:lnTo>
                  <a:lnTo>
                    <a:pt x="237" y="1"/>
                  </a:lnTo>
                  <a:lnTo>
                    <a:pt x="296" y="12"/>
                  </a:lnTo>
                  <a:lnTo>
                    <a:pt x="384" y="36"/>
                  </a:lnTo>
                  <a:lnTo>
                    <a:pt x="467" y="68"/>
                  </a:lnTo>
                  <a:lnTo>
                    <a:pt x="532" y="104"/>
                  </a:lnTo>
                  <a:lnTo>
                    <a:pt x="591" y="153"/>
                  </a:lnTo>
                  <a:lnTo>
                    <a:pt x="624" y="195"/>
                  </a:lnTo>
                  <a:lnTo>
                    <a:pt x="654" y="249"/>
                  </a:lnTo>
                  <a:lnTo>
                    <a:pt x="689" y="313"/>
                  </a:lnTo>
                  <a:lnTo>
                    <a:pt x="717" y="365"/>
                  </a:lnTo>
                  <a:lnTo>
                    <a:pt x="746" y="415"/>
                  </a:lnTo>
                  <a:lnTo>
                    <a:pt x="771" y="456"/>
                  </a:lnTo>
                  <a:lnTo>
                    <a:pt x="797" y="494"/>
                  </a:lnTo>
                  <a:lnTo>
                    <a:pt x="842" y="531"/>
                  </a:lnTo>
                  <a:lnTo>
                    <a:pt x="889" y="555"/>
                  </a:lnTo>
                  <a:lnTo>
                    <a:pt x="943" y="567"/>
                  </a:lnTo>
                  <a:lnTo>
                    <a:pt x="994" y="572"/>
                  </a:lnTo>
                  <a:lnTo>
                    <a:pt x="983" y="619"/>
                  </a:lnTo>
                  <a:lnTo>
                    <a:pt x="971" y="660"/>
                  </a:lnTo>
                  <a:lnTo>
                    <a:pt x="942" y="709"/>
                  </a:lnTo>
                  <a:lnTo>
                    <a:pt x="908" y="731"/>
                  </a:lnTo>
                  <a:lnTo>
                    <a:pt x="864" y="745"/>
                  </a:lnTo>
                  <a:lnTo>
                    <a:pt x="805" y="749"/>
                  </a:lnTo>
                  <a:lnTo>
                    <a:pt x="758" y="751"/>
                  </a:lnTo>
                  <a:lnTo>
                    <a:pt x="770" y="780"/>
                  </a:lnTo>
                  <a:lnTo>
                    <a:pt x="788" y="821"/>
                  </a:lnTo>
                  <a:lnTo>
                    <a:pt x="802" y="875"/>
                  </a:lnTo>
                  <a:lnTo>
                    <a:pt x="802" y="925"/>
                  </a:lnTo>
                  <a:lnTo>
                    <a:pt x="791" y="972"/>
                  </a:lnTo>
                  <a:lnTo>
                    <a:pt x="755" y="972"/>
                  </a:lnTo>
                  <a:lnTo>
                    <a:pt x="720" y="962"/>
                  </a:lnTo>
                  <a:lnTo>
                    <a:pt x="677" y="943"/>
                  </a:lnTo>
                  <a:lnTo>
                    <a:pt x="620" y="896"/>
                  </a:lnTo>
                  <a:lnTo>
                    <a:pt x="649" y="962"/>
                  </a:lnTo>
                  <a:lnTo>
                    <a:pt x="660" y="1014"/>
                  </a:lnTo>
                  <a:lnTo>
                    <a:pt x="664" y="1056"/>
                  </a:lnTo>
                  <a:lnTo>
                    <a:pt x="655" y="1128"/>
                  </a:lnTo>
                  <a:lnTo>
                    <a:pt x="612" y="1116"/>
                  </a:lnTo>
                  <a:lnTo>
                    <a:pt x="572" y="1089"/>
                  </a:lnTo>
                  <a:lnTo>
                    <a:pt x="531" y="1042"/>
                  </a:lnTo>
                  <a:lnTo>
                    <a:pt x="552" y="1114"/>
                  </a:lnTo>
                  <a:lnTo>
                    <a:pt x="553" y="1150"/>
                  </a:lnTo>
                  <a:lnTo>
                    <a:pt x="552" y="1182"/>
                  </a:lnTo>
                  <a:lnTo>
                    <a:pt x="531" y="1220"/>
                  </a:lnTo>
                  <a:lnTo>
                    <a:pt x="495" y="1203"/>
                  </a:lnTo>
                  <a:lnTo>
                    <a:pt x="450" y="1163"/>
                  </a:lnTo>
                  <a:lnTo>
                    <a:pt x="418" y="1116"/>
                  </a:lnTo>
                  <a:lnTo>
                    <a:pt x="416" y="1178"/>
                  </a:lnTo>
                  <a:lnTo>
                    <a:pt x="412" y="1210"/>
                  </a:lnTo>
                  <a:lnTo>
                    <a:pt x="401" y="1250"/>
                  </a:lnTo>
                  <a:lnTo>
                    <a:pt x="375" y="1292"/>
                  </a:lnTo>
                  <a:lnTo>
                    <a:pt x="337" y="1315"/>
                  </a:lnTo>
                  <a:lnTo>
                    <a:pt x="302" y="1334"/>
                  </a:lnTo>
                  <a:lnTo>
                    <a:pt x="282" y="1305"/>
                  </a:lnTo>
                  <a:lnTo>
                    <a:pt x="273" y="1277"/>
                  </a:lnTo>
                  <a:lnTo>
                    <a:pt x="267" y="1241"/>
                  </a:lnTo>
                  <a:lnTo>
                    <a:pt x="260" y="1185"/>
                  </a:lnTo>
                  <a:lnTo>
                    <a:pt x="237" y="1226"/>
                  </a:lnTo>
                  <a:lnTo>
                    <a:pt x="214" y="1253"/>
                  </a:lnTo>
                  <a:lnTo>
                    <a:pt x="186" y="1277"/>
                  </a:lnTo>
                  <a:lnTo>
                    <a:pt x="146" y="1298"/>
                  </a:lnTo>
                  <a:lnTo>
                    <a:pt x="107" y="1306"/>
                  </a:lnTo>
                  <a:lnTo>
                    <a:pt x="107" y="1241"/>
                  </a:lnTo>
                  <a:lnTo>
                    <a:pt x="113" y="1133"/>
                  </a:lnTo>
                  <a:lnTo>
                    <a:pt x="123" y="1040"/>
                  </a:lnTo>
                  <a:lnTo>
                    <a:pt x="136" y="957"/>
                  </a:lnTo>
                  <a:lnTo>
                    <a:pt x="158" y="886"/>
                  </a:lnTo>
                  <a:lnTo>
                    <a:pt x="182" y="813"/>
                  </a:lnTo>
                  <a:lnTo>
                    <a:pt x="197" y="764"/>
                  </a:lnTo>
                  <a:lnTo>
                    <a:pt x="208" y="703"/>
                  </a:lnTo>
                  <a:lnTo>
                    <a:pt x="200" y="641"/>
                  </a:lnTo>
                  <a:lnTo>
                    <a:pt x="173" y="572"/>
                  </a:lnTo>
                  <a:lnTo>
                    <a:pt x="226" y="527"/>
                  </a:lnTo>
                  <a:lnTo>
                    <a:pt x="250" y="513"/>
                  </a:lnTo>
                  <a:lnTo>
                    <a:pt x="240" y="472"/>
                  </a:lnTo>
                  <a:lnTo>
                    <a:pt x="173" y="393"/>
                  </a:lnTo>
                  <a:lnTo>
                    <a:pt x="107" y="341"/>
                  </a:lnTo>
                  <a:lnTo>
                    <a:pt x="66" y="235"/>
                  </a:lnTo>
                  <a:lnTo>
                    <a:pt x="26" y="183"/>
                  </a:lnTo>
                  <a:lnTo>
                    <a:pt x="0" y="143"/>
                  </a:lnTo>
                  <a:lnTo>
                    <a:pt x="0" y="76"/>
                  </a:lnTo>
                </a:path>
              </a:pathLst>
            </a:custGeom>
            <a:solidFill>
              <a:srgbClr val="FFFFFF"/>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Freeform 5"/>
            <p:cNvSpPr>
              <a:spLocks/>
            </p:cNvSpPr>
            <p:nvPr/>
          </p:nvSpPr>
          <p:spPr bwMode="auto">
            <a:xfrm>
              <a:off x="2097" y="1813"/>
              <a:ext cx="633" cy="546"/>
            </a:xfrm>
            <a:custGeom>
              <a:avLst/>
              <a:gdLst>
                <a:gd name="T0" fmla="*/ 516 w 633"/>
                <a:gd name="T1" fmla="*/ 545 h 546"/>
                <a:gd name="T2" fmla="*/ 474 w 633"/>
                <a:gd name="T3" fmla="*/ 514 h 546"/>
                <a:gd name="T4" fmla="*/ 423 w 633"/>
                <a:gd name="T5" fmla="*/ 483 h 546"/>
                <a:gd name="T6" fmla="*/ 341 w 633"/>
                <a:gd name="T7" fmla="*/ 469 h 546"/>
                <a:gd name="T8" fmla="*/ 260 w 633"/>
                <a:gd name="T9" fmla="*/ 458 h 546"/>
                <a:gd name="T10" fmla="*/ 176 w 633"/>
                <a:gd name="T11" fmla="*/ 430 h 546"/>
                <a:gd name="T12" fmla="*/ 125 w 633"/>
                <a:gd name="T13" fmla="*/ 395 h 546"/>
                <a:gd name="T14" fmla="*/ 92 w 633"/>
                <a:gd name="T15" fmla="*/ 340 h 546"/>
                <a:gd name="T16" fmla="*/ 91 w 633"/>
                <a:gd name="T17" fmla="*/ 283 h 546"/>
                <a:gd name="T18" fmla="*/ 114 w 633"/>
                <a:gd name="T19" fmla="*/ 290 h 546"/>
                <a:gd name="T20" fmla="*/ 134 w 633"/>
                <a:gd name="T21" fmla="*/ 336 h 546"/>
                <a:gd name="T22" fmla="*/ 181 w 633"/>
                <a:gd name="T23" fmla="*/ 369 h 546"/>
                <a:gd name="T24" fmla="*/ 263 w 633"/>
                <a:gd name="T25" fmla="*/ 392 h 546"/>
                <a:gd name="T26" fmla="*/ 332 w 633"/>
                <a:gd name="T27" fmla="*/ 393 h 546"/>
                <a:gd name="T28" fmla="*/ 398 w 633"/>
                <a:gd name="T29" fmla="*/ 402 h 546"/>
                <a:gd name="T30" fmla="*/ 450 w 633"/>
                <a:gd name="T31" fmla="*/ 413 h 546"/>
                <a:gd name="T32" fmla="*/ 474 w 633"/>
                <a:gd name="T33" fmla="*/ 389 h 546"/>
                <a:gd name="T34" fmla="*/ 469 w 633"/>
                <a:gd name="T35" fmla="*/ 347 h 546"/>
                <a:gd name="T36" fmla="*/ 416 w 633"/>
                <a:gd name="T37" fmla="*/ 305 h 546"/>
                <a:gd name="T38" fmla="*/ 329 w 633"/>
                <a:gd name="T39" fmla="*/ 273 h 546"/>
                <a:gd name="T40" fmla="*/ 257 w 633"/>
                <a:gd name="T41" fmla="*/ 232 h 546"/>
                <a:gd name="T42" fmla="*/ 204 w 633"/>
                <a:gd name="T43" fmla="*/ 181 h 546"/>
                <a:gd name="T44" fmla="*/ 138 w 633"/>
                <a:gd name="T45" fmla="*/ 143 h 546"/>
                <a:gd name="T46" fmla="*/ 57 w 633"/>
                <a:gd name="T47" fmla="*/ 148 h 546"/>
                <a:gd name="T48" fmla="*/ 9 w 633"/>
                <a:gd name="T49" fmla="*/ 187 h 546"/>
                <a:gd name="T50" fmla="*/ 0 w 633"/>
                <a:gd name="T51" fmla="*/ 143 h 546"/>
                <a:gd name="T52" fmla="*/ 29 w 633"/>
                <a:gd name="T53" fmla="*/ 90 h 546"/>
                <a:gd name="T54" fmla="*/ 75 w 633"/>
                <a:gd name="T55" fmla="*/ 46 h 546"/>
                <a:gd name="T56" fmla="*/ 141 w 633"/>
                <a:gd name="T57" fmla="*/ 15 h 546"/>
                <a:gd name="T58" fmla="*/ 205 w 633"/>
                <a:gd name="T59" fmla="*/ 0 h 546"/>
                <a:gd name="T60" fmla="*/ 297 w 633"/>
                <a:gd name="T61" fmla="*/ 5 h 546"/>
                <a:gd name="T62" fmla="*/ 349 w 633"/>
                <a:gd name="T63" fmla="*/ 22 h 546"/>
                <a:gd name="T64" fmla="*/ 397 w 633"/>
                <a:gd name="T65" fmla="*/ 67 h 546"/>
                <a:gd name="T66" fmla="*/ 428 w 633"/>
                <a:gd name="T67" fmla="*/ 133 h 546"/>
                <a:gd name="T68" fmla="*/ 450 w 633"/>
                <a:gd name="T69" fmla="*/ 211 h 546"/>
                <a:gd name="T70" fmla="*/ 474 w 633"/>
                <a:gd name="T71" fmla="*/ 279 h 546"/>
                <a:gd name="T72" fmla="*/ 513 w 633"/>
                <a:gd name="T73" fmla="*/ 326 h 546"/>
                <a:gd name="T74" fmla="*/ 579 w 633"/>
                <a:gd name="T75" fmla="*/ 373 h 546"/>
                <a:gd name="T76" fmla="*/ 621 w 633"/>
                <a:gd name="T77" fmla="*/ 413 h 546"/>
                <a:gd name="T78" fmla="*/ 626 w 633"/>
                <a:gd name="T79" fmla="*/ 469 h 546"/>
                <a:gd name="T80" fmla="*/ 579 w 633"/>
                <a:gd name="T81" fmla="*/ 505 h 546"/>
                <a:gd name="T82" fmla="*/ 531 w 633"/>
                <a:gd name="T83" fmla="*/ 526 h 5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3"/>
                <a:gd name="T127" fmla="*/ 0 h 546"/>
                <a:gd name="T128" fmla="*/ 633 w 633"/>
                <a:gd name="T129" fmla="*/ 546 h 5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3" h="546">
                  <a:moveTo>
                    <a:pt x="531" y="526"/>
                  </a:moveTo>
                  <a:lnTo>
                    <a:pt x="516" y="545"/>
                  </a:lnTo>
                  <a:lnTo>
                    <a:pt x="498" y="532"/>
                  </a:lnTo>
                  <a:lnTo>
                    <a:pt x="474" y="514"/>
                  </a:lnTo>
                  <a:lnTo>
                    <a:pt x="451" y="498"/>
                  </a:lnTo>
                  <a:lnTo>
                    <a:pt x="423" y="483"/>
                  </a:lnTo>
                  <a:lnTo>
                    <a:pt x="390" y="474"/>
                  </a:lnTo>
                  <a:lnTo>
                    <a:pt x="341" y="469"/>
                  </a:lnTo>
                  <a:lnTo>
                    <a:pt x="302" y="465"/>
                  </a:lnTo>
                  <a:lnTo>
                    <a:pt x="260" y="458"/>
                  </a:lnTo>
                  <a:lnTo>
                    <a:pt x="214" y="447"/>
                  </a:lnTo>
                  <a:lnTo>
                    <a:pt x="176" y="430"/>
                  </a:lnTo>
                  <a:lnTo>
                    <a:pt x="146" y="412"/>
                  </a:lnTo>
                  <a:lnTo>
                    <a:pt x="125" y="395"/>
                  </a:lnTo>
                  <a:lnTo>
                    <a:pt x="104" y="369"/>
                  </a:lnTo>
                  <a:lnTo>
                    <a:pt x="92" y="340"/>
                  </a:lnTo>
                  <a:lnTo>
                    <a:pt x="86" y="310"/>
                  </a:lnTo>
                  <a:lnTo>
                    <a:pt x="91" y="283"/>
                  </a:lnTo>
                  <a:lnTo>
                    <a:pt x="104" y="268"/>
                  </a:lnTo>
                  <a:lnTo>
                    <a:pt x="114" y="290"/>
                  </a:lnTo>
                  <a:lnTo>
                    <a:pt x="121" y="315"/>
                  </a:lnTo>
                  <a:lnTo>
                    <a:pt x="134" y="336"/>
                  </a:lnTo>
                  <a:lnTo>
                    <a:pt x="155" y="355"/>
                  </a:lnTo>
                  <a:lnTo>
                    <a:pt x="181" y="369"/>
                  </a:lnTo>
                  <a:lnTo>
                    <a:pt x="220" y="385"/>
                  </a:lnTo>
                  <a:lnTo>
                    <a:pt x="263" y="392"/>
                  </a:lnTo>
                  <a:lnTo>
                    <a:pt x="304" y="395"/>
                  </a:lnTo>
                  <a:lnTo>
                    <a:pt x="332" y="393"/>
                  </a:lnTo>
                  <a:lnTo>
                    <a:pt x="370" y="397"/>
                  </a:lnTo>
                  <a:lnTo>
                    <a:pt x="398" y="402"/>
                  </a:lnTo>
                  <a:lnTo>
                    <a:pt x="431" y="412"/>
                  </a:lnTo>
                  <a:lnTo>
                    <a:pt x="450" y="413"/>
                  </a:lnTo>
                  <a:lnTo>
                    <a:pt x="467" y="404"/>
                  </a:lnTo>
                  <a:lnTo>
                    <a:pt x="474" y="389"/>
                  </a:lnTo>
                  <a:lnTo>
                    <a:pt x="474" y="373"/>
                  </a:lnTo>
                  <a:lnTo>
                    <a:pt x="469" y="347"/>
                  </a:lnTo>
                  <a:lnTo>
                    <a:pt x="450" y="327"/>
                  </a:lnTo>
                  <a:lnTo>
                    <a:pt x="416" y="305"/>
                  </a:lnTo>
                  <a:lnTo>
                    <a:pt x="381" y="293"/>
                  </a:lnTo>
                  <a:lnTo>
                    <a:pt x="329" y="273"/>
                  </a:lnTo>
                  <a:lnTo>
                    <a:pt x="287" y="254"/>
                  </a:lnTo>
                  <a:lnTo>
                    <a:pt x="257" y="232"/>
                  </a:lnTo>
                  <a:lnTo>
                    <a:pt x="234" y="214"/>
                  </a:lnTo>
                  <a:lnTo>
                    <a:pt x="204" y="181"/>
                  </a:lnTo>
                  <a:lnTo>
                    <a:pt x="172" y="157"/>
                  </a:lnTo>
                  <a:lnTo>
                    <a:pt x="138" y="143"/>
                  </a:lnTo>
                  <a:lnTo>
                    <a:pt x="97" y="142"/>
                  </a:lnTo>
                  <a:lnTo>
                    <a:pt x="57" y="148"/>
                  </a:lnTo>
                  <a:lnTo>
                    <a:pt x="33" y="165"/>
                  </a:lnTo>
                  <a:lnTo>
                    <a:pt x="9" y="187"/>
                  </a:lnTo>
                  <a:lnTo>
                    <a:pt x="0" y="171"/>
                  </a:lnTo>
                  <a:lnTo>
                    <a:pt x="0" y="143"/>
                  </a:lnTo>
                  <a:lnTo>
                    <a:pt x="9" y="122"/>
                  </a:lnTo>
                  <a:lnTo>
                    <a:pt x="29" y="90"/>
                  </a:lnTo>
                  <a:lnTo>
                    <a:pt x="49" y="67"/>
                  </a:lnTo>
                  <a:lnTo>
                    <a:pt x="75" y="46"/>
                  </a:lnTo>
                  <a:lnTo>
                    <a:pt x="111" y="28"/>
                  </a:lnTo>
                  <a:lnTo>
                    <a:pt x="141" y="15"/>
                  </a:lnTo>
                  <a:lnTo>
                    <a:pt x="170" y="8"/>
                  </a:lnTo>
                  <a:lnTo>
                    <a:pt x="205" y="0"/>
                  </a:lnTo>
                  <a:lnTo>
                    <a:pt x="260" y="0"/>
                  </a:lnTo>
                  <a:lnTo>
                    <a:pt x="297" y="5"/>
                  </a:lnTo>
                  <a:lnTo>
                    <a:pt x="322" y="11"/>
                  </a:lnTo>
                  <a:lnTo>
                    <a:pt x="349" y="22"/>
                  </a:lnTo>
                  <a:lnTo>
                    <a:pt x="374" y="39"/>
                  </a:lnTo>
                  <a:lnTo>
                    <a:pt x="397" y="67"/>
                  </a:lnTo>
                  <a:lnTo>
                    <a:pt x="416" y="100"/>
                  </a:lnTo>
                  <a:lnTo>
                    <a:pt x="428" y="133"/>
                  </a:lnTo>
                  <a:lnTo>
                    <a:pt x="438" y="175"/>
                  </a:lnTo>
                  <a:lnTo>
                    <a:pt x="450" y="211"/>
                  </a:lnTo>
                  <a:lnTo>
                    <a:pt x="461" y="253"/>
                  </a:lnTo>
                  <a:lnTo>
                    <a:pt x="474" y="279"/>
                  </a:lnTo>
                  <a:lnTo>
                    <a:pt x="491" y="305"/>
                  </a:lnTo>
                  <a:lnTo>
                    <a:pt x="513" y="326"/>
                  </a:lnTo>
                  <a:lnTo>
                    <a:pt x="543" y="347"/>
                  </a:lnTo>
                  <a:lnTo>
                    <a:pt x="579" y="373"/>
                  </a:lnTo>
                  <a:lnTo>
                    <a:pt x="599" y="389"/>
                  </a:lnTo>
                  <a:lnTo>
                    <a:pt x="621" y="413"/>
                  </a:lnTo>
                  <a:lnTo>
                    <a:pt x="632" y="441"/>
                  </a:lnTo>
                  <a:lnTo>
                    <a:pt x="626" y="469"/>
                  </a:lnTo>
                  <a:lnTo>
                    <a:pt x="605" y="491"/>
                  </a:lnTo>
                  <a:lnTo>
                    <a:pt x="579" y="505"/>
                  </a:lnTo>
                  <a:lnTo>
                    <a:pt x="550" y="515"/>
                  </a:lnTo>
                  <a:lnTo>
                    <a:pt x="531" y="526"/>
                  </a:lnTo>
                </a:path>
              </a:pathLst>
            </a:custGeom>
            <a:solidFill>
              <a:srgbClr val="FFFF00"/>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reeform 6"/>
            <p:cNvSpPr>
              <a:spLocks/>
            </p:cNvSpPr>
            <p:nvPr/>
          </p:nvSpPr>
          <p:spPr bwMode="auto">
            <a:xfrm>
              <a:off x="2217" y="2051"/>
              <a:ext cx="314" cy="141"/>
            </a:xfrm>
            <a:custGeom>
              <a:avLst/>
              <a:gdLst>
                <a:gd name="T0" fmla="*/ 311 w 314"/>
                <a:gd name="T1" fmla="*/ 131 h 141"/>
                <a:gd name="T2" fmla="*/ 303 w 314"/>
                <a:gd name="T3" fmla="*/ 137 h 141"/>
                <a:gd name="T4" fmla="*/ 286 w 314"/>
                <a:gd name="T5" fmla="*/ 140 h 141"/>
                <a:gd name="T6" fmla="*/ 270 w 314"/>
                <a:gd name="T7" fmla="*/ 140 h 141"/>
                <a:gd name="T8" fmla="*/ 235 w 314"/>
                <a:gd name="T9" fmla="*/ 137 h 141"/>
                <a:gd name="T10" fmla="*/ 190 w 314"/>
                <a:gd name="T11" fmla="*/ 131 h 141"/>
                <a:gd name="T12" fmla="*/ 154 w 314"/>
                <a:gd name="T13" fmla="*/ 124 h 141"/>
                <a:gd name="T14" fmla="*/ 114 w 314"/>
                <a:gd name="T15" fmla="*/ 112 h 141"/>
                <a:gd name="T16" fmla="*/ 75 w 314"/>
                <a:gd name="T17" fmla="*/ 93 h 141"/>
                <a:gd name="T18" fmla="*/ 42 w 314"/>
                <a:gd name="T19" fmla="*/ 70 h 141"/>
                <a:gd name="T20" fmla="*/ 17 w 314"/>
                <a:gd name="T21" fmla="*/ 47 h 141"/>
                <a:gd name="T22" fmla="*/ 6 w 314"/>
                <a:gd name="T23" fmla="*/ 30 h 141"/>
                <a:gd name="T24" fmla="*/ 0 w 314"/>
                <a:gd name="T25" fmla="*/ 13 h 141"/>
                <a:gd name="T26" fmla="*/ 0 w 314"/>
                <a:gd name="T27" fmla="*/ 4 h 141"/>
                <a:gd name="T28" fmla="*/ 6 w 314"/>
                <a:gd name="T29" fmla="*/ 0 h 141"/>
                <a:gd name="T30" fmla="*/ 11 w 314"/>
                <a:gd name="T31" fmla="*/ 6 h 141"/>
                <a:gd name="T32" fmla="*/ 25 w 314"/>
                <a:gd name="T33" fmla="*/ 17 h 141"/>
                <a:gd name="T34" fmla="*/ 48 w 314"/>
                <a:gd name="T35" fmla="*/ 30 h 141"/>
                <a:gd name="T36" fmla="*/ 70 w 314"/>
                <a:gd name="T37" fmla="*/ 40 h 141"/>
                <a:gd name="T38" fmla="*/ 88 w 314"/>
                <a:gd name="T39" fmla="*/ 50 h 141"/>
                <a:gd name="T40" fmla="*/ 108 w 314"/>
                <a:gd name="T41" fmla="*/ 57 h 141"/>
                <a:gd name="T42" fmla="*/ 137 w 314"/>
                <a:gd name="T43" fmla="*/ 63 h 141"/>
                <a:gd name="T44" fmla="*/ 164 w 314"/>
                <a:gd name="T45" fmla="*/ 68 h 141"/>
                <a:gd name="T46" fmla="*/ 214 w 314"/>
                <a:gd name="T47" fmla="*/ 72 h 141"/>
                <a:gd name="T48" fmla="*/ 237 w 314"/>
                <a:gd name="T49" fmla="*/ 75 h 141"/>
                <a:gd name="T50" fmla="*/ 258 w 314"/>
                <a:gd name="T51" fmla="*/ 79 h 141"/>
                <a:gd name="T52" fmla="*/ 277 w 314"/>
                <a:gd name="T53" fmla="*/ 84 h 141"/>
                <a:gd name="T54" fmla="*/ 294 w 314"/>
                <a:gd name="T55" fmla="*/ 93 h 141"/>
                <a:gd name="T56" fmla="*/ 306 w 314"/>
                <a:gd name="T57" fmla="*/ 103 h 141"/>
                <a:gd name="T58" fmla="*/ 311 w 314"/>
                <a:gd name="T59" fmla="*/ 112 h 141"/>
                <a:gd name="T60" fmla="*/ 313 w 314"/>
                <a:gd name="T61" fmla="*/ 121 h 141"/>
                <a:gd name="T62" fmla="*/ 311 w 314"/>
                <a:gd name="T63" fmla="*/ 131 h 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4"/>
                <a:gd name="T97" fmla="*/ 0 h 141"/>
                <a:gd name="T98" fmla="*/ 314 w 314"/>
                <a:gd name="T99" fmla="*/ 141 h 1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4" h="141">
                  <a:moveTo>
                    <a:pt x="311" y="131"/>
                  </a:moveTo>
                  <a:lnTo>
                    <a:pt x="303" y="137"/>
                  </a:lnTo>
                  <a:lnTo>
                    <a:pt x="286" y="140"/>
                  </a:lnTo>
                  <a:lnTo>
                    <a:pt x="270" y="140"/>
                  </a:lnTo>
                  <a:lnTo>
                    <a:pt x="235" y="137"/>
                  </a:lnTo>
                  <a:lnTo>
                    <a:pt x="190" y="131"/>
                  </a:lnTo>
                  <a:lnTo>
                    <a:pt x="154" y="124"/>
                  </a:lnTo>
                  <a:lnTo>
                    <a:pt x="114" y="112"/>
                  </a:lnTo>
                  <a:lnTo>
                    <a:pt x="75" y="93"/>
                  </a:lnTo>
                  <a:lnTo>
                    <a:pt x="42" y="70"/>
                  </a:lnTo>
                  <a:lnTo>
                    <a:pt x="17" y="47"/>
                  </a:lnTo>
                  <a:lnTo>
                    <a:pt x="6" y="30"/>
                  </a:lnTo>
                  <a:lnTo>
                    <a:pt x="0" y="13"/>
                  </a:lnTo>
                  <a:lnTo>
                    <a:pt x="0" y="4"/>
                  </a:lnTo>
                  <a:lnTo>
                    <a:pt x="6" y="0"/>
                  </a:lnTo>
                  <a:lnTo>
                    <a:pt x="11" y="6"/>
                  </a:lnTo>
                  <a:lnTo>
                    <a:pt x="25" y="17"/>
                  </a:lnTo>
                  <a:lnTo>
                    <a:pt x="48" y="30"/>
                  </a:lnTo>
                  <a:lnTo>
                    <a:pt x="70" y="40"/>
                  </a:lnTo>
                  <a:lnTo>
                    <a:pt x="88" y="50"/>
                  </a:lnTo>
                  <a:lnTo>
                    <a:pt x="108" y="57"/>
                  </a:lnTo>
                  <a:lnTo>
                    <a:pt x="137" y="63"/>
                  </a:lnTo>
                  <a:lnTo>
                    <a:pt x="164" y="68"/>
                  </a:lnTo>
                  <a:lnTo>
                    <a:pt x="214" y="72"/>
                  </a:lnTo>
                  <a:lnTo>
                    <a:pt x="237" y="75"/>
                  </a:lnTo>
                  <a:lnTo>
                    <a:pt x="258" y="79"/>
                  </a:lnTo>
                  <a:lnTo>
                    <a:pt x="277" y="84"/>
                  </a:lnTo>
                  <a:lnTo>
                    <a:pt x="294" y="93"/>
                  </a:lnTo>
                  <a:lnTo>
                    <a:pt x="306" y="103"/>
                  </a:lnTo>
                  <a:lnTo>
                    <a:pt x="311" y="112"/>
                  </a:lnTo>
                  <a:lnTo>
                    <a:pt x="313" y="121"/>
                  </a:lnTo>
                  <a:lnTo>
                    <a:pt x="311" y="131"/>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Freeform 7"/>
            <p:cNvSpPr>
              <a:spLocks/>
            </p:cNvSpPr>
            <p:nvPr/>
          </p:nvSpPr>
          <p:spPr bwMode="auto">
            <a:xfrm>
              <a:off x="2632" y="1851"/>
              <a:ext cx="104" cy="104"/>
            </a:xfrm>
            <a:custGeom>
              <a:avLst/>
              <a:gdLst>
                <a:gd name="T0" fmla="*/ 0 w 104"/>
                <a:gd name="T1" fmla="*/ 52 h 104"/>
                <a:gd name="T2" fmla="*/ 14 w 104"/>
                <a:gd name="T3" fmla="*/ 87 h 104"/>
                <a:gd name="T4" fmla="*/ 52 w 104"/>
                <a:gd name="T5" fmla="*/ 103 h 104"/>
                <a:gd name="T6" fmla="*/ 88 w 104"/>
                <a:gd name="T7" fmla="*/ 87 h 104"/>
                <a:gd name="T8" fmla="*/ 103 w 104"/>
                <a:gd name="T9" fmla="*/ 52 h 104"/>
                <a:gd name="T10" fmla="*/ 88 w 104"/>
                <a:gd name="T11" fmla="*/ 14 h 104"/>
                <a:gd name="T12" fmla="*/ 52 w 104"/>
                <a:gd name="T13" fmla="*/ 0 h 104"/>
                <a:gd name="T14" fmla="*/ 14 w 104"/>
                <a:gd name="T15" fmla="*/ 14 h 104"/>
                <a:gd name="T16" fmla="*/ 0 w 104"/>
                <a:gd name="T17" fmla="*/ 5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104"/>
                <a:gd name="T29" fmla="*/ 104 w 10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104">
                  <a:moveTo>
                    <a:pt x="0" y="52"/>
                  </a:moveTo>
                  <a:lnTo>
                    <a:pt x="14" y="87"/>
                  </a:lnTo>
                  <a:lnTo>
                    <a:pt x="52" y="103"/>
                  </a:lnTo>
                  <a:lnTo>
                    <a:pt x="88" y="87"/>
                  </a:lnTo>
                  <a:lnTo>
                    <a:pt x="103" y="52"/>
                  </a:lnTo>
                  <a:lnTo>
                    <a:pt x="88" y="14"/>
                  </a:lnTo>
                  <a:lnTo>
                    <a:pt x="52" y="0"/>
                  </a:lnTo>
                  <a:lnTo>
                    <a:pt x="14" y="14"/>
                  </a:lnTo>
                  <a:lnTo>
                    <a:pt x="0" y="52"/>
                  </a:lnTo>
                </a:path>
              </a:pathLst>
            </a:custGeom>
            <a:solidFill>
              <a:srgbClr val="FFFFFF"/>
            </a:solidFill>
            <a:ln w="12700" cap="rnd">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reeform 8"/>
            <p:cNvSpPr>
              <a:spLocks/>
            </p:cNvSpPr>
            <p:nvPr/>
          </p:nvSpPr>
          <p:spPr bwMode="auto">
            <a:xfrm>
              <a:off x="2652" y="1866"/>
              <a:ext cx="63" cy="67"/>
            </a:xfrm>
            <a:custGeom>
              <a:avLst/>
              <a:gdLst>
                <a:gd name="T0" fmla="*/ 0 w 63"/>
                <a:gd name="T1" fmla="*/ 32 h 67"/>
                <a:gd name="T2" fmla="*/ 30 w 63"/>
                <a:gd name="T3" fmla="*/ 66 h 67"/>
                <a:gd name="T4" fmla="*/ 62 w 63"/>
                <a:gd name="T5" fmla="*/ 32 h 67"/>
                <a:gd name="T6" fmla="*/ 30 w 63"/>
                <a:gd name="T7" fmla="*/ 0 h 67"/>
                <a:gd name="T8" fmla="*/ 0 w 63"/>
                <a:gd name="T9" fmla="*/ 32 h 67"/>
                <a:gd name="T10" fmla="*/ 0 60000 65536"/>
                <a:gd name="T11" fmla="*/ 0 60000 65536"/>
                <a:gd name="T12" fmla="*/ 0 60000 65536"/>
                <a:gd name="T13" fmla="*/ 0 60000 65536"/>
                <a:gd name="T14" fmla="*/ 0 60000 65536"/>
                <a:gd name="T15" fmla="*/ 0 w 63"/>
                <a:gd name="T16" fmla="*/ 0 h 67"/>
                <a:gd name="T17" fmla="*/ 63 w 63"/>
                <a:gd name="T18" fmla="*/ 67 h 67"/>
              </a:gdLst>
              <a:ahLst/>
              <a:cxnLst>
                <a:cxn ang="T10">
                  <a:pos x="T0" y="T1"/>
                </a:cxn>
                <a:cxn ang="T11">
                  <a:pos x="T2" y="T3"/>
                </a:cxn>
                <a:cxn ang="T12">
                  <a:pos x="T4" y="T5"/>
                </a:cxn>
                <a:cxn ang="T13">
                  <a:pos x="T6" y="T7"/>
                </a:cxn>
                <a:cxn ang="T14">
                  <a:pos x="T8" y="T9"/>
                </a:cxn>
              </a:cxnLst>
              <a:rect l="T15" t="T16" r="T17" b="T18"/>
              <a:pathLst>
                <a:path w="63" h="67">
                  <a:moveTo>
                    <a:pt x="0" y="32"/>
                  </a:moveTo>
                  <a:lnTo>
                    <a:pt x="30" y="66"/>
                  </a:lnTo>
                  <a:lnTo>
                    <a:pt x="62" y="32"/>
                  </a:lnTo>
                  <a:lnTo>
                    <a:pt x="30" y="0"/>
                  </a:lnTo>
                  <a:lnTo>
                    <a:pt x="0" y="3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a:spLocks/>
            </p:cNvSpPr>
            <p:nvPr/>
          </p:nvSpPr>
          <p:spPr bwMode="auto">
            <a:xfrm>
              <a:off x="2581" y="1830"/>
              <a:ext cx="214" cy="101"/>
            </a:xfrm>
            <a:custGeom>
              <a:avLst/>
              <a:gdLst>
                <a:gd name="T0" fmla="*/ 74 w 216"/>
                <a:gd name="T1" fmla="*/ 5 h 101"/>
                <a:gd name="T2" fmla="*/ 158 w 216"/>
                <a:gd name="T3" fmla="*/ 30 h 101"/>
                <a:gd name="T4" fmla="*/ 158 w 216"/>
                <a:gd name="T5" fmla="*/ 50 h 101"/>
                <a:gd name="T6" fmla="*/ 160 w 216"/>
                <a:gd name="T7" fmla="*/ 59 h 101"/>
                <a:gd name="T8" fmla="*/ 207 w 216"/>
                <a:gd name="T9" fmla="*/ 77 h 101"/>
                <a:gd name="T10" fmla="*/ 200 w 216"/>
                <a:gd name="T11" fmla="*/ 100 h 101"/>
                <a:gd name="T12" fmla="*/ 163 w 216"/>
                <a:gd name="T13" fmla="*/ 83 h 101"/>
                <a:gd name="T14" fmla="*/ 152 w 216"/>
                <a:gd name="T15" fmla="*/ 77 h 101"/>
                <a:gd name="T16" fmla="*/ 141 w 216"/>
                <a:gd name="T17" fmla="*/ 63 h 101"/>
                <a:gd name="T18" fmla="*/ 132 w 216"/>
                <a:gd name="T19" fmla="*/ 63 h 101"/>
                <a:gd name="T20" fmla="*/ 123 w 216"/>
                <a:gd name="T21" fmla="*/ 63 h 101"/>
                <a:gd name="T22" fmla="*/ 58 w 216"/>
                <a:gd name="T23" fmla="*/ 40 h 101"/>
                <a:gd name="T24" fmla="*/ 42 w 216"/>
                <a:gd name="T25" fmla="*/ 32 h 101"/>
                <a:gd name="T26" fmla="*/ 0 w 216"/>
                <a:gd name="T27" fmla="*/ 23 h 101"/>
                <a:gd name="T28" fmla="*/ 7 w 216"/>
                <a:gd name="T29" fmla="*/ 0 h 101"/>
                <a:gd name="T30" fmla="*/ 48 w 216"/>
                <a:gd name="T31" fmla="*/ 12 h 101"/>
                <a:gd name="T32" fmla="*/ 58 w 216"/>
                <a:gd name="T33" fmla="*/ 17 h 101"/>
                <a:gd name="T34" fmla="*/ 74 w 216"/>
                <a:gd name="T35" fmla="*/ 5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101"/>
                <a:gd name="T56" fmla="*/ 216 w 216"/>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101">
                  <a:moveTo>
                    <a:pt x="78" y="5"/>
                  </a:moveTo>
                  <a:lnTo>
                    <a:pt x="162" y="30"/>
                  </a:lnTo>
                  <a:lnTo>
                    <a:pt x="162" y="50"/>
                  </a:lnTo>
                  <a:lnTo>
                    <a:pt x="166" y="59"/>
                  </a:lnTo>
                  <a:lnTo>
                    <a:pt x="215" y="77"/>
                  </a:lnTo>
                  <a:lnTo>
                    <a:pt x="208" y="100"/>
                  </a:lnTo>
                  <a:lnTo>
                    <a:pt x="171" y="83"/>
                  </a:lnTo>
                  <a:lnTo>
                    <a:pt x="156" y="77"/>
                  </a:lnTo>
                  <a:lnTo>
                    <a:pt x="145" y="63"/>
                  </a:lnTo>
                  <a:lnTo>
                    <a:pt x="136" y="63"/>
                  </a:lnTo>
                  <a:lnTo>
                    <a:pt x="127" y="63"/>
                  </a:lnTo>
                  <a:lnTo>
                    <a:pt x="62" y="40"/>
                  </a:lnTo>
                  <a:lnTo>
                    <a:pt x="42" y="32"/>
                  </a:lnTo>
                  <a:lnTo>
                    <a:pt x="0" y="23"/>
                  </a:lnTo>
                  <a:lnTo>
                    <a:pt x="7" y="0"/>
                  </a:lnTo>
                  <a:lnTo>
                    <a:pt x="48" y="12"/>
                  </a:lnTo>
                  <a:lnTo>
                    <a:pt x="62" y="17"/>
                  </a:lnTo>
                  <a:lnTo>
                    <a:pt x="78"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Freeform 10"/>
            <p:cNvSpPr>
              <a:spLocks/>
            </p:cNvSpPr>
            <p:nvPr/>
          </p:nvSpPr>
          <p:spPr bwMode="auto">
            <a:xfrm>
              <a:off x="2622" y="1857"/>
              <a:ext cx="135" cy="105"/>
            </a:xfrm>
            <a:custGeom>
              <a:avLst/>
              <a:gdLst>
                <a:gd name="T0" fmla="*/ 128 w 137"/>
                <a:gd name="T1" fmla="*/ 51 h 105"/>
                <a:gd name="T2" fmla="*/ 112 w 137"/>
                <a:gd name="T3" fmla="*/ 84 h 105"/>
                <a:gd name="T4" fmla="*/ 90 w 137"/>
                <a:gd name="T5" fmla="*/ 104 h 105"/>
                <a:gd name="T6" fmla="*/ 34 w 137"/>
                <a:gd name="T7" fmla="*/ 102 h 105"/>
                <a:gd name="T8" fmla="*/ 0 w 137"/>
                <a:gd name="T9" fmla="*/ 64 h 105"/>
                <a:gd name="T10" fmla="*/ 2 w 137"/>
                <a:gd name="T11" fmla="*/ 0 h 105"/>
                <a:gd name="T12" fmla="*/ 0 60000 65536"/>
                <a:gd name="T13" fmla="*/ 0 60000 65536"/>
                <a:gd name="T14" fmla="*/ 0 60000 65536"/>
                <a:gd name="T15" fmla="*/ 0 60000 65536"/>
                <a:gd name="T16" fmla="*/ 0 60000 65536"/>
                <a:gd name="T17" fmla="*/ 0 60000 65536"/>
                <a:gd name="T18" fmla="*/ 0 w 137"/>
                <a:gd name="T19" fmla="*/ 0 h 105"/>
                <a:gd name="T20" fmla="*/ 137 w 137"/>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7" h="105">
                  <a:moveTo>
                    <a:pt x="136" y="51"/>
                  </a:moveTo>
                  <a:lnTo>
                    <a:pt x="120" y="84"/>
                  </a:lnTo>
                  <a:lnTo>
                    <a:pt x="94" y="104"/>
                  </a:lnTo>
                  <a:lnTo>
                    <a:pt x="36" y="102"/>
                  </a:lnTo>
                  <a:lnTo>
                    <a:pt x="0" y="64"/>
                  </a:lnTo>
                  <a:lnTo>
                    <a:pt x="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reeform 11"/>
            <p:cNvSpPr>
              <a:spLocks/>
            </p:cNvSpPr>
            <p:nvPr/>
          </p:nvSpPr>
          <p:spPr bwMode="auto">
            <a:xfrm>
              <a:off x="2594" y="1911"/>
              <a:ext cx="144" cy="72"/>
            </a:xfrm>
            <a:custGeom>
              <a:avLst/>
              <a:gdLst>
                <a:gd name="T0" fmla="*/ 120 w 144"/>
                <a:gd name="T1" fmla="*/ 36 h 72"/>
                <a:gd name="T2" fmla="*/ 126 w 144"/>
                <a:gd name="T3" fmla="*/ 51 h 72"/>
                <a:gd name="T4" fmla="*/ 143 w 144"/>
                <a:gd name="T5" fmla="*/ 68 h 72"/>
                <a:gd name="T6" fmla="*/ 132 w 144"/>
                <a:gd name="T7" fmla="*/ 71 h 72"/>
                <a:gd name="T8" fmla="*/ 120 w 144"/>
                <a:gd name="T9" fmla="*/ 60 h 72"/>
                <a:gd name="T10" fmla="*/ 108 w 144"/>
                <a:gd name="T11" fmla="*/ 51 h 72"/>
                <a:gd name="T12" fmla="*/ 35 w 144"/>
                <a:gd name="T13" fmla="*/ 21 h 72"/>
                <a:gd name="T14" fmla="*/ 19 w 144"/>
                <a:gd name="T15" fmla="*/ 20 h 72"/>
                <a:gd name="T16" fmla="*/ 0 w 144"/>
                <a:gd name="T17" fmla="*/ 20 h 72"/>
                <a:gd name="T18" fmla="*/ 0 w 144"/>
                <a:gd name="T19" fmla="*/ 10 h 72"/>
                <a:gd name="T20" fmla="*/ 22 w 144"/>
                <a:gd name="T21" fmla="*/ 6 h 72"/>
                <a:gd name="T22" fmla="*/ 35 w 144"/>
                <a:gd name="T23" fmla="*/ 0 h 72"/>
                <a:gd name="T24" fmla="*/ 40 w 144"/>
                <a:gd name="T25" fmla="*/ 17 h 72"/>
                <a:gd name="T26" fmla="*/ 52 w 144"/>
                <a:gd name="T27" fmla="*/ 28 h 72"/>
                <a:gd name="T28" fmla="*/ 84 w 144"/>
                <a:gd name="T29" fmla="*/ 42 h 72"/>
                <a:gd name="T30" fmla="*/ 107 w 144"/>
                <a:gd name="T31" fmla="*/ 42 h 72"/>
                <a:gd name="T32" fmla="*/ 120 w 144"/>
                <a:gd name="T33" fmla="*/ 3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72"/>
                <a:gd name="T53" fmla="*/ 144 w 14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72">
                  <a:moveTo>
                    <a:pt x="120" y="36"/>
                  </a:moveTo>
                  <a:lnTo>
                    <a:pt x="126" y="51"/>
                  </a:lnTo>
                  <a:lnTo>
                    <a:pt x="143" y="68"/>
                  </a:lnTo>
                  <a:lnTo>
                    <a:pt x="132" y="71"/>
                  </a:lnTo>
                  <a:lnTo>
                    <a:pt x="120" y="60"/>
                  </a:lnTo>
                  <a:lnTo>
                    <a:pt x="108" y="51"/>
                  </a:lnTo>
                  <a:lnTo>
                    <a:pt x="35" y="21"/>
                  </a:lnTo>
                  <a:lnTo>
                    <a:pt x="19" y="20"/>
                  </a:lnTo>
                  <a:lnTo>
                    <a:pt x="0" y="20"/>
                  </a:lnTo>
                  <a:lnTo>
                    <a:pt x="0" y="10"/>
                  </a:lnTo>
                  <a:lnTo>
                    <a:pt x="22" y="6"/>
                  </a:lnTo>
                  <a:lnTo>
                    <a:pt x="35" y="0"/>
                  </a:lnTo>
                  <a:lnTo>
                    <a:pt x="40" y="17"/>
                  </a:lnTo>
                  <a:lnTo>
                    <a:pt x="52" y="28"/>
                  </a:lnTo>
                  <a:lnTo>
                    <a:pt x="84" y="42"/>
                  </a:lnTo>
                  <a:lnTo>
                    <a:pt x="107" y="42"/>
                  </a:lnTo>
                  <a:lnTo>
                    <a:pt x="120" y="3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12"/>
            <p:cNvSpPr>
              <a:spLocks/>
            </p:cNvSpPr>
            <p:nvPr/>
          </p:nvSpPr>
          <p:spPr bwMode="auto">
            <a:xfrm>
              <a:off x="1770" y="862"/>
              <a:ext cx="1959" cy="793"/>
            </a:xfrm>
            <a:custGeom>
              <a:avLst/>
              <a:gdLst>
                <a:gd name="T0" fmla="*/ 0 w 1959"/>
                <a:gd name="T1" fmla="*/ 792 h 793"/>
                <a:gd name="T2" fmla="*/ 40 w 1959"/>
                <a:gd name="T3" fmla="*/ 148 h 793"/>
                <a:gd name="T4" fmla="*/ 121 w 1959"/>
                <a:gd name="T5" fmla="*/ 123 h 793"/>
                <a:gd name="T6" fmla="*/ 204 w 1959"/>
                <a:gd name="T7" fmla="*/ 100 h 793"/>
                <a:gd name="T8" fmla="*/ 290 w 1959"/>
                <a:gd name="T9" fmla="*/ 79 h 793"/>
                <a:gd name="T10" fmla="*/ 372 w 1959"/>
                <a:gd name="T11" fmla="*/ 61 h 793"/>
                <a:gd name="T12" fmla="*/ 457 w 1959"/>
                <a:gd name="T13" fmla="*/ 44 h 793"/>
                <a:gd name="T14" fmla="*/ 540 w 1959"/>
                <a:gd name="T15" fmla="*/ 32 h 793"/>
                <a:gd name="T16" fmla="*/ 624 w 1959"/>
                <a:gd name="T17" fmla="*/ 21 h 793"/>
                <a:gd name="T18" fmla="*/ 709 w 1959"/>
                <a:gd name="T19" fmla="*/ 11 h 793"/>
                <a:gd name="T20" fmla="*/ 793 w 1959"/>
                <a:gd name="T21" fmla="*/ 5 h 793"/>
                <a:gd name="T22" fmla="*/ 880 w 1959"/>
                <a:gd name="T23" fmla="*/ 0 h 793"/>
                <a:gd name="T24" fmla="*/ 1048 w 1959"/>
                <a:gd name="T25" fmla="*/ 0 h 793"/>
                <a:gd name="T26" fmla="*/ 1132 w 1959"/>
                <a:gd name="T27" fmla="*/ 3 h 793"/>
                <a:gd name="T28" fmla="*/ 1216 w 1959"/>
                <a:gd name="T29" fmla="*/ 9 h 793"/>
                <a:gd name="T30" fmla="*/ 1300 w 1959"/>
                <a:gd name="T31" fmla="*/ 17 h 793"/>
                <a:gd name="T32" fmla="*/ 1383 w 1959"/>
                <a:gd name="T33" fmla="*/ 26 h 793"/>
                <a:gd name="T34" fmla="*/ 1469 w 1959"/>
                <a:gd name="T35" fmla="*/ 39 h 793"/>
                <a:gd name="T36" fmla="*/ 1549 w 1959"/>
                <a:gd name="T37" fmla="*/ 54 h 793"/>
                <a:gd name="T38" fmla="*/ 1633 w 1959"/>
                <a:gd name="T39" fmla="*/ 72 h 793"/>
                <a:gd name="T40" fmla="*/ 1715 w 1959"/>
                <a:gd name="T41" fmla="*/ 90 h 793"/>
                <a:gd name="T42" fmla="*/ 1798 w 1959"/>
                <a:gd name="T43" fmla="*/ 112 h 793"/>
                <a:gd name="T44" fmla="*/ 1876 w 1959"/>
                <a:gd name="T45" fmla="*/ 138 h 793"/>
                <a:gd name="T46" fmla="*/ 1958 w 1959"/>
                <a:gd name="T47" fmla="*/ 164 h 793"/>
                <a:gd name="T48" fmla="*/ 1922 w 1959"/>
                <a:gd name="T49" fmla="*/ 759 h 793"/>
                <a:gd name="T50" fmla="*/ 1847 w 1959"/>
                <a:gd name="T51" fmla="*/ 722 h 793"/>
                <a:gd name="T52" fmla="*/ 1773 w 1959"/>
                <a:gd name="T53" fmla="*/ 688 h 793"/>
                <a:gd name="T54" fmla="*/ 1698 w 1959"/>
                <a:gd name="T55" fmla="*/ 658 h 793"/>
                <a:gd name="T56" fmla="*/ 1619 w 1959"/>
                <a:gd name="T57" fmla="*/ 631 h 793"/>
                <a:gd name="T58" fmla="*/ 1543 w 1959"/>
                <a:gd name="T59" fmla="*/ 606 h 793"/>
                <a:gd name="T60" fmla="*/ 1463 w 1959"/>
                <a:gd name="T61" fmla="*/ 584 h 793"/>
                <a:gd name="T62" fmla="*/ 1383 w 1959"/>
                <a:gd name="T63" fmla="*/ 569 h 793"/>
                <a:gd name="T64" fmla="*/ 1305 w 1959"/>
                <a:gd name="T65" fmla="*/ 554 h 793"/>
                <a:gd name="T66" fmla="*/ 1226 w 1959"/>
                <a:gd name="T67" fmla="*/ 542 h 793"/>
                <a:gd name="T68" fmla="*/ 1145 w 1959"/>
                <a:gd name="T69" fmla="*/ 533 h 793"/>
                <a:gd name="T70" fmla="*/ 1065 w 1959"/>
                <a:gd name="T71" fmla="*/ 530 h 793"/>
                <a:gd name="T72" fmla="*/ 942 w 1959"/>
                <a:gd name="T73" fmla="*/ 528 h 793"/>
                <a:gd name="T74" fmla="*/ 859 w 1959"/>
                <a:gd name="T75" fmla="*/ 533 h 793"/>
                <a:gd name="T76" fmla="*/ 779 w 1959"/>
                <a:gd name="T77" fmla="*/ 538 h 793"/>
                <a:gd name="T78" fmla="*/ 699 w 1959"/>
                <a:gd name="T79" fmla="*/ 549 h 793"/>
                <a:gd name="T80" fmla="*/ 619 w 1959"/>
                <a:gd name="T81" fmla="*/ 561 h 793"/>
                <a:gd name="T82" fmla="*/ 537 w 1959"/>
                <a:gd name="T83" fmla="*/ 577 h 793"/>
                <a:gd name="T84" fmla="*/ 459 w 1959"/>
                <a:gd name="T85" fmla="*/ 598 h 793"/>
                <a:gd name="T86" fmla="*/ 380 w 1959"/>
                <a:gd name="T87" fmla="*/ 622 h 793"/>
                <a:gd name="T88" fmla="*/ 300 w 1959"/>
                <a:gd name="T89" fmla="*/ 645 h 793"/>
                <a:gd name="T90" fmla="*/ 225 w 1959"/>
                <a:gd name="T91" fmla="*/ 677 h 793"/>
                <a:gd name="T92" fmla="*/ 149 w 1959"/>
                <a:gd name="T93" fmla="*/ 708 h 793"/>
                <a:gd name="T94" fmla="*/ 73 w 1959"/>
                <a:gd name="T95" fmla="*/ 742 h 793"/>
                <a:gd name="T96" fmla="*/ 0 w 1959"/>
                <a:gd name="T97" fmla="*/ 781 h 7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59"/>
                <a:gd name="T148" fmla="*/ 0 h 793"/>
                <a:gd name="T149" fmla="*/ 1959 w 1959"/>
                <a:gd name="T150" fmla="*/ 793 h 7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59" h="793">
                  <a:moveTo>
                    <a:pt x="22" y="769"/>
                  </a:moveTo>
                  <a:lnTo>
                    <a:pt x="0" y="792"/>
                  </a:lnTo>
                  <a:lnTo>
                    <a:pt x="0" y="163"/>
                  </a:lnTo>
                  <a:lnTo>
                    <a:pt x="40" y="148"/>
                  </a:lnTo>
                  <a:lnTo>
                    <a:pt x="82" y="136"/>
                  </a:lnTo>
                  <a:lnTo>
                    <a:pt x="121" y="123"/>
                  </a:lnTo>
                  <a:lnTo>
                    <a:pt x="165" y="112"/>
                  </a:lnTo>
                  <a:lnTo>
                    <a:pt x="204" y="100"/>
                  </a:lnTo>
                  <a:lnTo>
                    <a:pt x="246" y="90"/>
                  </a:lnTo>
                  <a:lnTo>
                    <a:pt x="290" y="79"/>
                  </a:lnTo>
                  <a:lnTo>
                    <a:pt x="329" y="70"/>
                  </a:lnTo>
                  <a:lnTo>
                    <a:pt x="372" y="61"/>
                  </a:lnTo>
                  <a:lnTo>
                    <a:pt x="415" y="54"/>
                  </a:lnTo>
                  <a:lnTo>
                    <a:pt x="457" y="44"/>
                  </a:lnTo>
                  <a:lnTo>
                    <a:pt x="498" y="39"/>
                  </a:lnTo>
                  <a:lnTo>
                    <a:pt x="540" y="32"/>
                  </a:lnTo>
                  <a:lnTo>
                    <a:pt x="582" y="26"/>
                  </a:lnTo>
                  <a:lnTo>
                    <a:pt x="624" y="21"/>
                  </a:lnTo>
                  <a:lnTo>
                    <a:pt x="667" y="17"/>
                  </a:lnTo>
                  <a:lnTo>
                    <a:pt x="709" y="11"/>
                  </a:lnTo>
                  <a:lnTo>
                    <a:pt x="751" y="9"/>
                  </a:lnTo>
                  <a:lnTo>
                    <a:pt x="793" y="5"/>
                  </a:lnTo>
                  <a:lnTo>
                    <a:pt x="835" y="3"/>
                  </a:lnTo>
                  <a:lnTo>
                    <a:pt x="880" y="0"/>
                  </a:lnTo>
                  <a:lnTo>
                    <a:pt x="922" y="0"/>
                  </a:lnTo>
                  <a:lnTo>
                    <a:pt x="1048" y="0"/>
                  </a:lnTo>
                  <a:lnTo>
                    <a:pt x="1090" y="0"/>
                  </a:lnTo>
                  <a:lnTo>
                    <a:pt x="1132" y="3"/>
                  </a:lnTo>
                  <a:lnTo>
                    <a:pt x="1174" y="5"/>
                  </a:lnTo>
                  <a:lnTo>
                    <a:pt x="1216" y="9"/>
                  </a:lnTo>
                  <a:lnTo>
                    <a:pt x="1258" y="11"/>
                  </a:lnTo>
                  <a:lnTo>
                    <a:pt x="1300" y="17"/>
                  </a:lnTo>
                  <a:lnTo>
                    <a:pt x="1341" y="21"/>
                  </a:lnTo>
                  <a:lnTo>
                    <a:pt x="1383" y="26"/>
                  </a:lnTo>
                  <a:lnTo>
                    <a:pt x="1426" y="33"/>
                  </a:lnTo>
                  <a:lnTo>
                    <a:pt x="1469" y="39"/>
                  </a:lnTo>
                  <a:lnTo>
                    <a:pt x="1508" y="46"/>
                  </a:lnTo>
                  <a:lnTo>
                    <a:pt x="1549" y="54"/>
                  </a:lnTo>
                  <a:lnTo>
                    <a:pt x="1591" y="61"/>
                  </a:lnTo>
                  <a:lnTo>
                    <a:pt x="1633" y="72"/>
                  </a:lnTo>
                  <a:lnTo>
                    <a:pt x="1674" y="80"/>
                  </a:lnTo>
                  <a:lnTo>
                    <a:pt x="1715" y="90"/>
                  </a:lnTo>
                  <a:lnTo>
                    <a:pt x="1756" y="101"/>
                  </a:lnTo>
                  <a:lnTo>
                    <a:pt x="1798" y="112"/>
                  </a:lnTo>
                  <a:lnTo>
                    <a:pt x="1838" y="124"/>
                  </a:lnTo>
                  <a:lnTo>
                    <a:pt x="1876" y="138"/>
                  </a:lnTo>
                  <a:lnTo>
                    <a:pt x="1918" y="150"/>
                  </a:lnTo>
                  <a:lnTo>
                    <a:pt x="1958" y="164"/>
                  </a:lnTo>
                  <a:lnTo>
                    <a:pt x="1958" y="781"/>
                  </a:lnTo>
                  <a:lnTo>
                    <a:pt x="1922" y="759"/>
                  </a:lnTo>
                  <a:lnTo>
                    <a:pt x="1885" y="741"/>
                  </a:lnTo>
                  <a:lnTo>
                    <a:pt x="1847" y="722"/>
                  </a:lnTo>
                  <a:lnTo>
                    <a:pt x="1809" y="705"/>
                  </a:lnTo>
                  <a:lnTo>
                    <a:pt x="1773" y="688"/>
                  </a:lnTo>
                  <a:lnTo>
                    <a:pt x="1733" y="673"/>
                  </a:lnTo>
                  <a:lnTo>
                    <a:pt x="1698" y="658"/>
                  </a:lnTo>
                  <a:lnTo>
                    <a:pt x="1659" y="644"/>
                  </a:lnTo>
                  <a:lnTo>
                    <a:pt x="1619" y="631"/>
                  </a:lnTo>
                  <a:lnTo>
                    <a:pt x="1582" y="617"/>
                  </a:lnTo>
                  <a:lnTo>
                    <a:pt x="1543" y="606"/>
                  </a:lnTo>
                  <a:lnTo>
                    <a:pt x="1502" y="596"/>
                  </a:lnTo>
                  <a:lnTo>
                    <a:pt x="1463" y="584"/>
                  </a:lnTo>
                  <a:lnTo>
                    <a:pt x="1424" y="577"/>
                  </a:lnTo>
                  <a:lnTo>
                    <a:pt x="1383" y="569"/>
                  </a:lnTo>
                  <a:lnTo>
                    <a:pt x="1345" y="561"/>
                  </a:lnTo>
                  <a:lnTo>
                    <a:pt x="1305" y="554"/>
                  </a:lnTo>
                  <a:lnTo>
                    <a:pt x="1263" y="549"/>
                  </a:lnTo>
                  <a:lnTo>
                    <a:pt x="1226" y="542"/>
                  </a:lnTo>
                  <a:lnTo>
                    <a:pt x="1185" y="538"/>
                  </a:lnTo>
                  <a:lnTo>
                    <a:pt x="1145" y="533"/>
                  </a:lnTo>
                  <a:lnTo>
                    <a:pt x="1103" y="531"/>
                  </a:lnTo>
                  <a:lnTo>
                    <a:pt x="1065" y="530"/>
                  </a:lnTo>
                  <a:lnTo>
                    <a:pt x="1023" y="528"/>
                  </a:lnTo>
                  <a:lnTo>
                    <a:pt x="942" y="528"/>
                  </a:lnTo>
                  <a:lnTo>
                    <a:pt x="901" y="530"/>
                  </a:lnTo>
                  <a:lnTo>
                    <a:pt x="859" y="533"/>
                  </a:lnTo>
                  <a:lnTo>
                    <a:pt x="820" y="536"/>
                  </a:lnTo>
                  <a:lnTo>
                    <a:pt x="779" y="538"/>
                  </a:lnTo>
                  <a:lnTo>
                    <a:pt x="738" y="544"/>
                  </a:lnTo>
                  <a:lnTo>
                    <a:pt x="699" y="549"/>
                  </a:lnTo>
                  <a:lnTo>
                    <a:pt x="659" y="556"/>
                  </a:lnTo>
                  <a:lnTo>
                    <a:pt x="619" y="561"/>
                  </a:lnTo>
                  <a:lnTo>
                    <a:pt x="578" y="570"/>
                  </a:lnTo>
                  <a:lnTo>
                    <a:pt x="537" y="577"/>
                  </a:lnTo>
                  <a:lnTo>
                    <a:pt x="498" y="589"/>
                  </a:lnTo>
                  <a:lnTo>
                    <a:pt x="459" y="598"/>
                  </a:lnTo>
                  <a:lnTo>
                    <a:pt x="418" y="609"/>
                  </a:lnTo>
                  <a:lnTo>
                    <a:pt x="380" y="622"/>
                  </a:lnTo>
                  <a:lnTo>
                    <a:pt x="341" y="633"/>
                  </a:lnTo>
                  <a:lnTo>
                    <a:pt x="300" y="645"/>
                  </a:lnTo>
                  <a:lnTo>
                    <a:pt x="262" y="660"/>
                  </a:lnTo>
                  <a:lnTo>
                    <a:pt x="225" y="677"/>
                  </a:lnTo>
                  <a:lnTo>
                    <a:pt x="185" y="691"/>
                  </a:lnTo>
                  <a:lnTo>
                    <a:pt x="149" y="708"/>
                  </a:lnTo>
                  <a:lnTo>
                    <a:pt x="109" y="726"/>
                  </a:lnTo>
                  <a:lnTo>
                    <a:pt x="73" y="742"/>
                  </a:lnTo>
                  <a:lnTo>
                    <a:pt x="35" y="762"/>
                  </a:lnTo>
                  <a:lnTo>
                    <a:pt x="0" y="781"/>
                  </a:lnTo>
                  <a:lnTo>
                    <a:pt x="22" y="769"/>
                  </a:lnTo>
                </a:path>
              </a:pathLst>
            </a:custGeom>
            <a:solidFill>
              <a:srgbClr val="000000"/>
            </a:solidFill>
            <a:ln w="254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13"/>
            <p:cNvSpPr>
              <a:spLocks/>
            </p:cNvSpPr>
            <p:nvPr/>
          </p:nvSpPr>
          <p:spPr bwMode="auto">
            <a:xfrm>
              <a:off x="1792" y="1575"/>
              <a:ext cx="171" cy="83"/>
            </a:xfrm>
            <a:custGeom>
              <a:avLst/>
              <a:gdLst>
                <a:gd name="T0" fmla="*/ 170 w 171"/>
                <a:gd name="T1" fmla="*/ 43 h 83"/>
                <a:gd name="T2" fmla="*/ 170 w 171"/>
                <a:gd name="T3" fmla="*/ 0 h 83"/>
                <a:gd name="T4" fmla="*/ 0 w 171"/>
                <a:gd name="T5" fmla="*/ 0 h 83"/>
                <a:gd name="T6" fmla="*/ 0 w 171"/>
                <a:gd name="T7" fmla="*/ 82 h 83"/>
                <a:gd name="T8" fmla="*/ 170 w 171"/>
                <a:gd name="T9" fmla="*/ 82 h 83"/>
                <a:gd name="T10" fmla="*/ 170 w 171"/>
                <a:gd name="T11" fmla="*/ 43 h 83"/>
                <a:gd name="T12" fmla="*/ 0 60000 65536"/>
                <a:gd name="T13" fmla="*/ 0 60000 65536"/>
                <a:gd name="T14" fmla="*/ 0 60000 65536"/>
                <a:gd name="T15" fmla="*/ 0 60000 65536"/>
                <a:gd name="T16" fmla="*/ 0 60000 65536"/>
                <a:gd name="T17" fmla="*/ 0 60000 65536"/>
                <a:gd name="T18" fmla="*/ 0 w 171"/>
                <a:gd name="T19" fmla="*/ 0 h 83"/>
                <a:gd name="T20" fmla="*/ 171 w 17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71" h="83">
                  <a:moveTo>
                    <a:pt x="170" y="43"/>
                  </a:moveTo>
                  <a:lnTo>
                    <a:pt x="170" y="0"/>
                  </a:lnTo>
                  <a:lnTo>
                    <a:pt x="0" y="0"/>
                  </a:lnTo>
                  <a:lnTo>
                    <a:pt x="0" y="82"/>
                  </a:lnTo>
                  <a:lnTo>
                    <a:pt x="170" y="82"/>
                  </a:lnTo>
                  <a:lnTo>
                    <a:pt x="170" y="4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14"/>
            <p:cNvSpPr>
              <a:spLocks/>
            </p:cNvSpPr>
            <p:nvPr/>
          </p:nvSpPr>
          <p:spPr bwMode="auto">
            <a:xfrm>
              <a:off x="3566" y="1578"/>
              <a:ext cx="156" cy="75"/>
            </a:xfrm>
            <a:custGeom>
              <a:avLst/>
              <a:gdLst>
                <a:gd name="T0" fmla="*/ 155 w 156"/>
                <a:gd name="T1" fmla="*/ 36 h 75"/>
                <a:gd name="T2" fmla="*/ 155 w 156"/>
                <a:gd name="T3" fmla="*/ 0 h 75"/>
                <a:gd name="T4" fmla="*/ 0 w 156"/>
                <a:gd name="T5" fmla="*/ 0 h 75"/>
                <a:gd name="T6" fmla="*/ 0 w 156"/>
                <a:gd name="T7" fmla="*/ 74 h 75"/>
                <a:gd name="T8" fmla="*/ 155 w 156"/>
                <a:gd name="T9" fmla="*/ 74 h 75"/>
                <a:gd name="T10" fmla="*/ 155 w 156"/>
                <a:gd name="T11" fmla="*/ 36 h 75"/>
                <a:gd name="T12" fmla="*/ 0 60000 65536"/>
                <a:gd name="T13" fmla="*/ 0 60000 65536"/>
                <a:gd name="T14" fmla="*/ 0 60000 65536"/>
                <a:gd name="T15" fmla="*/ 0 60000 65536"/>
                <a:gd name="T16" fmla="*/ 0 60000 65536"/>
                <a:gd name="T17" fmla="*/ 0 60000 65536"/>
                <a:gd name="T18" fmla="*/ 0 w 156"/>
                <a:gd name="T19" fmla="*/ 0 h 75"/>
                <a:gd name="T20" fmla="*/ 156 w 156"/>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56" h="75">
                  <a:moveTo>
                    <a:pt x="155" y="36"/>
                  </a:moveTo>
                  <a:lnTo>
                    <a:pt x="155" y="0"/>
                  </a:lnTo>
                  <a:lnTo>
                    <a:pt x="0" y="0"/>
                  </a:lnTo>
                  <a:lnTo>
                    <a:pt x="0" y="74"/>
                  </a:lnTo>
                  <a:lnTo>
                    <a:pt x="155" y="74"/>
                  </a:lnTo>
                  <a:lnTo>
                    <a:pt x="155" y="3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a:spLocks/>
            </p:cNvSpPr>
            <p:nvPr/>
          </p:nvSpPr>
          <p:spPr bwMode="auto">
            <a:xfrm>
              <a:off x="1927" y="1140"/>
              <a:ext cx="115" cy="131"/>
            </a:xfrm>
            <a:custGeom>
              <a:avLst/>
              <a:gdLst>
                <a:gd name="T0" fmla="*/ 0 w 115"/>
                <a:gd name="T1" fmla="*/ 130 h 131"/>
                <a:gd name="T2" fmla="*/ 19 w 115"/>
                <a:gd name="T3" fmla="*/ 26 h 131"/>
                <a:gd name="T4" fmla="*/ 71 w 115"/>
                <a:gd name="T5" fmla="*/ 0 h 131"/>
                <a:gd name="T6" fmla="*/ 114 w 115"/>
                <a:gd name="T7" fmla="*/ 130 h 131"/>
                <a:gd name="T8" fmla="*/ 60 w 115"/>
                <a:gd name="T9" fmla="*/ 130 h 131"/>
                <a:gd name="T10" fmla="*/ 49 w 115"/>
                <a:gd name="T11" fmla="*/ 84 h 131"/>
                <a:gd name="T12" fmla="*/ 42 w 115"/>
                <a:gd name="T13" fmla="*/ 130 h 131"/>
                <a:gd name="T14" fmla="*/ 0 w 115"/>
                <a:gd name="T15" fmla="*/ 130 h 131"/>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131"/>
                <a:gd name="T26" fmla="*/ 115 w 115"/>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131">
                  <a:moveTo>
                    <a:pt x="0" y="130"/>
                  </a:moveTo>
                  <a:lnTo>
                    <a:pt x="19" y="26"/>
                  </a:lnTo>
                  <a:lnTo>
                    <a:pt x="71" y="0"/>
                  </a:lnTo>
                  <a:lnTo>
                    <a:pt x="114" y="130"/>
                  </a:lnTo>
                  <a:lnTo>
                    <a:pt x="60" y="130"/>
                  </a:lnTo>
                  <a:lnTo>
                    <a:pt x="49" y="84"/>
                  </a:lnTo>
                  <a:lnTo>
                    <a:pt x="42" y="130"/>
                  </a:lnTo>
                  <a:lnTo>
                    <a:pt x="0" y="13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16"/>
            <p:cNvSpPr>
              <a:spLocks/>
            </p:cNvSpPr>
            <p:nvPr/>
          </p:nvSpPr>
          <p:spPr bwMode="auto">
            <a:xfrm>
              <a:off x="1901" y="1270"/>
              <a:ext cx="169" cy="159"/>
            </a:xfrm>
            <a:custGeom>
              <a:avLst/>
              <a:gdLst>
                <a:gd name="T0" fmla="*/ 26 w 169"/>
                <a:gd name="T1" fmla="*/ 0 h 159"/>
                <a:gd name="T2" fmla="*/ 0 w 169"/>
                <a:gd name="T3" fmla="*/ 158 h 159"/>
                <a:gd name="T4" fmla="*/ 50 w 169"/>
                <a:gd name="T5" fmla="*/ 134 h 159"/>
                <a:gd name="T6" fmla="*/ 55 w 169"/>
                <a:gd name="T7" fmla="*/ 104 h 159"/>
                <a:gd name="T8" fmla="*/ 108 w 169"/>
                <a:gd name="T9" fmla="*/ 79 h 159"/>
                <a:gd name="T10" fmla="*/ 115 w 169"/>
                <a:gd name="T11" fmla="*/ 106 h 159"/>
                <a:gd name="T12" fmla="*/ 168 w 169"/>
                <a:gd name="T13" fmla="*/ 82 h 159"/>
                <a:gd name="T14" fmla="*/ 140 w 169"/>
                <a:gd name="T15" fmla="*/ 0 h 159"/>
                <a:gd name="T16" fmla="*/ 86 w 169"/>
                <a:gd name="T17" fmla="*/ 0 h 159"/>
                <a:gd name="T18" fmla="*/ 96 w 169"/>
                <a:gd name="T19" fmla="*/ 33 h 159"/>
                <a:gd name="T20" fmla="*/ 62 w 169"/>
                <a:gd name="T21" fmla="*/ 48 h 159"/>
                <a:gd name="T22" fmla="*/ 68 w 169"/>
                <a:gd name="T23" fmla="*/ 0 h 159"/>
                <a:gd name="T24" fmla="*/ 26 w 169"/>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
                <a:gd name="T40" fmla="*/ 0 h 159"/>
                <a:gd name="T41" fmla="*/ 169 w 16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 h="159">
                  <a:moveTo>
                    <a:pt x="26" y="0"/>
                  </a:moveTo>
                  <a:lnTo>
                    <a:pt x="0" y="158"/>
                  </a:lnTo>
                  <a:lnTo>
                    <a:pt x="50" y="134"/>
                  </a:lnTo>
                  <a:lnTo>
                    <a:pt x="55" y="104"/>
                  </a:lnTo>
                  <a:lnTo>
                    <a:pt x="108" y="79"/>
                  </a:lnTo>
                  <a:lnTo>
                    <a:pt x="115" y="106"/>
                  </a:lnTo>
                  <a:lnTo>
                    <a:pt x="168" y="82"/>
                  </a:lnTo>
                  <a:lnTo>
                    <a:pt x="140" y="0"/>
                  </a:lnTo>
                  <a:lnTo>
                    <a:pt x="86" y="0"/>
                  </a:lnTo>
                  <a:lnTo>
                    <a:pt x="96" y="33"/>
                  </a:lnTo>
                  <a:lnTo>
                    <a:pt x="62" y="48"/>
                  </a:lnTo>
                  <a:lnTo>
                    <a:pt x="68" y="0"/>
                  </a:lnTo>
                  <a:lnTo>
                    <a:pt x="26"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Freeform 17"/>
            <p:cNvSpPr>
              <a:spLocks/>
            </p:cNvSpPr>
            <p:nvPr/>
          </p:nvSpPr>
          <p:spPr bwMode="auto">
            <a:xfrm>
              <a:off x="3450" y="1128"/>
              <a:ext cx="149" cy="288"/>
            </a:xfrm>
            <a:custGeom>
              <a:avLst/>
              <a:gdLst>
                <a:gd name="T0" fmla="*/ 0 w 149"/>
                <a:gd name="T1" fmla="*/ 0 h 288"/>
                <a:gd name="T2" fmla="*/ 144 w 149"/>
                <a:gd name="T3" fmla="*/ 37 h 288"/>
                <a:gd name="T4" fmla="*/ 144 w 149"/>
                <a:gd name="T5" fmla="*/ 95 h 288"/>
                <a:gd name="T6" fmla="*/ 60 w 149"/>
                <a:gd name="T7" fmla="*/ 74 h 288"/>
                <a:gd name="T8" fmla="*/ 60 w 149"/>
                <a:gd name="T9" fmla="*/ 108 h 288"/>
                <a:gd name="T10" fmla="*/ 131 w 149"/>
                <a:gd name="T11" fmla="*/ 124 h 288"/>
                <a:gd name="T12" fmla="*/ 131 w 149"/>
                <a:gd name="T13" fmla="*/ 186 h 288"/>
                <a:gd name="T14" fmla="*/ 60 w 149"/>
                <a:gd name="T15" fmla="*/ 169 h 288"/>
                <a:gd name="T16" fmla="*/ 60 w 149"/>
                <a:gd name="T17" fmla="*/ 208 h 288"/>
                <a:gd name="T18" fmla="*/ 148 w 149"/>
                <a:gd name="T19" fmla="*/ 230 h 288"/>
                <a:gd name="T20" fmla="*/ 148 w 149"/>
                <a:gd name="T21" fmla="*/ 287 h 288"/>
                <a:gd name="T22" fmla="*/ 0 w 149"/>
                <a:gd name="T23" fmla="*/ 249 h 288"/>
                <a:gd name="T24" fmla="*/ 0 w 149"/>
                <a:gd name="T25" fmla="*/ 0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88"/>
                <a:gd name="T41" fmla="*/ 149 w 149"/>
                <a:gd name="T42" fmla="*/ 288 h 2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88">
                  <a:moveTo>
                    <a:pt x="0" y="0"/>
                  </a:moveTo>
                  <a:lnTo>
                    <a:pt x="144" y="37"/>
                  </a:lnTo>
                  <a:lnTo>
                    <a:pt x="144" y="95"/>
                  </a:lnTo>
                  <a:lnTo>
                    <a:pt x="60" y="74"/>
                  </a:lnTo>
                  <a:lnTo>
                    <a:pt x="60" y="108"/>
                  </a:lnTo>
                  <a:lnTo>
                    <a:pt x="131" y="124"/>
                  </a:lnTo>
                  <a:lnTo>
                    <a:pt x="131" y="186"/>
                  </a:lnTo>
                  <a:lnTo>
                    <a:pt x="60" y="169"/>
                  </a:lnTo>
                  <a:lnTo>
                    <a:pt x="60" y="208"/>
                  </a:lnTo>
                  <a:lnTo>
                    <a:pt x="148" y="230"/>
                  </a:lnTo>
                  <a:lnTo>
                    <a:pt x="148" y="287"/>
                  </a:lnTo>
                  <a:lnTo>
                    <a:pt x="0" y="249"/>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Freeform 18"/>
            <p:cNvSpPr>
              <a:spLocks/>
            </p:cNvSpPr>
            <p:nvPr/>
          </p:nvSpPr>
          <p:spPr bwMode="auto">
            <a:xfrm>
              <a:off x="2112" y="1076"/>
              <a:ext cx="61" cy="261"/>
            </a:xfrm>
            <a:custGeom>
              <a:avLst/>
              <a:gdLst>
                <a:gd name="T0" fmla="*/ 0 w 61"/>
                <a:gd name="T1" fmla="*/ 21 h 261"/>
                <a:gd name="T2" fmla="*/ 60 w 61"/>
                <a:gd name="T3" fmla="*/ 0 h 261"/>
                <a:gd name="T4" fmla="*/ 60 w 61"/>
                <a:gd name="T5" fmla="*/ 239 h 261"/>
                <a:gd name="T6" fmla="*/ 0 w 61"/>
                <a:gd name="T7" fmla="*/ 260 h 261"/>
                <a:gd name="T8" fmla="*/ 0 w 61"/>
                <a:gd name="T9" fmla="*/ 21 h 261"/>
                <a:gd name="T10" fmla="*/ 0 60000 65536"/>
                <a:gd name="T11" fmla="*/ 0 60000 65536"/>
                <a:gd name="T12" fmla="*/ 0 60000 65536"/>
                <a:gd name="T13" fmla="*/ 0 60000 65536"/>
                <a:gd name="T14" fmla="*/ 0 60000 65536"/>
                <a:gd name="T15" fmla="*/ 0 w 61"/>
                <a:gd name="T16" fmla="*/ 0 h 261"/>
                <a:gd name="T17" fmla="*/ 61 w 61"/>
                <a:gd name="T18" fmla="*/ 261 h 261"/>
              </a:gdLst>
              <a:ahLst/>
              <a:cxnLst>
                <a:cxn ang="T10">
                  <a:pos x="T0" y="T1"/>
                </a:cxn>
                <a:cxn ang="T11">
                  <a:pos x="T2" y="T3"/>
                </a:cxn>
                <a:cxn ang="T12">
                  <a:pos x="T4" y="T5"/>
                </a:cxn>
                <a:cxn ang="T13">
                  <a:pos x="T6" y="T7"/>
                </a:cxn>
                <a:cxn ang="T14">
                  <a:pos x="T8" y="T9"/>
                </a:cxn>
              </a:cxnLst>
              <a:rect l="T15" t="T16" r="T17" b="T18"/>
              <a:pathLst>
                <a:path w="61" h="261">
                  <a:moveTo>
                    <a:pt x="0" y="21"/>
                  </a:moveTo>
                  <a:lnTo>
                    <a:pt x="60" y="0"/>
                  </a:lnTo>
                  <a:lnTo>
                    <a:pt x="60" y="239"/>
                  </a:lnTo>
                  <a:lnTo>
                    <a:pt x="0" y="260"/>
                  </a:lnTo>
                  <a:lnTo>
                    <a:pt x="0" y="2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Freeform 19"/>
            <p:cNvSpPr>
              <a:spLocks/>
            </p:cNvSpPr>
            <p:nvPr/>
          </p:nvSpPr>
          <p:spPr bwMode="auto">
            <a:xfrm>
              <a:off x="3220" y="1065"/>
              <a:ext cx="197" cy="289"/>
            </a:xfrm>
            <a:custGeom>
              <a:avLst/>
              <a:gdLst>
                <a:gd name="T0" fmla="*/ 0 w 197"/>
                <a:gd name="T1" fmla="*/ 0 h 289"/>
                <a:gd name="T2" fmla="*/ 64 w 197"/>
                <a:gd name="T3" fmla="*/ 17 h 289"/>
                <a:gd name="T4" fmla="*/ 133 w 197"/>
                <a:gd name="T5" fmla="*/ 164 h 289"/>
                <a:gd name="T6" fmla="*/ 131 w 197"/>
                <a:gd name="T7" fmla="*/ 112 h 289"/>
                <a:gd name="T8" fmla="*/ 131 w 197"/>
                <a:gd name="T9" fmla="*/ 33 h 289"/>
                <a:gd name="T10" fmla="*/ 194 w 197"/>
                <a:gd name="T11" fmla="*/ 50 h 289"/>
                <a:gd name="T12" fmla="*/ 196 w 197"/>
                <a:gd name="T13" fmla="*/ 288 h 289"/>
                <a:gd name="T14" fmla="*/ 133 w 197"/>
                <a:gd name="T15" fmla="*/ 271 h 289"/>
                <a:gd name="T16" fmla="*/ 63 w 197"/>
                <a:gd name="T17" fmla="*/ 124 h 289"/>
                <a:gd name="T18" fmla="*/ 64 w 197"/>
                <a:gd name="T19" fmla="*/ 180 h 289"/>
                <a:gd name="T20" fmla="*/ 66 w 197"/>
                <a:gd name="T21" fmla="*/ 255 h 289"/>
                <a:gd name="T22" fmla="*/ 3 w 197"/>
                <a:gd name="T23" fmla="*/ 238 h 289"/>
                <a:gd name="T24" fmla="*/ 0 w 197"/>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289"/>
                <a:gd name="T41" fmla="*/ 197 w 19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289">
                  <a:moveTo>
                    <a:pt x="0" y="0"/>
                  </a:moveTo>
                  <a:lnTo>
                    <a:pt x="64" y="17"/>
                  </a:lnTo>
                  <a:lnTo>
                    <a:pt x="133" y="164"/>
                  </a:lnTo>
                  <a:lnTo>
                    <a:pt x="131" y="112"/>
                  </a:lnTo>
                  <a:lnTo>
                    <a:pt x="131" y="33"/>
                  </a:lnTo>
                  <a:lnTo>
                    <a:pt x="194" y="50"/>
                  </a:lnTo>
                  <a:lnTo>
                    <a:pt x="196" y="288"/>
                  </a:lnTo>
                  <a:lnTo>
                    <a:pt x="133" y="271"/>
                  </a:lnTo>
                  <a:lnTo>
                    <a:pt x="63" y="124"/>
                  </a:lnTo>
                  <a:lnTo>
                    <a:pt x="64" y="180"/>
                  </a:lnTo>
                  <a:lnTo>
                    <a:pt x="66" y="255"/>
                  </a:lnTo>
                  <a:lnTo>
                    <a:pt x="3" y="238"/>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Freeform 20"/>
            <p:cNvSpPr>
              <a:spLocks/>
            </p:cNvSpPr>
            <p:nvPr/>
          </p:nvSpPr>
          <p:spPr bwMode="auto">
            <a:xfrm>
              <a:off x="2223" y="1054"/>
              <a:ext cx="192" cy="85"/>
            </a:xfrm>
            <a:custGeom>
              <a:avLst/>
              <a:gdLst>
                <a:gd name="T0" fmla="*/ 0 w 192"/>
                <a:gd name="T1" fmla="*/ 84 h 85"/>
                <a:gd name="T2" fmla="*/ 0 w 192"/>
                <a:gd name="T3" fmla="*/ 18 h 85"/>
                <a:gd name="T4" fmla="*/ 101 w 192"/>
                <a:gd name="T5" fmla="*/ 4 h 85"/>
                <a:gd name="T6" fmla="*/ 112 w 192"/>
                <a:gd name="T7" fmla="*/ 1 h 85"/>
                <a:gd name="T8" fmla="*/ 119 w 192"/>
                <a:gd name="T9" fmla="*/ 0 h 85"/>
                <a:gd name="T10" fmla="*/ 126 w 192"/>
                <a:gd name="T11" fmla="*/ 0 h 85"/>
                <a:gd name="T12" fmla="*/ 133 w 192"/>
                <a:gd name="T13" fmla="*/ 0 h 85"/>
                <a:gd name="T14" fmla="*/ 142 w 192"/>
                <a:gd name="T15" fmla="*/ 0 h 85"/>
                <a:gd name="T16" fmla="*/ 148 w 192"/>
                <a:gd name="T17" fmla="*/ 0 h 85"/>
                <a:gd name="T18" fmla="*/ 153 w 192"/>
                <a:gd name="T19" fmla="*/ 0 h 85"/>
                <a:gd name="T20" fmla="*/ 159 w 192"/>
                <a:gd name="T21" fmla="*/ 1 h 85"/>
                <a:gd name="T22" fmla="*/ 168 w 192"/>
                <a:gd name="T23" fmla="*/ 5 h 85"/>
                <a:gd name="T24" fmla="*/ 177 w 192"/>
                <a:gd name="T25" fmla="*/ 11 h 85"/>
                <a:gd name="T26" fmla="*/ 182 w 192"/>
                <a:gd name="T27" fmla="*/ 14 h 85"/>
                <a:gd name="T28" fmla="*/ 185 w 192"/>
                <a:gd name="T29" fmla="*/ 19 h 85"/>
                <a:gd name="T30" fmla="*/ 186 w 192"/>
                <a:gd name="T31" fmla="*/ 27 h 85"/>
                <a:gd name="T32" fmla="*/ 189 w 192"/>
                <a:gd name="T33" fmla="*/ 36 h 85"/>
                <a:gd name="T34" fmla="*/ 191 w 192"/>
                <a:gd name="T35" fmla="*/ 45 h 85"/>
                <a:gd name="T36" fmla="*/ 191 w 192"/>
                <a:gd name="T37" fmla="*/ 56 h 85"/>
                <a:gd name="T38" fmla="*/ 191 w 192"/>
                <a:gd name="T39" fmla="*/ 68 h 85"/>
                <a:gd name="T40" fmla="*/ 189 w 192"/>
                <a:gd name="T41" fmla="*/ 79 h 85"/>
                <a:gd name="T42" fmla="*/ 186 w 192"/>
                <a:gd name="T43" fmla="*/ 84 h 85"/>
                <a:gd name="T44" fmla="*/ 126 w 192"/>
                <a:gd name="T45" fmla="*/ 84 h 85"/>
                <a:gd name="T46" fmla="*/ 126 w 192"/>
                <a:gd name="T47" fmla="*/ 79 h 85"/>
                <a:gd name="T48" fmla="*/ 126 w 192"/>
                <a:gd name="T49" fmla="*/ 73 h 85"/>
                <a:gd name="T50" fmla="*/ 124 w 192"/>
                <a:gd name="T51" fmla="*/ 68 h 85"/>
                <a:gd name="T52" fmla="*/ 122 w 192"/>
                <a:gd name="T53" fmla="*/ 66 h 85"/>
                <a:gd name="T54" fmla="*/ 120 w 192"/>
                <a:gd name="T55" fmla="*/ 61 h 85"/>
                <a:gd name="T56" fmla="*/ 117 w 192"/>
                <a:gd name="T57" fmla="*/ 61 h 85"/>
                <a:gd name="T58" fmla="*/ 112 w 192"/>
                <a:gd name="T59" fmla="*/ 58 h 85"/>
                <a:gd name="T60" fmla="*/ 106 w 192"/>
                <a:gd name="T61" fmla="*/ 58 h 85"/>
                <a:gd name="T62" fmla="*/ 101 w 192"/>
                <a:gd name="T63" fmla="*/ 61 h 85"/>
                <a:gd name="T64" fmla="*/ 68 w 192"/>
                <a:gd name="T65" fmla="*/ 63 h 85"/>
                <a:gd name="T66" fmla="*/ 68 w 192"/>
                <a:gd name="T67" fmla="*/ 84 h 85"/>
                <a:gd name="T68" fmla="*/ 0 w 192"/>
                <a:gd name="T69" fmla="*/ 84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85"/>
                <a:gd name="T107" fmla="*/ 192 w 192"/>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85">
                  <a:moveTo>
                    <a:pt x="0" y="84"/>
                  </a:moveTo>
                  <a:lnTo>
                    <a:pt x="0" y="18"/>
                  </a:lnTo>
                  <a:lnTo>
                    <a:pt x="101" y="4"/>
                  </a:lnTo>
                  <a:lnTo>
                    <a:pt x="112" y="1"/>
                  </a:lnTo>
                  <a:lnTo>
                    <a:pt x="119" y="0"/>
                  </a:lnTo>
                  <a:lnTo>
                    <a:pt x="126" y="0"/>
                  </a:lnTo>
                  <a:lnTo>
                    <a:pt x="133" y="0"/>
                  </a:lnTo>
                  <a:lnTo>
                    <a:pt x="142" y="0"/>
                  </a:lnTo>
                  <a:lnTo>
                    <a:pt x="148" y="0"/>
                  </a:lnTo>
                  <a:lnTo>
                    <a:pt x="153" y="0"/>
                  </a:lnTo>
                  <a:lnTo>
                    <a:pt x="159" y="1"/>
                  </a:lnTo>
                  <a:lnTo>
                    <a:pt x="168" y="5"/>
                  </a:lnTo>
                  <a:lnTo>
                    <a:pt x="177" y="11"/>
                  </a:lnTo>
                  <a:lnTo>
                    <a:pt x="182" y="14"/>
                  </a:lnTo>
                  <a:lnTo>
                    <a:pt x="185" y="19"/>
                  </a:lnTo>
                  <a:lnTo>
                    <a:pt x="186" y="27"/>
                  </a:lnTo>
                  <a:lnTo>
                    <a:pt x="189" y="36"/>
                  </a:lnTo>
                  <a:lnTo>
                    <a:pt x="191" y="45"/>
                  </a:lnTo>
                  <a:lnTo>
                    <a:pt x="191" y="56"/>
                  </a:lnTo>
                  <a:lnTo>
                    <a:pt x="191" y="68"/>
                  </a:lnTo>
                  <a:lnTo>
                    <a:pt x="189" y="79"/>
                  </a:lnTo>
                  <a:lnTo>
                    <a:pt x="186" y="84"/>
                  </a:lnTo>
                  <a:lnTo>
                    <a:pt x="126" y="84"/>
                  </a:lnTo>
                  <a:lnTo>
                    <a:pt x="126" y="79"/>
                  </a:lnTo>
                  <a:lnTo>
                    <a:pt x="126" y="73"/>
                  </a:lnTo>
                  <a:lnTo>
                    <a:pt x="124" y="68"/>
                  </a:lnTo>
                  <a:lnTo>
                    <a:pt x="122" y="66"/>
                  </a:lnTo>
                  <a:lnTo>
                    <a:pt x="120" y="61"/>
                  </a:lnTo>
                  <a:lnTo>
                    <a:pt x="117" y="61"/>
                  </a:lnTo>
                  <a:lnTo>
                    <a:pt x="112" y="58"/>
                  </a:lnTo>
                  <a:lnTo>
                    <a:pt x="106" y="58"/>
                  </a:lnTo>
                  <a:lnTo>
                    <a:pt x="101" y="61"/>
                  </a:lnTo>
                  <a:lnTo>
                    <a:pt x="68" y="63"/>
                  </a:lnTo>
                  <a:lnTo>
                    <a:pt x="68" y="84"/>
                  </a:lnTo>
                  <a:lnTo>
                    <a:pt x="0" y="84"/>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reeform 21"/>
            <p:cNvSpPr>
              <a:spLocks/>
            </p:cNvSpPr>
            <p:nvPr/>
          </p:nvSpPr>
          <p:spPr bwMode="auto">
            <a:xfrm>
              <a:off x="2223" y="1138"/>
              <a:ext cx="202" cy="171"/>
            </a:xfrm>
            <a:custGeom>
              <a:avLst/>
              <a:gdLst>
                <a:gd name="T0" fmla="*/ 2 w 202"/>
                <a:gd name="T1" fmla="*/ 170 h 171"/>
                <a:gd name="T2" fmla="*/ 68 w 202"/>
                <a:gd name="T3" fmla="*/ 79 h 171"/>
                <a:gd name="T4" fmla="*/ 90 w 202"/>
                <a:gd name="T5" fmla="*/ 75 h 171"/>
                <a:gd name="T6" fmla="*/ 107 w 202"/>
                <a:gd name="T7" fmla="*/ 75 h 171"/>
                <a:gd name="T8" fmla="*/ 114 w 202"/>
                <a:gd name="T9" fmla="*/ 76 h 171"/>
                <a:gd name="T10" fmla="*/ 121 w 202"/>
                <a:gd name="T11" fmla="*/ 80 h 171"/>
                <a:gd name="T12" fmla="*/ 122 w 202"/>
                <a:gd name="T13" fmla="*/ 87 h 171"/>
                <a:gd name="T14" fmla="*/ 125 w 202"/>
                <a:gd name="T15" fmla="*/ 98 h 171"/>
                <a:gd name="T16" fmla="*/ 126 w 202"/>
                <a:gd name="T17" fmla="*/ 112 h 171"/>
                <a:gd name="T18" fmla="*/ 126 w 202"/>
                <a:gd name="T19" fmla="*/ 121 h 171"/>
                <a:gd name="T20" fmla="*/ 126 w 202"/>
                <a:gd name="T21" fmla="*/ 135 h 171"/>
                <a:gd name="T22" fmla="*/ 127 w 202"/>
                <a:gd name="T23" fmla="*/ 147 h 171"/>
                <a:gd name="T24" fmla="*/ 201 w 202"/>
                <a:gd name="T25" fmla="*/ 138 h 171"/>
                <a:gd name="T26" fmla="*/ 197 w 202"/>
                <a:gd name="T27" fmla="*/ 133 h 171"/>
                <a:gd name="T28" fmla="*/ 193 w 202"/>
                <a:gd name="T29" fmla="*/ 130 h 171"/>
                <a:gd name="T30" fmla="*/ 193 w 202"/>
                <a:gd name="T31" fmla="*/ 121 h 171"/>
                <a:gd name="T32" fmla="*/ 191 w 202"/>
                <a:gd name="T33" fmla="*/ 113 h 171"/>
                <a:gd name="T34" fmla="*/ 191 w 202"/>
                <a:gd name="T35" fmla="*/ 82 h 171"/>
                <a:gd name="T36" fmla="*/ 190 w 202"/>
                <a:gd name="T37" fmla="*/ 65 h 171"/>
                <a:gd name="T38" fmla="*/ 186 w 202"/>
                <a:gd name="T39" fmla="*/ 52 h 171"/>
                <a:gd name="T40" fmla="*/ 180 w 202"/>
                <a:gd name="T41" fmla="*/ 45 h 171"/>
                <a:gd name="T42" fmla="*/ 174 w 202"/>
                <a:gd name="T43" fmla="*/ 42 h 171"/>
                <a:gd name="T44" fmla="*/ 162 w 202"/>
                <a:gd name="T45" fmla="*/ 38 h 171"/>
                <a:gd name="T46" fmla="*/ 162 w 202"/>
                <a:gd name="T47" fmla="*/ 30 h 171"/>
                <a:gd name="T48" fmla="*/ 177 w 202"/>
                <a:gd name="T49" fmla="*/ 19 h 171"/>
                <a:gd name="T50" fmla="*/ 186 w 202"/>
                <a:gd name="T51" fmla="*/ 3 h 171"/>
                <a:gd name="T52" fmla="*/ 126 w 202"/>
                <a:gd name="T53" fmla="*/ 0 h 171"/>
                <a:gd name="T54" fmla="*/ 122 w 202"/>
                <a:gd name="T55" fmla="*/ 9 h 171"/>
                <a:gd name="T56" fmla="*/ 117 w 202"/>
                <a:gd name="T57" fmla="*/ 14 h 171"/>
                <a:gd name="T58" fmla="*/ 106 w 202"/>
                <a:gd name="T59" fmla="*/ 19 h 171"/>
                <a:gd name="T60" fmla="*/ 68 w 202"/>
                <a:gd name="T61" fmla="*/ 24 h 171"/>
                <a:gd name="T62" fmla="*/ 0 w 202"/>
                <a:gd name="T63" fmla="*/ 0 h 1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171"/>
                <a:gd name="T98" fmla="*/ 202 w 202"/>
                <a:gd name="T99" fmla="*/ 171 h 1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171">
                  <a:moveTo>
                    <a:pt x="0" y="0"/>
                  </a:moveTo>
                  <a:lnTo>
                    <a:pt x="2" y="170"/>
                  </a:lnTo>
                  <a:lnTo>
                    <a:pt x="71" y="159"/>
                  </a:lnTo>
                  <a:lnTo>
                    <a:pt x="68" y="79"/>
                  </a:lnTo>
                  <a:lnTo>
                    <a:pt x="78" y="76"/>
                  </a:lnTo>
                  <a:lnTo>
                    <a:pt x="90" y="75"/>
                  </a:lnTo>
                  <a:lnTo>
                    <a:pt x="100" y="75"/>
                  </a:lnTo>
                  <a:lnTo>
                    <a:pt x="107" y="75"/>
                  </a:lnTo>
                  <a:lnTo>
                    <a:pt x="113" y="76"/>
                  </a:lnTo>
                  <a:lnTo>
                    <a:pt x="114" y="76"/>
                  </a:lnTo>
                  <a:lnTo>
                    <a:pt x="119" y="79"/>
                  </a:lnTo>
                  <a:lnTo>
                    <a:pt x="121" y="80"/>
                  </a:lnTo>
                  <a:lnTo>
                    <a:pt x="122" y="84"/>
                  </a:lnTo>
                  <a:lnTo>
                    <a:pt x="122" y="87"/>
                  </a:lnTo>
                  <a:lnTo>
                    <a:pt x="125" y="92"/>
                  </a:lnTo>
                  <a:lnTo>
                    <a:pt x="125" y="98"/>
                  </a:lnTo>
                  <a:lnTo>
                    <a:pt x="125" y="107"/>
                  </a:lnTo>
                  <a:lnTo>
                    <a:pt x="126" y="112"/>
                  </a:lnTo>
                  <a:lnTo>
                    <a:pt x="126" y="117"/>
                  </a:lnTo>
                  <a:lnTo>
                    <a:pt x="126" y="121"/>
                  </a:lnTo>
                  <a:lnTo>
                    <a:pt x="126" y="127"/>
                  </a:lnTo>
                  <a:lnTo>
                    <a:pt x="126" y="135"/>
                  </a:lnTo>
                  <a:lnTo>
                    <a:pt x="126" y="141"/>
                  </a:lnTo>
                  <a:lnTo>
                    <a:pt x="127" y="147"/>
                  </a:lnTo>
                  <a:lnTo>
                    <a:pt x="132" y="149"/>
                  </a:lnTo>
                  <a:lnTo>
                    <a:pt x="201" y="138"/>
                  </a:lnTo>
                  <a:lnTo>
                    <a:pt x="199" y="133"/>
                  </a:lnTo>
                  <a:lnTo>
                    <a:pt x="197" y="133"/>
                  </a:lnTo>
                  <a:lnTo>
                    <a:pt x="195" y="131"/>
                  </a:lnTo>
                  <a:lnTo>
                    <a:pt x="193" y="130"/>
                  </a:lnTo>
                  <a:lnTo>
                    <a:pt x="193" y="126"/>
                  </a:lnTo>
                  <a:lnTo>
                    <a:pt x="193" y="121"/>
                  </a:lnTo>
                  <a:lnTo>
                    <a:pt x="191" y="119"/>
                  </a:lnTo>
                  <a:lnTo>
                    <a:pt x="191" y="113"/>
                  </a:lnTo>
                  <a:lnTo>
                    <a:pt x="191" y="92"/>
                  </a:lnTo>
                  <a:lnTo>
                    <a:pt x="191" y="82"/>
                  </a:lnTo>
                  <a:lnTo>
                    <a:pt x="191" y="73"/>
                  </a:lnTo>
                  <a:lnTo>
                    <a:pt x="190" y="65"/>
                  </a:lnTo>
                  <a:lnTo>
                    <a:pt x="187" y="58"/>
                  </a:lnTo>
                  <a:lnTo>
                    <a:pt x="186" y="52"/>
                  </a:lnTo>
                  <a:lnTo>
                    <a:pt x="184" y="47"/>
                  </a:lnTo>
                  <a:lnTo>
                    <a:pt x="180" y="45"/>
                  </a:lnTo>
                  <a:lnTo>
                    <a:pt x="178" y="44"/>
                  </a:lnTo>
                  <a:lnTo>
                    <a:pt x="174" y="42"/>
                  </a:lnTo>
                  <a:lnTo>
                    <a:pt x="168" y="40"/>
                  </a:lnTo>
                  <a:lnTo>
                    <a:pt x="162" y="38"/>
                  </a:lnTo>
                  <a:lnTo>
                    <a:pt x="155" y="36"/>
                  </a:lnTo>
                  <a:lnTo>
                    <a:pt x="162" y="30"/>
                  </a:lnTo>
                  <a:lnTo>
                    <a:pt x="171" y="24"/>
                  </a:lnTo>
                  <a:lnTo>
                    <a:pt x="177" y="19"/>
                  </a:lnTo>
                  <a:lnTo>
                    <a:pt x="183" y="12"/>
                  </a:lnTo>
                  <a:lnTo>
                    <a:pt x="186" y="3"/>
                  </a:lnTo>
                  <a:lnTo>
                    <a:pt x="187" y="0"/>
                  </a:lnTo>
                  <a:lnTo>
                    <a:pt x="126" y="0"/>
                  </a:lnTo>
                  <a:lnTo>
                    <a:pt x="125" y="3"/>
                  </a:lnTo>
                  <a:lnTo>
                    <a:pt x="122" y="9"/>
                  </a:lnTo>
                  <a:lnTo>
                    <a:pt x="121" y="12"/>
                  </a:lnTo>
                  <a:lnTo>
                    <a:pt x="117" y="14"/>
                  </a:lnTo>
                  <a:lnTo>
                    <a:pt x="113" y="17"/>
                  </a:lnTo>
                  <a:lnTo>
                    <a:pt x="106" y="19"/>
                  </a:lnTo>
                  <a:lnTo>
                    <a:pt x="97" y="22"/>
                  </a:lnTo>
                  <a:lnTo>
                    <a:pt x="68" y="24"/>
                  </a:lnTo>
                  <a:lnTo>
                    <a:pt x="68"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Freeform 22"/>
            <p:cNvSpPr>
              <a:spLocks/>
            </p:cNvSpPr>
            <p:nvPr/>
          </p:nvSpPr>
          <p:spPr bwMode="auto">
            <a:xfrm>
              <a:off x="2472" y="1020"/>
              <a:ext cx="188" cy="76"/>
            </a:xfrm>
            <a:custGeom>
              <a:avLst/>
              <a:gdLst>
                <a:gd name="T0" fmla="*/ 0 w 188"/>
                <a:gd name="T1" fmla="*/ 75 h 76"/>
                <a:gd name="T2" fmla="*/ 0 w 188"/>
                <a:gd name="T3" fmla="*/ 10 h 76"/>
                <a:gd name="T4" fmla="*/ 104 w 188"/>
                <a:gd name="T5" fmla="*/ 0 h 76"/>
                <a:gd name="T6" fmla="*/ 124 w 188"/>
                <a:gd name="T7" fmla="*/ 0 h 76"/>
                <a:gd name="T8" fmla="*/ 140 w 188"/>
                <a:gd name="T9" fmla="*/ 1 h 76"/>
                <a:gd name="T10" fmla="*/ 155 w 188"/>
                <a:gd name="T11" fmla="*/ 3 h 76"/>
                <a:gd name="T12" fmla="*/ 167 w 188"/>
                <a:gd name="T13" fmla="*/ 10 h 76"/>
                <a:gd name="T14" fmla="*/ 175 w 188"/>
                <a:gd name="T15" fmla="*/ 17 h 76"/>
                <a:gd name="T16" fmla="*/ 181 w 188"/>
                <a:gd name="T17" fmla="*/ 26 h 76"/>
                <a:gd name="T18" fmla="*/ 185 w 188"/>
                <a:gd name="T19" fmla="*/ 38 h 76"/>
                <a:gd name="T20" fmla="*/ 187 w 188"/>
                <a:gd name="T21" fmla="*/ 51 h 76"/>
                <a:gd name="T22" fmla="*/ 187 w 188"/>
                <a:gd name="T23" fmla="*/ 58 h 76"/>
                <a:gd name="T24" fmla="*/ 185 w 188"/>
                <a:gd name="T25" fmla="*/ 66 h 76"/>
                <a:gd name="T26" fmla="*/ 184 w 188"/>
                <a:gd name="T27" fmla="*/ 75 h 76"/>
                <a:gd name="T28" fmla="*/ 121 w 188"/>
                <a:gd name="T29" fmla="*/ 75 h 76"/>
                <a:gd name="T30" fmla="*/ 121 w 188"/>
                <a:gd name="T31" fmla="*/ 72 h 76"/>
                <a:gd name="T32" fmla="*/ 121 w 188"/>
                <a:gd name="T33" fmla="*/ 66 h 76"/>
                <a:gd name="T34" fmla="*/ 120 w 188"/>
                <a:gd name="T35" fmla="*/ 62 h 76"/>
                <a:gd name="T36" fmla="*/ 118 w 188"/>
                <a:gd name="T37" fmla="*/ 60 h 76"/>
                <a:gd name="T38" fmla="*/ 115 w 188"/>
                <a:gd name="T39" fmla="*/ 57 h 76"/>
                <a:gd name="T40" fmla="*/ 114 w 188"/>
                <a:gd name="T41" fmla="*/ 57 h 76"/>
                <a:gd name="T42" fmla="*/ 109 w 188"/>
                <a:gd name="T43" fmla="*/ 55 h 76"/>
                <a:gd name="T44" fmla="*/ 104 w 188"/>
                <a:gd name="T45" fmla="*/ 55 h 76"/>
                <a:gd name="T46" fmla="*/ 96 w 188"/>
                <a:gd name="T47" fmla="*/ 55 h 76"/>
                <a:gd name="T48" fmla="*/ 71 w 188"/>
                <a:gd name="T49" fmla="*/ 57 h 76"/>
                <a:gd name="T50" fmla="*/ 71 w 188"/>
                <a:gd name="T51" fmla="*/ 75 h 76"/>
                <a:gd name="T52" fmla="*/ 0 w 188"/>
                <a:gd name="T53" fmla="*/ 75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
                <a:gd name="T82" fmla="*/ 0 h 76"/>
                <a:gd name="T83" fmla="*/ 188 w 188"/>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 h="76">
                  <a:moveTo>
                    <a:pt x="0" y="75"/>
                  </a:moveTo>
                  <a:lnTo>
                    <a:pt x="0" y="10"/>
                  </a:lnTo>
                  <a:lnTo>
                    <a:pt x="104" y="0"/>
                  </a:lnTo>
                  <a:lnTo>
                    <a:pt x="124" y="0"/>
                  </a:lnTo>
                  <a:lnTo>
                    <a:pt x="140" y="1"/>
                  </a:lnTo>
                  <a:lnTo>
                    <a:pt x="155" y="3"/>
                  </a:lnTo>
                  <a:lnTo>
                    <a:pt x="167" y="10"/>
                  </a:lnTo>
                  <a:lnTo>
                    <a:pt x="175" y="17"/>
                  </a:lnTo>
                  <a:lnTo>
                    <a:pt x="181" y="26"/>
                  </a:lnTo>
                  <a:lnTo>
                    <a:pt x="185" y="38"/>
                  </a:lnTo>
                  <a:lnTo>
                    <a:pt x="187" y="51"/>
                  </a:lnTo>
                  <a:lnTo>
                    <a:pt x="187" y="58"/>
                  </a:lnTo>
                  <a:lnTo>
                    <a:pt x="185" y="66"/>
                  </a:lnTo>
                  <a:lnTo>
                    <a:pt x="184" y="75"/>
                  </a:lnTo>
                  <a:lnTo>
                    <a:pt x="121" y="75"/>
                  </a:lnTo>
                  <a:lnTo>
                    <a:pt x="121" y="72"/>
                  </a:lnTo>
                  <a:lnTo>
                    <a:pt x="121" y="66"/>
                  </a:lnTo>
                  <a:lnTo>
                    <a:pt x="120" y="62"/>
                  </a:lnTo>
                  <a:lnTo>
                    <a:pt x="118" y="60"/>
                  </a:lnTo>
                  <a:lnTo>
                    <a:pt x="115" y="57"/>
                  </a:lnTo>
                  <a:lnTo>
                    <a:pt x="114" y="57"/>
                  </a:lnTo>
                  <a:lnTo>
                    <a:pt x="109" y="55"/>
                  </a:lnTo>
                  <a:lnTo>
                    <a:pt x="104" y="55"/>
                  </a:lnTo>
                  <a:lnTo>
                    <a:pt x="96" y="55"/>
                  </a:lnTo>
                  <a:lnTo>
                    <a:pt x="71" y="57"/>
                  </a:lnTo>
                  <a:lnTo>
                    <a:pt x="71" y="75"/>
                  </a:lnTo>
                  <a:lnTo>
                    <a:pt x="0" y="75"/>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Freeform 23"/>
            <p:cNvSpPr>
              <a:spLocks/>
            </p:cNvSpPr>
            <p:nvPr/>
          </p:nvSpPr>
          <p:spPr bwMode="auto">
            <a:xfrm>
              <a:off x="2472" y="1095"/>
              <a:ext cx="198" cy="83"/>
            </a:xfrm>
            <a:custGeom>
              <a:avLst/>
              <a:gdLst>
                <a:gd name="T0" fmla="*/ 2 w 198"/>
                <a:gd name="T1" fmla="*/ 82 h 83"/>
                <a:gd name="T2" fmla="*/ 0 w 198"/>
                <a:gd name="T3" fmla="*/ 0 h 83"/>
                <a:gd name="T4" fmla="*/ 72 w 198"/>
                <a:gd name="T5" fmla="*/ 0 h 83"/>
                <a:gd name="T6" fmla="*/ 72 w 198"/>
                <a:gd name="T7" fmla="*/ 20 h 83"/>
                <a:gd name="T8" fmla="*/ 99 w 198"/>
                <a:gd name="T9" fmla="*/ 19 h 83"/>
                <a:gd name="T10" fmla="*/ 104 w 198"/>
                <a:gd name="T11" fmla="*/ 19 h 83"/>
                <a:gd name="T12" fmla="*/ 108 w 198"/>
                <a:gd name="T13" fmla="*/ 16 h 83"/>
                <a:gd name="T14" fmla="*/ 113 w 198"/>
                <a:gd name="T15" fmla="*/ 15 h 83"/>
                <a:gd name="T16" fmla="*/ 116 w 198"/>
                <a:gd name="T17" fmla="*/ 10 h 83"/>
                <a:gd name="T18" fmla="*/ 119 w 198"/>
                <a:gd name="T19" fmla="*/ 8 h 83"/>
                <a:gd name="T20" fmla="*/ 120 w 198"/>
                <a:gd name="T21" fmla="*/ 3 h 83"/>
                <a:gd name="T22" fmla="*/ 122 w 198"/>
                <a:gd name="T23" fmla="*/ 0 h 83"/>
                <a:gd name="T24" fmla="*/ 185 w 198"/>
                <a:gd name="T25" fmla="*/ 0 h 83"/>
                <a:gd name="T26" fmla="*/ 181 w 198"/>
                <a:gd name="T27" fmla="*/ 8 h 83"/>
                <a:gd name="T28" fmla="*/ 176 w 198"/>
                <a:gd name="T29" fmla="*/ 15 h 83"/>
                <a:gd name="T30" fmla="*/ 170 w 198"/>
                <a:gd name="T31" fmla="*/ 20 h 83"/>
                <a:gd name="T32" fmla="*/ 164 w 198"/>
                <a:gd name="T33" fmla="*/ 26 h 83"/>
                <a:gd name="T34" fmla="*/ 159 w 198"/>
                <a:gd name="T35" fmla="*/ 31 h 83"/>
                <a:gd name="T36" fmla="*/ 168 w 198"/>
                <a:gd name="T37" fmla="*/ 33 h 83"/>
                <a:gd name="T38" fmla="*/ 174 w 198"/>
                <a:gd name="T39" fmla="*/ 37 h 83"/>
                <a:gd name="T40" fmla="*/ 181 w 198"/>
                <a:gd name="T41" fmla="*/ 42 h 83"/>
                <a:gd name="T42" fmla="*/ 186 w 198"/>
                <a:gd name="T43" fmla="*/ 47 h 83"/>
                <a:gd name="T44" fmla="*/ 190 w 198"/>
                <a:gd name="T45" fmla="*/ 54 h 83"/>
                <a:gd name="T46" fmla="*/ 194 w 198"/>
                <a:gd name="T47" fmla="*/ 61 h 83"/>
                <a:gd name="T48" fmla="*/ 197 w 198"/>
                <a:gd name="T49" fmla="*/ 71 h 83"/>
                <a:gd name="T50" fmla="*/ 197 w 198"/>
                <a:gd name="T51" fmla="*/ 82 h 83"/>
                <a:gd name="T52" fmla="*/ 130 w 198"/>
                <a:gd name="T53" fmla="*/ 82 h 83"/>
                <a:gd name="T54" fmla="*/ 130 w 198"/>
                <a:gd name="T55" fmla="*/ 80 h 83"/>
                <a:gd name="T56" fmla="*/ 130 w 198"/>
                <a:gd name="T57" fmla="*/ 77 h 83"/>
                <a:gd name="T58" fmla="*/ 128 w 198"/>
                <a:gd name="T59" fmla="*/ 73 h 83"/>
                <a:gd name="T60" fmla="*/ 128 w 198"/>
                <a:gd name="T61" fmla="*/ 70 h 83"/>
                <a:gd name="T62" fmla="*/ 126 w 198"/>
                <a:gd name="T63" fmla="*/ 66 h 83"/>
                <a:gd name="T64" fmla="*/ 125 w 198"/>
                <a:gd name="T65" fmla="*/ 64 h 83"/>
                <a:gd name="T66" fmla="*/ 122 w 198"/>
                <a:gd name="T67" fmla="*/ 64 h 83"/>
                <a:gd name="T68" fmla="*/ 119 w 198"/>
                <a:gd name="T69" fmla="*/ 61 h 83"/>
                <a:gd name="T70" fmla="*/ 115 w 198"/>
                <a:gd name="T71" fmla="*/ 61 h 83"/>
                <a:gd name="T72" fmla="*/ 110 w 198"/>
                <a:gd name="T73" fmla="*/ 61 h 83"/>
                <a:gd name="T74" fmla="*/ 107 w 198"/>
                <a:gd name="T75" fmla="*/ 61 h 83"/>
                <a:gd name="T76" fmla="*/ 101 w 198"/>
                <a:gd name="T77" fmla="*/ 61 h 83"/>
                <a:gd name="T78" fmla="*/ 93 w 198"/>
                <a:gd name="T79" fmla="*/ 64 h 83"/>
                <a:gd name="T80" fmla="*/ 72 w 198"/>
                <a:gd name="T81" fmla="*/ 64 h 83"/>
                <a:gd name="T82" fmla="*/ 72 w 198"/>
                <a:gd name="T83" fmla="*/ 82 h 83"/>
                <a:gd name="T84" fmla="*/ 2 w 198"/>
                <a:gd name="T85" fmla="*/ 82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8"/>
                <a:gd name="T130" fmla="*/ 0 h 83"/>
                <a:gd name="T131" fmla="*/ 198 w 198"/>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8" h="83">
                  <a:moveTo>
                    <a:pt x="2" y="82"/>
                  </a:moveTo>
                  <a:lnTo>
                    <a:pt x="0" y="0"/>
                  </a:lnTo>
                  <a:lnTo>
                    <a:pt x="72" y="0"/>
                  </a:lnTo>
                  <a:lnTo>
                    <a:pt x="72" y="20"/>
                  </a:lnTo>
                  <a:lnTo>
                    <a:pt x="99" y="19"/>
                  </a:lnTo>
                  <a:lnTo>
                    <a:pt x="104" y="19"/>
                  </a:lnTo>
                  <a:lnTo>
                    <a:pt x="108" y="16"/>
                  </a:lnTo>
                  <a:lnTo>
                    <a:pt x="113" y="15"/>
                  </a:lnTo>
                  <a:lnTo>
                    <a:pt x="116" y="10"/>
                  </a:lnTo>
                  <a:lnTo>
                    <a:pt x="119" y="8"/>
                  </a:lnTo>
                  <a:lnTo>
                    <a:pt x="120" y="3"/>
                  </a:lnTo>
                  <a:lnTo>
                    <a:pt x="122" y="0"/>
                  </a:lnTo>
                  <a:lnTo>
                    <a:pt x="185" y="0"/>
                  </a:lnTo>
                  <a:lnTo>
                    <a:pt x="181" y="8"/>
                  </a:lnTo>
                  <a:lnTo>
                    <a:pt x="176" y="15"/>
                  </a:lnTo>
                  <a:lnTo>
                    <a:pt x="170" y="20"/>
                  </a:lnTo>
                  <a:lnTo>
                    <a:pt x="164" y="26"/>
                  </a:lnTo>
                  <a:lnTo>
                    <a:pt x="159" y="31"/>
                  </a:lnTo>
                  <a:lnTo>
                    <a:pt x="168" y="33"/>
                  </a:lnTo>
                  <a:lnTo>
                    <a:pt x="174" y="37"/>
                  </a:lnTo>
                  <a:lnTo>
                    <a:pt x="181" y="42"/>
                  </a:lnTo>
                  <a:lnTo>
                    <a:pt x="186" y="47"/>
                  </a:lnTo>
                  <a:lnTo>
                    <a:pt x="190" y="54"/>
                  </a:lnTo>
                  <a:lnTo>
                    <a:pt x="194" y="61"/>
                  </a:lnTo>
                  <a:lnTo>
                    <a:pt x="197" y="71"/>
                  </a:lnTo>
                  <a:lnTo>
                    <a:pt x="197" y="82"/>
                  </a:lnTo>
                  <a:lnTo>
                    <a:pt x="130" y="82"/>
                  </a:lnTo>
                  <a:lnTo>
                    <a:pt x="130" y="80"/>
                  </a:lnTo>
                  <a:lnTo>
                    <a:pt x="130" y="77"/>
                  </a:lnTo>
                  <a:lnTo>
                    <a:pt x="128" y="73"/>
                  </a:lnTo>
                  <a:lnTo>
                    <a:pt x="128" y="70"/>
                  </a:lnTo>
                  <a:lnTo>
                    <a:pt x="126" y="66"/>
                  </a:lnTo>
                  <a:lnTo>
                    <a:pt x="125" y="64"/>
                  </a:lnTo>
                  <a:lnTo>
                    <a:pt x="122" y="64"/>
                  </a:lnTo>
                  <a:lnTo>
                    <a:pt x="119" y="61"/>
                  </a:lnTo>
                  <a:lnTo>
                    <a:pt x="115" y="61"/>
                  </a:lnTo>
                  <a:lnTo>
                    <a:pt x="110" y="61"/>
                  </a:lnTo>
                  <a:lnTo>
                    <a:pt x="107" y="61"/>
                  </a:lnTo>
                  <a:lnTo>
                    <a:pt x="101" y="61"/>
                  </a:lnTo>
                  <a:lnTo>
                    <a:pt x="93" y="64"/>
                  </a:lnTo>
                  <a:lnTo>
                    <a:pt x="72" y="64"/>
                  </a:lnTo>
                  <a:lnTo>
                    <a:pt x="72" y="82"/>
                  </a:lnTo>
                  <a:lnTo>
                    <a:pt x="2" y="82"/>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Freeform 24"/>
            <p:cNvSpPr>
              <a:spLocks/>
            </p:cNvSpPr>
            <p:nvPr/>
          </p:nvSpPr>
          <p:spPr bwMode="auto">
            <a:xfrm>
              <a:off x="2474" y="1177"/>
              <a:ext cx="196" cy="83"/>
            </a:xfrm>
            <a:custGeom>
              <a:avLst/>
              <a:gdLst>
                <a:gd name="T0" fmla="*/ 0 w 196"/>
                <a:gd name="T1" fmla="*/ 0 h 83"/>
                <a:gd name="T2" fmla="*/ 0 w 196"/>
                <a:gd name="T3" fmla="*/ 82 h 83"/>
                <a:gd name="T4" fmla="*/ 106 w 196"/>
                <a:gd name="T5" fmla="*/ 73 h 83"/>
                <a:gd name="T6" fmla="*/ 119 w 196"/>
                <a:gd name="T7" fmla="*/ 72 h 83"/>
                <a:gd name="T8" fmla="*/ 130 w 196"/>
                <a:gd name="T9" fmla="*/ 70 h 83"/>
                <a:gd name="T10" fmla="*/ 142 w 196"/>
                <a:gd name="T11" fmla="*/ 68 h 83"/>
                <a:gd name="T12" fmla="*/ 151 w 196"/>
                <a:gd name="T13" fmla="*/ 64 h 83"/>
                <a:gd name="T14" fmla="*/ 161 w 196"/>
                <a:gd name="T15" fmla="*/ 58 h 83"/>
                <a:gd name="T16" fmla="*/ 168 w 196"/>
                <a:gd name="T17" fmla="*/ 52 h 83"/>
                <a:gd name="T18" fmla="*/ 177 w 196"/>
                <a:gd name="T19" fmla="*/ 47 h 83"/>
                <a:gd name="T20" fmla="*/ 183 w 196"/>
                <a:gd name="T21" fmla="*/ 40 h 83"/>
                <a:gd name="T22" fmla="*/ 189 w 196"/>
                <a:gd name="T23" fmla="*/ 31 h 83"/>
                <a:gd name="T24" fmla="*/ 192 w 196"/>
                <a:gd name="T25" fmla="*/ 23 h 83"/>
                <a:gd name="T26" fmla="*/ 195 w 196"/>
                <a:gd name="T27" fmla="*/ 11 h 83"/>
                <a:gd name="T28" fmla="*/ 195 w 196"/>
                <a:gd name="T29" fmla="*/ 0 h 83"/>
                <a:gd name="T30" fmla="*/ 128 w 196"/>
                <a:gd name="T31" fmla="*/ 0 h 83"/>
                <a:gd name="T32" fmla="*/ 126 w 196"/>
                <a:gd name="T33" fmla="*/ 7 h 83"/>
                <a:gd name="T34" fmla="*/ 123 w 196"/>
                <a:gd name="T35" fmla="*/ 12 h 83"/>
                <a:gd name="T36" fmla="*/ 113 w 196"/>
                <a:gd name="T37" fmla="*/ 17 h 83"/>
                <a:gd name="T38" fmla="*/ 101 w 196"/>
                <a:gd name="T39" fmla="*/ 18 h 83"/>
                <a:gd name="T40" fmla="*/ 70 w 196"/>
                <a:gd name="T41" fmla="*/ 19 h 83"/>
                <a:gd name="T42" fmla="*/ 70 w 196"/>
                <a:gd name="T43" fmla="*/ 0 h 83"/>
                <a:gd name="T44" fmla="*/ 0 w 196"/>
                <a:gd name="T45" fmla="*/ 0 h 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83"/>
                <a:gd name="T71" fmla="*/ 196 w 196"/>
                <a:gd name="T72" fmla="*/ 83 h 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83">
                  <a:moveTo>
                    <a:pt x="0" y="0"/>
                  </a:moveTo>
                  <a:lnTo>
                    <a:pt x="0" y="82"/>
                  </a:lnTo>
                  <a:lnTo>
                    <a:pt x="106" y="73"/>
                  </a:lnTo>
                  <a:lnTo>
                    <a:pt x="119" y="72"/>
                  </a:lnTo>
                  <a:lnTo>
                    <a:pt x="130" y="70"/>
                  </a:lnTo>
                  <a:lnTo>
                    <a:pt x="142" y="68"/>
                  </a:lnTo>
                  <a:lnTo>
                    <a:pt x="151" y="64"/>
                  </a:lnTo>
                  <a:lnTo>
                    <a:pt x="161" y="58"/>
                  </a:lnTo>
                  <a:lnTo>
                    <a:pt x="168" y="52"/>
                  </a:lnTo>
                  <a:lnTo>
                    <a:pt x="177" y="47"/>
                  </a:lnTo>
                  <a:lnTo>
                    <a:pt x="183" y="40"/>
                  </a:lnTo>
                  <a:lnTo>
                    <a:pt x="189" y="31"/>
                  </a:lnTo>
                  <a:lnTo>
                    <a:pt x="192" y="23"/>
                  </a:lnTo>
                  <a:lnTo>
                    <a:pt x="195" y="11"/>
                  </a:lnTo>
                  <a:lnTo>
                    <a:pt x="195" y="0"/>
                  </a:lnTo>
                  <a:lnTo>
                    <a:pt x="128" y="0"/>
                  </a:lnTo>
                  <a:lnTo>
                    <a:pt x="126" y="7"/>
                  </a:lnTo>
                  <a:lnTo>
                    <a:pt x="123" y="12"/>
                  </a:lnTo>
                  <a:lnTo>
                    <a:pt x="113" y="17"/>
                  </a:lnTo>
                  <a:lnTo>
                    <a:pt x="101" y="18"/>
                  </a:lnTo>
                  <a:lnTo>
                    <a:pt x="70" y="19"/>
                  </a:lnTo>
                  <a:lnTo>
                    <a:pt x="70"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Freeform 25"/>
            <p:cNvSpPr>
              <a:spLocks/>
            </p:cNvSpPr>
            <p:nvPr/>
          </p:nvSpPr>
          <p:spPr bwMode="auto">
            <a:xfrm>
              <a:off x="2729" y="1004"/>
              <a:ext cx="219" cy="129"/>
            </a:xfrm>
            <a:custGeom>
              <a:avLst/>
              <a:gdLst>
                <a:gd name="T0" fmla="*/ 0 w 221"/>
                <a:gd name="T1" fmla="*/ 128 h 129"/>
                <a:gd name="T2" fmla="*/ 0 w 221"/>
                <a:gd name="T3" fmla="*/ 125 h 129"/>
                <a:gd name="T4" fmla="*/ 2 w 221"/>
                <a:gd name="T5" fmla="*/ 112 h 129"/>
                <a:gd name="T6" fmla="*/ 2 w 221"/>
                <a:gd name="T7" fmla="*/ 100 h 129"/>
                <a:gd name="T8" fmla="*/ 5 w 221"/>
                <a:gd name="T9" fmla="*/ 89 h 129"/>
                <a:gd name="T10" fmla="*/ 7 w 221"/>
                <a:gd name="T11" fmla="*/ 78 h 129"/>
                <a:gd name="T12" fmla="*/ 12 w 221"/>
                <a:gd name="T13" fmla="*/ 67 h 129"/>
                <a:gd name="T14" fmla="*/ 15 w 221"/>
                <a:gd name="T15" fmla="*/ 59 h 129"/>
                <a:gd name="T16" fmla="*/ 20 w 221"/>
                <a:gd name="T17" fmla="*/ 48 h 129"/>
                <a:gd name="T18" fmla="*/ 27 w 221"/>
                <a:gd name="T19" fmla="*/ 38 h 129"/>
                <a:gd name="T20" fmla="*/ 35 w 221"/>
                <a:gd name="T21" fmla="*/ 31 h 129"/>
                <a:gd name="T22" fmla="*/ 43 w 221"/>
                <a:gd name="T23" fmla="*/ 22 h 129"/>
                <a:gd name="T24" fmla="*/ 53 w 221"/>
                <a:gd name="T25" fmla="*/ 16 h 129"/>
                <a:gd name="T26" fmla="*/ 57 w 221"/>
                <a:gd name="T27" fmla="*/ 10 h 129"/>
                <a:gd name="T28" fmla="*/ 69 w 221"/>
                <a:gd name="T29" fmla="*/ 5 h 129"/>
                <a:gd name="T30" fmla="*/ 81 w 221"/>
                <a:gd name="T31" fmla="*/ 1 h 129"/>
                <a:gd name="T32" fmla="*/ 92 w 221"/>
                <a:gd name="T33" fmla="*/ 0 h 129"/>
                <a:gd name="T34" fmla="*/ 105 w 221"/>
                <a:gd name="T35" fmla="*/ 0 h 129"/>
                <a:gd name="T36" fmla="*/ 114 w 221"/>
                <a:gd name="T37" fmla="*/ 0 h 129"/>
                <a:gd name="T38" fmla="*/ 123 w 221"/>
                <a:gd name="T39" fmla="*/ 1 h 129"/>
                <a:gd name="T40" fmla="*/ 132 w 221"/>
                <a:gd name="T41" fmla="*/ 3 h 129"/>
                <a:gd name="T42" fmla="*/ 139 w 221"/>
                <a:gd name="T43" fmla="*/ 5 h 129"/>
                <a:gd name="T44" fmla="*/ 145 w 221"/>
                <a:gd name="T45" fmla="*/ 6 h 129"/>
                <a:gd name="T46" fmla="*/ 152 w 221"/>
                <a:gd name="T47" fmla="*/ 9 h 129"/>
                <a:gd name="T48" fmla="*/ 159 w 221"/>
                <a:gd name="T49" fmla="*/ 12 h 129"/>
                <a:gd name="T50" fmla="*/ 163 w 221"/>
                <a:gd name="T51" fmla="*/ 16 h 129"/>
                <a:gd name="T52" fmla="*/ 173 w 221"/>
                <a:gd name="T53" fmla="*/ 27 h 129"/>
                <a:gd name="T54" fmla="*/ 183 w 221"/>
                <a:gd name="T55" fmla="*/ 38 h 129"/>
                <a:gd name="T56" fmla="*/ 193 w 221"/>
                <a:gd name="T57" fmla="*/ 50 h 129"/>
                <a:gd name="T58" fmla="*/ 199 w 221"/>
                <a:gd name="T59" fmla="*/ 63 h 129"/>
                <a:gd name="T60" fmla="*/ 205 w 221"/>
                <a:gd name="T61" fmla="*/ 78 h 129"/>
                <a:gd name="T62" fmla="*/ 208 w 221"/>
                <a:gd name="T63" fmla="*/ 93 h 129"/>
                <a:gd name="T64" fmla="*/ 212 w 221"/>
                <a:gd name="T65" fmla="*/ 110 h 129"/>
                <a:gd name="T66" fmla="*/ 212 w 221"/>
                <a:gd name="T67" fmla="*/ 125 h 129"/>
                <a:gd name="T68" fmla="*/ 212 w 221"/>
                <a:gd name="T69" fmla="*/ 128 h 129"/>
                <a:gd name="T70" fmla="*/ 145 w 221"/>
                <a:gd name="T71" fmla="*/ 128 h 129"/>
                <a:gd name="T72" fmla="*/ 145 w 221"/>
                <a:gd name="T73" fmla="*/ 117 h 129"/>
                <a:gd name="T74" fmla="*/ 143 w 221"/>
                <a:gd name="T75" fmla="*/ 101 h 129"/>
                <a:gd name="T76" fmla="*/ 141 w 221"/>
                <a:gd name="T77" fmla="*/ 91 h 129"/>
                <a:gd name="T78" fmla="*/ 138 w 221"/>
                <a:gd name="T79" fmla="*/ 80 h 129"/>
                <a:gd name="T80" fmla="*/ 132 w 221"/>
                <a:gd name="T81" fmla="*/ 71 h 129"/>
                <a:gd name="T82" fmla="*/ 123 w 221"/>
                <a:gd name="T83" fmla="*/ 66 h 129"/>
                <a:gd name="T84" fmla="*/ 116 w 221"/>
                <a:gd name="T85" fmla="*/ 61 h 129"/>
                <a:gd name="T86" fmla="*/ 105 w 221"/>
                <a:gd name="T87" fmla="*/ 61 h 129"/>
                <a:gd name="T88" fmla="*/ 100 w 221"/>
                <a:gd name="T89" fmla="*/ 61 h 129"/>
                <a:gd name="T90" fmla="*/ 94 w 221"/>
                <a:gd name="T91" fmla="*/ 61 h 129"/>
                <a:gd name="T92" fmla="*/ 88 w 221"/>
                <a:gd name="T93" fmla="*/ 66 h 129"/>
                <a:gd name="T94" fmla="*/ 85 w 221"/>
                <a:gd name="T95" fmla="*/ 67 h 129"/>
                <a:gd name="T96" fmla="*/ 81 w 221"/>
                <a:gd name="T97" fmla="*/ 71 h 129"/>
                <a:gd name="T98" fmla="*/ 76 w 221"/>
                <a:gd name="T99" fmla="*/ 76 h 129"/>
                <a:gd name="T100" fmla="*/ 74 w 221"/>
                <a:gd name="T101" fmla="*/ 83 h 129"/>
                <a:gd name="T102" fmla="*/ 72 w 221"/>
                <a:gd name="T103" fmla="*/ 91 h 129"/>
                <a:gd name="T104" fmla="*/ 69 w 221"/>
                <a:gd name="T105" fmla="*/ 99 h 129"/>
                <a:gd name="T106" fmla="*/ 68 w 221"/>
                <a:gd name="T107" fmla="*/ 107 h 129"/>
                <a:gd name="T108" fmla="*/ 68 w 221"/>
                <a:gd name="T109" fmla="*/ 117 h 129"/>
                <a:gd name="T110" fmla="*/ 68 w 221"/>
                <a:gd name="T111" fmla="*/ 128 h 129"/>
                <a:gd name="T112" fmla="*/ 0 w 221"/>
                <a:gd name="T113" fmla="*/ 128 h 1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1"/>
                <a:gd name="T172" fmla="*/ 0 h 129"/>
                <a:gd name="T173" fmla="*/ 221 w 221"/>
                <a:gd name="T174" fmla="*/ 129 h 1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1" h="129">
                  <a:moveTo>
                    <a:pt x="0" y="128"/>
                  </a:moveTo>
                  <a:lnTo>
                    <a:pt x="0" y="125"/>
                  </a:lnTo>
                  <a:lnTo>
                    <a:pt x="2" y="112"/>
                  </a:lnTo>
                  <a:lnTo>
                    <a:pt x="2" y="100"/>
                  </a:lnTo>
                  <a:lnTo>
                    <a:pt x="5" y="89"/>
                  </a:lnTo>
                  <a:lnTo>
                    <a:pt x="7" y="78"/>
                  </a:lnTo>
                  <a:lnTo>
                    <a:pt x="12" y="67"/>
                  </a:lnTo>
                  <a:lnTo>
                    <a:pt x="15" y="59"/>
                  </a:lnTo>
                  <a:lnTo>
                    <a:pt x="20" y="48"/>
                  </a:lnTo>
                  <a:lnTo>
                    <a:pt x="27" y="38"/>
                  </a:lnTo>
                  <a:lnTo>
                    <a:pt x="35" y="31"/>
                  </a:lnTo>
                  <a:lnTo>
                    <a:pt x="43" y="22"/>
                  </a:lnTo>
                  <a:lnTo>
                    <a:pt x="53" y="16"/>
                  </a:lnTo>
                  <a:lnTo>
                    <a:pt x="61" y="10"/>
                  </a:lnTo>
                  <a:lnTo>
                    <a:pt x="73" y="5"/>
                  </a:lnTo>
                  <a:lnTo>
                    <a:pt x="85" y="1"/>
                  </a:lnTo>
                  <a:lnTo>
                    <a:pt x="96" y="0"/>
                  </a:lnTo>
                  <a:lnTo>
                    <a:pt x="109" y="0"/>
                  </a:lnTo>
                  <a:lnTo>
                    <a:pt x="118" y="0"/>
                  </a:lnTo>
                  <a:lnTo>
                    <a:pt x="127" y="1"/>
                  </a:lnTo>
                  <a:lnTo>
                    <a:pt x="136" y="3"/>
                  </a:lnTo>
                  <a:lnTo>
                    <a:pt x="143" y="5"/>
                  </a:lnTo>
                  <a:lnTo>
                    <a:pt x="149" y="6"/>
                  </a:lnTo>
                  <a:lnTo>
                    <a:pt x="156" y="9"/>
                  </a:lnTo>
                  <a:lnTo>
                    <a:pt x="163" y="12"/>
                  </a:lnTo>
                  <a:lnTo>
                    <a:pt x="169" y="16"/>
                  </a:lnTo>
                  <a:lnTo>
                    <a:pt x="181" y="27"/>
                  </a:lnTo>
                  <a:lnTo>
                    <a:pt x="191" y="38"/>
                  </a:lnTo>
                  <a:lnTo>
                    <a:pt x="201" y="50"/>
                  </a:lnTo>
                  <a:lnTo>
                    <a:pt x="207" y="63"/>
                  </a:lnTo>
                  <a:lnTo>
                    <a:pt x="213" y="78"/>
                  </a:lnTo>
                  <a:lnTo>
                    <a:pt x="216" y="93"/>
                  </a:lnTo>
                  <a:lnTo>
                    <a:pt x="220" y="110"/>
                  </a:lnTo>
                  <a:lnTo>
                    <a:pt x="220" y="125"/>
                  </a:lnTo>
                  <a:lnTo>
                    <a:pt x="220" y="128"/>
                  </a:lnTo>
                  <a:lnTo>
                    <a:pt x="149" y="128"/>
                  </a:lnTo>
                  <a:lnTo>
                    <a:pt x="149" y="117"/>
                  </a:lnTo>
                  <a:lnTo>
                    <a:pt x="147" y="101"/>
                  </a:lnTo>
                  <a:lnTo>
                    <a:pt x="145" y="91"/>
                  </a:lnTo>
                  <a:lnTo>
                    <a:pt x="142" y="80"/>
                  </a:lnTo>
                  <a:lnTo>
                    <a:pt x="136" y="71"/>
                  </a:lnTo>
                  <a:lnTo>
                    <a:pt x="127" y="66"/>
                  </a:lnTo>
                  <a:lnTo>
                    <a:pt x="120" y="61"/>
                  </a:lnTo>
                  <a:lnTo>
                    <a:pt x="109" y="61"/>
                  </a:lnTo>
                  <a:lnTo>
                    <a:pt x="104" y="61"/>
                  </a:lnTo>
                  <a:lnTo>
                    <a:pt x="98" y="61"/>
                  </a:lnTo>
                  <a:lnTo>
                    <a:pt x="92" y="66"/>
                  </a:lnTo>
                  <a:lnTo>
                    <a:pt x="89" y="67"/>
                  </a:lnTo>
                  <a:lnTo>
                    <a:pt x="85" y="71"/>
                  </a:lnTo>
                  <a:lnTo>
                    <a:pt x="80" y="76"/>
                  </a:lnTo>
                  <a:lnTo>
                    <a:pt x="78" y="83"/>
                  </a:lnTo>
                  <a:lnTo>
                    <a:pt x="76" y="91"/>
                  </a:lnTo>
                  <a:lnTo>
                    <a:pt x="73" y="99"/>
                  </a:lnTo>
                  <a:lnTo>
                    <a:pt x="72" y="107"/>
                  </a:lnTo>
                  <a:lnTo>
                    <a:pt x="72" y="117"/>
                  </a:lnTo>
                  <a:lnTo>
                    <a:pt x="72" y="128"/>
                  </a:lnTo>
                  <a:lnTo>
                    <a:pt x="0" y="128"/>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Freeform 26"/>
            <p:cNvSpPr>
              <a:spLocks/>
            </p:cNvSpPr>
            <p:nvPr/>
          </p:nvSpPr>
          <p:spPr bwMode="auto">
            <a:xfrm>
              <a:off x="2729" y="1132"/>
              <a:ext cx="219" cy="127"/>
            </a:xfrm>
            <a:custGeom>
              <a:avLst/>
              <a:gdLst>
                <a:gd name="T0" fmla="*/ 0 w 221"/>
                <a:gd name="T1" fmla="*/ 0 h 127"/>
                <a:gd name="T2" fmla="*/ 0 w 221"/>
                <a:gd name="T3" fmla="*/ 14 h 127"/>
                <a:gd name="T4" fmla="*/ 5 w 221"/>
                <a:gd name="T5" fmla="*/ 30 h 127"/>
                <a:gd name="T6" fmla="*/ 6 w 221"/>
                <a:gd name="T7" fmla="*/ 48 h 127"/>
                <a:gd name="T8" fmla="*/ 12 w 221"/>
                <a:gd name="T9" fmla="*/ 63 h 127"/>
                <a:gd name="T10" fmla="*/ 18 w 221"/>
                <a:gd name="T11" fmla="*/ 76 h 127"/>
                <a:gd name="T12" fmla="*/ 27 w 221"/>
                <a:gd name="T13" fmla="*/ 88 h 127"/>
                <a:gd name="T14" fmla="*/ 36 w 221"/>
                <a:gd name="T15" fmla="*/ 99 h 127"/>
                <a:gd name="T16" fmla="*/ 49 w 221"/>
                <a:gd name="T17" fmla="*/ 110 h 127"/>
                <a:gd name="T18" fmla="*/ 54 w 221"/>
                <a:gd name="T19" fmla="*/ 115 h 127"/>
                <a:gd name="T20" fmla="*/ 57 w 221"/>
                <a:gd name="T21" fmla="*/ 116 h 127"/>
                <a:gd name="T22" fmla="*/ 63 w 221"/>
                <a:gd name="T23" fmla="*/ 120 h 127"/>
                <a:gd name="T24" fmla="*/ 72 w 221"/>
                <a:gd name="T25" fmla="*/ 122 h 127"/>
                <a:gd name="T26" fmla="*/ 79 w 221"/>
                <a:gd name="T27" fmla="*/ 124 h 127"/>
                <a:gd name="T28" fmla="*/ 88 w 221"/>
                <a:gd name="T29" fmla="*/ 124 h 127"/>
                <a:gd name="T30" fmla="*/ 97 w 221"/>
                <a:gd name="T31" fmla="*/ 126 h 127"/>
                <a:gd name="T32" fmla="*/ 105 w 221"/>
                <a:gd name="T33" fmla="*/ 126 h 127"/>
                <a:gd name="T34" fmla="*/ 120 w 221"/>
                <a:gd name="T35" fmla="*/ 126 h 127"/>
                <a:gd name="T36" fmla="*/ 132 w 221"/>
                <a:gd name="T37" fmla="*/ 124 h 127"/>
                <a:gd name="T38" fmla="*/ 143 w 221"/>
                <a:gd name="T39" fmla="*/ 122 h 127"/>
                <a:gd name="T40" fmla="*/ 154 w 221"/>
                <a:gd name="T41" fmla="*/ 120 h 127"/>
                <a:gd name="T42" fmla="*/ 161 w 221"/>
                <a:gd name="T43" fmla="*/ 115 h 127"/>
                <a:gd name="T44" fmla="*/ 168 w 221"/>
                <a:gd name="T45" fmla="*/ 107 h 127"/>
                <a:gd name="T46" fmla="*/ 176 w 221"/>
                <a:gd name="T47" fmla="*/ 98 h 127"/>
                <a:gd name="T48" fmla="*/ 183 w 221"/>
                <a:gd name="T49" fmla="*/ 91 h 127"/>
                <a:gd name="T50" fmla="*/ 190 w 221"/>
                <a:gd name="T51" fmla="*/ 81 h 127"/>
                <a:gd name="T52" fmla="*/ 197 w 221"/>
                <a:gd name="T53" fmla="*/ 71 h 127"/>
                <a:gd name="T54" fmla="*/ 201 w 221"/>
                <a:gd name="T55" fmla="*/ 60 h 127"/>
                <a:gd name="T56" fmla="*/ 205 w 221"/>
                <a:gd name="T57" fmla="*/ 48 h 127"/>
                <a:gd name="T58" fmla="*/ 206 w 221"/>
                <a:gd name="T59" fmla="*/ 36 h 127"/>
                <a:gd name="T60" fmla="*/ 210 w 221"/>
                <a:gd name="T61" fmla="*/ 23 h 127"/>
                <a:gd name="T62" fmla="*/ 212 w 221"/>
                <a:gd name="T63" fmla="*/ 11 h 127"/>
                <a:gd name="T64" fmla="*/ 212 w 221"/>
                <a:gd name="T65" fmla="*/ 0 h 127"/>
                <a:gd name="T66" fmla="*/ 145 w 221"/>
                <a:gd name="T67" fmla="*/ 0 h 127"/>
                <a:gd name="T68" fmla="*/ 145 w 221"/>
                <a:gd name="T69" fmla="*/ 3 h 127"/>
                <a:gd name="T70" fmla="*/ 145 w 221"/>
                <a:gd name="T71" fmla="*/ 17 h 127"/>
                <a:gd name="T72" fmla="*/ 143 w 221"/>
                <a:gd name="T73" fmla="*/ 29 h 127"/>
                <a:gd name="T74" fmla="*/ 141 w 221"/>
                <a:gd name="T75" fmla="*/ 41 h 127"/>
                <a:gd name="T76" fmla="*/ 138 w 221"/>
                <a:gd name="T77" fmla="*/ 50 h 127"/>
                <a:gd name="T78" fmla="*/ 132 w 221"/>
                <a:gd name="T79" fmla="*/ 58 h 127"/>
                <a:gd name="T80" fmla="*/ 123 w 221"/>
                <a:gd name="T81" fmla="*/ 64 h 127"/>
                <a:gd name="T82" fmla="*/ 116 w 221"/>
                <a:gd name="T83" fmla="*/ 65 h 127"/>
                <a:gd name="T84" fmla="*/ 105 w 221"/>
                <a:gd name="T85" fmla="*/ 69 h 127"/>
                <a:gd name="T86" fmla="*/ 98 w 221"/>
                <a:gd name="T87" fmla="*/ 65 h 127"/>
                <a:gd name="T88" fmla="*/ 91 w 221"/>
                <a:gd name="T89" fmla="*/ 64 h 127"/>
                <a:gd name="T90" fmla="*/ 83 w 221"/>
                <a:gd name="T91" fmla="*/ 58 h 127"/>
                <a:gd name="T92" fmla="*/ 76 w 221"/>
                <a:gd name="T93" fmla="*/ 51 h 127"/>
                <a:gd name="T94" fmla="*/ 74 w 221"/>
                <a:gd name="T95" fmla="*/ 41 h 127"/>
                <a:gd name="T96" fmla="*/ 69 w 221"/>
                <a:gd name="T97" fmla="*/ 29 h 127"/>
                <a:gd name="T98" fmla="*/ 68 w 221"/>
                <a:gd name="T99" fmla="*/ 17 h 127"/>
                <a:gd name="T100" fmla="*/ 68 w 221"/>
                <a:gd name="T101" fmla="*/ 0 h 127"/>
                <a:gd name="T102" fmla="*/ 0 w 221"/>
                <a:gd name="T103" fmla="*/ 0 h 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1"/>
                <a:gd name="T157" fmla="*/ 0 h 127"/>
                <a:gd name="T158" fmla="*/ 221 w 221"/>
                <a:gd name="T159" fmla="*/ 127 h 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1" h="127">
                  <a:moveTo>
                    <a:pt x="0" y="0"/>
                  </a:moveTo>
                  <a:lnTo>
                    <a:pt x="0" y="14"/>
                  </a:lnTo>
                  <a:lnTo>
                    <a:pt x="5" y="30"/>
                  </a:lnTo>
                  <a:lnTo>
                    <a:pt x="6" y="48"/>
                  </a:lnTo>
                  <a:lnTo>
                    <a:pt x="12" y="63"/>
                  </a:lnTo>
                  <a:lnTo>
                    <a:pt x="18" y="76"/>
                  </a:lnTo>
                  <a:lnTo>
                    <a:pt x="27" y="88"/>
                  </a:lnTo>
                  <a:lnTo>
                    <a:pt x="36" y="99"/>
                  </a:lnTo>
                  <a:lnTo>
                    <a:pt x="49" y="110"/>
                  </a:lnTo>
                  <a:lnTo>
                    <a:pt x="54" y="115"/>
                  </a:lnTo>
                  <a:lnTo>
                    <a:pt x="61" y="116"/>
                  </a:lnTo>
                  <a:lnTo>
                    <a:pt x="67" y="120"/>
                  </a:lnTo>
                  <a:lnTo>
                    <a:pt x="76" y="122"/>
                  </a:lnTo>
                  <a:lnTo>
                    <a:pt x="83" y="124"/>
                  </a:lnTo>
                  <a:lnTo>
                    <a:pt x="92" y="124"/>
                  </a:lnTo>
                  <a:lnTo>
                    <a:pt x="101" y="126"/>
                  </a:lnTo>
                  <a:lnTo>
                    <a:pt x="109" y="126"/>
                  </a:lnTo>
                  <a:lnTo>
                    <a:pt x="124" y="126"/>
                  </a:lnTo>
                  <a:lnTo>
                    <a:pt x="136" y="124"/>
                  </a:lnTo>
                  <a:lnTo>
                    <a:pt x="147" y="122"/>
                  </a:lnTo>
                  <a:lnTo>
                    <a:pt x="158" y="120"/>
                  </a:lnTo>
                  <a:lnTo>
                    <a:pt x="166" y="115"/>
                  </a:lnTo>
                  <a:lnTo>
                    <a:pt x="176" y="107"/>
                  </a:lnTo>
                  <a:lnTo>
                    <a:pt x="184" y="98"/>
                  </a:lnTo>
                  <a:lnTo>
                    <a:pt x="191" y="91"/>
                  </a:lnTo>
                  <a:lnTo>
                    <a:pt x="198" y="81"/>
                  </a:lnTo>
                  <a:lnTo>
                    <a:pt x="205" y="71"/>
                  </a:lnTo>
                  <a:lnTo>
                    <a:pt x="209" y="60"/>
                  </a:lnTo>
                  <a:lnTo>
                    <a:pt x="213" y="48"/>
                  </a:lnTo>
                  <a:lnTo>
                    <a:pt x="214" y="36"/>
                  </a:lnTo>
                  <a:lnTo>
                    <a:pt x="218" y="23"/>
                  </a:lnTo>
                  <a:lnTo>
                    <a:pt x="220" y="11"/>
                  </a:lnTo>
                  <a:lnTo>
                    <a:pt x="220" y="0"/>
                  </a:lnTo>
                  <a:lnTo>
                    <a:pt x="149" y="0"/>
                  </a:lnTo>
                  <a:lnTo>
                    <a:pt x="149" y="3"/>
                  </a:lnTo>
                  <a:lnTo>
                    <a:pt x="149" y="17"/>
                  </a:lnTo>
                  <a:lnTo>
                    <a:pt x="147" y="29"/>
                  </a:lnTo>
                  <a:lnTo>
                    <a:pt x="145" y="41"/>
                  </a:lnTo>
                  <a:lnTo>
                    <a:pt x="142" y="50"/>
                  </a:lnTo>
                  <a:lnTo>
                    <a:pt x="136" y="58"/>
                  </a:lnTo>
                  <a:lnTo>
                    <a:pt x="127" y="64"/>
                  </a:lnTo>
                  <a:lnTo>
                    <a:pt x="120" y="65"/>
                  </a:lnTo>
                  <a:lnTo>
                    <a:pt x="109" y="69"/>
                  </a:lnTo>
                  <a:lnTo>
                    <a:pt x="102" y="65"/>
                  </a:lnTo>
                  <a:lnTo>
                    <a:pt x="95" y="64"/>
                  </a:lnTo>
                  <a:lnTo>
                    <a:pt x="87" y="58"/>
                  </a:lnTo>
                  <a:lnTo>
                    <a:pt x="80" y="51"/>
                  </a:lnTo>
                  <a:lnTo>
                    <a:pt x="78" y="41"/>
                  </a:lnTo>
                  <a:lnTo>
                    <a:pt x="73" y="29"/>
                  </a:lnTo>
                  <a:lnTo>
                    <a:pt x="72" y="17"/>
                  </a:lnTo>
                  <a:lnTo>
                    <a:pt x="72"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Freeform 27"/>
            <p:cNvSpPr>
              <a:spLocks/>
            </p:cNvSpPr>
            <p:nvPr/>
          </p:nvSpPr>
          <p:spPr bwMode="auto">
            <a:xfrm>
              <a:off x="3005" y="1024"/>
              <a:ext cx="159" cy="92"/>
            </a:xfrm>
            <a:custGeom>
              <a:avLst/>
              <a:gdLst>
                <a:gd name="T0" fmla="*/ 0 w 159"/>
                <a:gd name="T1" fmla="*/ 91 h 92"/>
                <a:gd name="T2" fmla="*/ 0 w 159"/>
                <a:gd name="T3" fmla="*/ 0 h 92"/>
                <a:gd name="T4" fmla="*/ 84 w 159"/>
                <a:gd name="T5" fmla="*/ 14 h 92"/>
                <a:gd name="T6" fmla="*/ 98 w 159"/>
                <a:gd name="T7" fmla="*/ 16 h 92"/>
                <a:gd name="T8" fmla="*/ 111 w 159"/>
                <a:gd name="T9" fmla="*/ 20 h 92"/>
                <a:gd name="T10" fmla="*/ 123 w 159"/>
                <a:gd name="T11" fmla="*/ 25 h 92"/>
                <a:gd name="T12" fmla="*/ 134 w 159"/>
                <a:gd name="T13" fmla="*/ 30 h 92"/>
                <a:gd name="T14" fmla="*/ 140 w 159"/>
                <a:gd name="T15" fmla="*/ 36 h 92"/>
                <a:gd name="T16" fmla="*/ 147 w 159"/>
                <a:gd name="T17" fmla="*/ 43 h 92"/>
                <a:gd name="T18" fmla="*/ 150 w 159"/>
                <a:gd name="T19" fmla="*/ 49 h 92"/>
                <a:gd name="T20" fmla="*/ 154 w 159"/>
                <a:gd name="T21" fmla="*/ 56 h 92"/>
                <a:gd name="T22" fmla="*/ 156 w 159"/>
                <a:gd name="T23" fmla="*/ 65 h 92"/>
                <a:gd name="T24" fmla="*/ 158 w 159"/>
                <a:gd name="T25" fmla="*/ 75 h 92"/>
                <a:gd name="T26" fmla="*/ 158 w 159"/>
                <a:gd name="T27" fmla="*/ 86 h 92"/>
                <a:gd name="T28" fmla="*/ 158 w 159"/>
                <a:gd name="T29" fmla="*/ 91 h 92"/>
                <a:gd name="T30" fmla="*/ 106 w 159"/>
                <a:gd name="T31" fmla="*/ 91 h 92"/>
                <a:gd name="T32" fmla="*/ 105 w 159"/>
                <a:gd name="T33" fmla="*/ 88 h 92"/>
                <a:gd name="T34" fmla="*/ 102 w 159"/>
                <a:gd name="T35" fmla="*/ 81 h 92"/>
                <a:gd name="T36" fmla="*/ 100 w 159"/>
                <a:gd name="T37" fmla="*/ 79 h 92"/>
                <a:gd name="T38" fmla="*/ 96 w 159"/>
                <a:gd name="T39" fmla="*/ 75 h 92"/>
                <a:gd name="T40" fmla="*/ 93 w 159"/>
                <a:gd name="T41" fmla="*/ 74 h 92"/>
                <a:gd name="T42" fmla="*/ 89 w 159"/>
                <a:gd name="T43" fmla="*/ 69 h 92"/>
                <a:gd name="T44" fmla="*/ 82 w 159"/>
                <a:gd name="T45" fmla="*/ 68 h 92"/>
                <a:gd name="T46" fmla="*/ 58 w 159"/>
                <a:gd name="T47" fmla="*/ 63 h 92"/>
                <a:gd name="T48" fmla="*/ 58 w 159"/>
                <a:gd name="T49" fmla="*/ 91 h 92"/>
                <a:gd name="T50" fmla="*/ 0 w 159"/>
                <a:gd name="T51" fmla="*/ 9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9"/>
                <a:gd name="T79" fmla="*/ 0 h 92"/>
                <a:gd name="T80" fmla="*/ 159 w 15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9" h="92">
                  <a:moveTo>
                    <a:pt x="0" y="91"/>
                  </a:moveTo>
                  <a:lnTo>
                    <a:pt x="0" y="0"/>
                  </a:lnTo>
                  <a:lnTo>
                    <a:pt x="84" y="14"/>
                  </a:lnTo>
                  <a:lnTo>
                    <a:pt x="98" y="16"/>
                  </a:lnTo>
                  <a:lnTo>
                    <a:pt x="111" y="20"/>
                  </a:lnTo>
                  <a:lnTo>
                    <a:pt x="123" y="25"/>
                  </a:lnTo>
                  <a:lnTo>
                    <a:pt x="134" y="30"/>
                  </a:lnTo>
                  <a:lnTo>
                    <a:pt x="140" y="36"/>
                  </a:lnTo>
                  <a:lnTo>
                    <a:pt x="147" y="43"/>
                  </a:lnTo>
                  <a:lnTo>
                    <a:pt x="150" y="49"/>
                  </a:lnTo>
                  <a:lnTo>
                    <a:pt x="154" y="56"/>
                  </a:lnTo>
                  <a:lnTo>
                    <a:pt x="156" y="65"/>
                  </a:lnTo>
                  <a:lnTo>
                    <a:pt x="158" y="75"/>
                  </a:lnTo>
                  <a:lnTo>
                    <a:pt x="158" y="86"/>
                  </a:lnTo>
                  <a:lnTo>
                    <a:pt x="158" y="91"/>
                  </a:lnTo>
                  <a:lnTo>
                    <a:pt x="106" y="91"/>
                  </a:lnTo>
                  <a:lnTo>
                    <a:pt x="105" y="88"/>
                  </a:lnTo>
                  <a:lnTo>
                    <a:pt x="102" y="81"/>
                  </a:lnTo>
                  <a:lnTo>
                    <a:pt x="100" y="79"/>
                  </a:lnTo>
                  <a:lnTo>
                    <a:pt x="96" y="75"/>
                  </a:lnTo>
                  <a:lnTo>
                    <a:pt x="93" y="74"/>
                  </a:lnTo>
                  <a:lnTo>
                    <a:pt x="89" y="69"/>
                  </a:lnTo>
                  <a:lnTo>
                    <a:pt x="82" y="68"/>
                  </a:lnTo>
                  <a:lnTo>
                    <a:pt x="58" y="63"/>
                  </a:lnTo>
                  <a:lnTo>
                    <a:pt x="58" y="91"/>
                  </a:lnTo>
                  <a:lnTo>
                    <a:pt x="0" y="91"/>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Freeform 28"/>
            <p:cNvSpPr>
              <a:spLocks/>
            </p:cNvSpPr>
            <p:nvPr/>
          </p:nvSpPr>
          <p:spPr bwMode="auto">
            <a:xfrm>
              <a:off x="3005" y="1115"/>
              <a:ext cx="166" cy="173"/>
            </a:xfrm>
            <a:custGeom>
              <a:avLst/>
              <a:gdLst>
                <a:gd name="T0" fmla="*/ 0 w 166"/>
                <a:gd name="T1" fmla="*/ 144 h 173"/>
                <a:gd name="T2" fmla="*/ 58 w 166"/>
                <a:gd name="T3" fmla="*/ 72 h 173"/>
                <a:gd name="T4" fmla="*/ 76 w 166"/>
                <a:gd name="T5" fmla="*/ 75 h 173"/>
                <a:gd name="T6" fmla="*/ 89 w 166"/>
                <a:gd name="T7" fmla="*/ 81 h 173"/>
                <a:gd name="T8" fmla="*/ 96 w 166"/>
                <a:gd name="T9" fmla="*/ 85 h 173"/>
                <a:gd name="T10" fmla="*/ 100 w 166"/>
                <a:gd name="T11" fmla="*/ 90 h 173"/>
                <a:gd name="T12" fmla="*/ 101 w 166"/>
                <a:gd name="T13" fmla="*/ 97 h 173"/>
                <a:gd name="T14" fmla="*/ 105 w 166"/>
                <a:gd name="T15" fmla="*/ 109 h 173"/>
                <a:gd name="T16" fmla="*/ 105 w 166"/>
                <a:gd name="T17" fmla="*/ 121 h 173"/>
                <a:gd name="T18" fmla="*/ 105 w 166"/>
                <a:gd name="T19" fmla="*/ 135 h 173"/>
                <a:gd name="T20" fmla="*/ 105 w 166"/>
                <a:gd name="T21" fmla="*/ 147 h 173"/>
                <a:gd name="T22" fmla="*/ 106 w 166"/>
                <a:gd name="T23" fmla="*/ 160 h 173"/>
                <a:gd name="T24" fmla="*/ 165 w 166"/>
                <a:gd name="T25" fmla="*/ 172 h 173"/>
                <a:gd name="T26" fmla="*/ 164 w 166"/>
                <a:gd name="T27" fmla="*/ 167 h 173"/>
                <a:gd name="T28" fmla="*/ 161 w 166"/>
                <a:gd name="T29" fmla="*/ 163 h 173"/>
                <a:gd name="T30" fmla="*/ 159 w 166"/>
                <a:gd name="T31" fmla="*/ 160 h 173"/>
                <a:gd name="T32" fmla="*/ 158 w 166"/>
                <a:gd name="T33" fmla="*/ 149 h 173"/>
                <a:gd name="T34" fmla="*/ 158 w 166"/>
                <a:gd name="T35" fmla="*/ 125 h 173"/>
                <a:gd name="T36" fmla="*/ 158 w 166"/>
                <a:gd name="T37" fmla="*/ 104 h 173"/>
                <a:gd name="T38" fmla="*/ 155 w 166"/>
                <a:gd name="T39" fmla="*/ 88 h 173"/>
                <a:gd name="T40" fmla="*/ 152 w 166"/>
                <a:gd name="T41" fmla="*/ 76 h 173"/>
                <a:gd name="T42" fmla="*/ 146 w 166"/>
                <a:gd name="T43" fmla="*/ 69 h 173"/>
                <a:gd name="T44" fmla="*/ 140 w 166"/>
                <a:gd name="T45" fmla="*/ 64 h 173"/>
                <a:gd name="T46" fmla="*/ 129 w 166"/>
                <a:gd name="T47" fmla="*/ 56 h 173"/>
                <a:gd name="T48" fmla="*/ 142 w 166"/>
                <a:gd name="T49" fmla="*/ 50 h 173"/>
                <a:gd name="T50" fmla="*/ 150 w 166"/>
                <a:gd name="T51" fmla="*/ 40 h 173"/>
                <a:gd name="T52" fmla="*/ 155 w 166"/>
                <a:gd name="T53" fmla="*/ 24 h 173"/>
                <a:gd name="T54" fmla="*/ 158 w 166"/>
                <a:gd name="T55" fmla="*/ 4 h 173"/>
                <a:gd name="T56" fmla="*/ 106 w 166"/>
                <a:gd name="T57" fmla="*/ 0 h 173"/>
                <a:gd name="T58" fmla="*/ 106 w 166"/>
                <a:gd name="T59" fmla="*/ 7 h 173"/>
                <a:gd name="T60" fmla="*/ 105 w 166"/>
                <a:gd name="T61" fmla="*/ 14 h 173"/>
                <a:gd name="T62" fmla="*/ 100 w 166"/>
                <a:gd name="T63" fmla="*/ 23 h 173"/>
                <a:gd name="T64" fmla="*/ 94 w 166"/>
                <a:gd name="T65" fmla="*/ 25 h 173"/>
                <a:gd name="T66" fmla="*/ 81 w 166"/>
                <a:gd name="T67" fmla="*/ 24 h 173"/>
                <a:gd name="T68" fmla="*/ 58 w 166"/>
                <a:gd name="T69" fmla="*/ 0 h 1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
                <a:gd name="T106" fmla="*/ 0 h 173"/>
                <a:gd name="T107" fmla="*/ 166 w 166"/>
                <a:gd name="T108" fmla="*/ 173 h 1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 h="173">
                  <a:moveTo>
                    <a:pt x="0" y="0"/>
                  </a:moveTo>
                  <a:lnTo>
                    <a:pt x="0" y="144"/>
                  </a:lnTo>
                  <a:lnTo>
                    <a:pt x="58" y="154"/>
                  </a:lnTo>
                  <a:lnTo>
                    <a:pt x="58" y="72"/>
                  </a:lnTo>
                  <a:lnTo>
                    <a:pt x="65" y="74"/>
                  </a:lnTo>
                  <a:lnTo>
                    <a:pt x="76" y="75"/>
                  </a:lnTo>
                  <a:lnTo>
                    <a:pt x="82" y="76"/>
                  </a:lnTo>
                  <a:lnTo>
                    <a:pt x="89" y="81"/>
                  </a:lnTo>
                  <a:lnTo>
                    <a:pt x="94" y="82"/>
                  </a:lnTo>
                  <a:lnTo>
                    <a:pt x="96" y="85"/>
                  </a:lnTo>
                  <a:lnTo>
                    <a:pt x="98" y="88"/>
                  </a:lnTo>
                  <a:lnTo>
                    <a:pt x="100" y="90"/>
                  </a:lnTo>
                  <a:lnTo>
                    <a:pt x="100" y="93"/>
                  </a:lnTo>
                  <a:lnTo>
                    <a:pt x="101" y="97"/>
                  </a:lnTo>
                  <a:lnTo>
                    <a:pt x="105" y="103"/>
                  </a:lnTo>
                  <a:lnTo>
                    <a:pt x="105" y="109"/>
                  </a:lnTo>
                  <a:lnTo>
                    <a:pt x="105" y="115"/>
                  </a:lnTo>
                  <a:lnTo>
                    <a:pt x="105" y="121"/>
                  </a:lnTo>
                  <a:lnTo>
                    <a:pt x="105" y="126"/>
                  </a:lnTo>
                  <a:lnTo>
                    <a:pt x="105" y="135"/>
                  </a:lnTo>
                  <a:lnTo>
                    <a:pt x="105" y="140"/>
                  </a:lnTo>
                  <a:lnTo>
                    <a:pt x="105" y="147"/>
                  </a:lnTo>
                  <a:lnTo>
                    <a:pt x="106" y="154"/>
                  </a:lnTo>
                  <a:lnTo>
                    <a:pt x="106" y="160"/>
                  </a:lnTo>
                  <a:lnTo>
                    <a:pt x="106" y="163"/>
                  </a:lnTo>
                  <a:lnTo>
                    <a:pt x="165" y="172"/>
                  </a:lnTo>
                  <a:lnTo>
                    <a:pt x="165" y="167"/>
                  </a:lnTo>
                  <a:lnTo>
                    <a:pt x="164" y="167"/>
                  </a:lnTo>
                  <a:lnTo>
                    <a:pt x="164" y="165"/>
                  </a:lnTo>
                  <a:lnTo>
                    <a:pt x="161" y="163"/>
                  </a:lnTo>
                  <a:lnTo>
                    <a:pt x="161" y="161"/>
                  </a:lnTo>
                  <a:lnTo>
                    <a:pt x="159" y="160"/>
                  </a:lnTo>
                  <a:lnTo>
                    <a:pt x="159" y="155"/>
                  </a:lnTo>
                  <a:lnTo>
                    <a:pt x="158" y="149"/>
                  </a:lnTo>
                  <a:lnTo>
                    <a:pt x="158" y="144"/>
                  </a:lnTo>
                  <a:lnTo>
                    <a:pt x="158" y="125"/>
                  </a:lnTo>
                  <a:lnTo>
                    <a:pt x="158" y="114"/>
                  </a:lnTo>
                  <a:lnTo>
                    <a:pt x="158" y="104"/>
                  </a:lnTo>
                  <a:lnTo>
                    <a:pt x="158" y="96"/>
                  </a:lnTo>
                  <a:lnTo>
                    <a:pt x="155" y="88"/>
                  </a:lnTo>
                  <a:lnTo>
                    <a:pt x="154" y="82"/>
                  </a:lnTo>
                  <a:lnTo>
                    <a:pt x="152" y="76"/>
                  </a:lnTo>
                  <a:lnTo>
                    <a:pt x="148" y="74"/>
                  </a:lnTo>
                  <a:lnTo>
                    <a:pt x="146" y="69"/>
                  </a:lnTo>
                  <a:lnTo>
                    <a:pt x="143" y="67"/>
                  </a:lnTo>
                  <a:lnTo>
                    <a:pt x="140" y="64"/>
                  </a:lnTo>
                  <a:lnTo>
                    <a:pt x="135" y="61"/>
                  </a:lnTo>
                  <a:lnTo>
                    <a:pt x="129" y="56"/>
                  </a:lnTo>
                  <a:lnTo>
                    <a:pt x="136" y="53"/>
                  </a:lnTo>
                  <a:lnTo>
                    <a:pt x="142" y="50"/>
                  </a:lnTo>
                  <a:lnTo>
                    <a:pt x="146" y="46"/>
                  </a:lnTo>
                  <a:lnTo>
                    <a:pt x="150" y="40"/>
                  </a:lnTo>
                  <a:lnTo>
                    <a:pt x="154" y="34"/>
                  </a:lnTo>
                  <a:lnTo>
                    <a:pt x="155" y="24"/>
                  </a:lnTo>
                  <a:lnTo>
                    <a:pt x="158" y="14"/>
                  </a:lnTo>
                  <a:lnTo>
                    <a:pt x="158" y="4"/>
                  </a:lnTo>
                  <a:lnTo>
                    <a:pt x="158" y="0"/>
                  </a:lnTo>
                  <a:lnTo>
                    <a:pt x="106" y="0"/>
                  </a:lnTo>
                  <a:lnTo>
                    <a:pt x="106" y="2"/>
                  </a:lnTo>
                  <a:lnTo>
                    <a:pt x="106" y="7"/>
                  </a:lnTo>
                  <a:lnTo>
                    <a:pt x="106" y="11"/>
                  </a:lnTo>
                  <a:lnTo>
                    <a:pt x="105" y="14"/>
                  </a:lnTo>
                  <a:lnTo>
                    <a:pt x="101" y="18"/>
                  </a:lnTo>
                  <a:lnTo>
                    <a:pt x="100" y="23"/>
                  </a:lnTo>
                  <a:lnTo>
                    <a:pt x="98" y="24"/>
                  </a:lnTo>
                  <a:lnTo>
                    <a:pt x="94" y="25"/>
                  </a:lnTo>
                  <a:lnTo>
                    <a:pt x="89" y="25"/>
                  </a:lnTo>
                  <a:lnTo>
                    <a:pt x="81" y="24"/>
                  </a:lnTo>
                  <a:lnTo>
                    <a:pt x="58" y="20"/>
                  </a:lnTo>
                  <a:lnTo>
                    <a:pt x="58" y="0"/>
                  </a:lnTo>
                  <a:lnTo>
                    <a:pt x="0" y="0"/>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9" name="Group 29"/>
          <p:cNvGrpSpPr>
            <a:grpSpLocks/>
          </p:cNvGrpSpPr>
          <p:nvPr userDrawn="1"/>
        </p:nvGrpSpPr>
        <p:grpSpPr bwMode="auto">
          <a:xfrm>
            <a:off x="2768607" y="401644"/>
            <a:ext cx="4542367" cy="1149351"/>
            <a:chOff x="272" y="3391"/>
            <a:chExt cx="2146" cy="724"/>
          </a:xfrm>
        </p:grpSpPr>
        <p:sp>
          <p:nvSpPr>
            <p:cNvPr id="30" name="Rectangle 30"/>
            <p:cNvSpPr>
              <a:spLocks noChangeArrowheads="1"/>
            </p:cNvSpPr>
            <p:nvPr/>
          </p:nvSpPr>
          <p:spPr bwMode="auto">
            <a:xfrm>
              <a:off x="1126" y="352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Rectangle 31"/>
            <p:cNvSpPr>
              <a:spLocks noChangeArrowheads="1"/>
            </p:cNvSpPr>
            <p:nvPr/>
          </p:nvSpPr>
          <p:spPr bwMode="auto">
            <a:xfrm>
              <a:off x="1455" y="3757"/>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Rectangle 32"/>
            <p:cNvSpPr>
              <a:spLocks noChangeArrowheads="1"/>
            </p:cNvSpPr>
            <p:nvPr/>
          </p:nvSpPr>
          <p:spPr bwMode="auto">
            <a:xfrm>
              <a:off x="279" y="3391"/>
              <a:ext cx="2139" cy="320"/>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“We have a Rendezvous…</a:t>
              </a:r>
            </a:p>
          </p:txBody>
        </p:sp>
        <p:sp>
          <p:nvSpPr>
            <p:cNvPr id="33" name="Text Box 33"/>
            <p:cNvSpPr txBox="1">
              <a:spLocks noChangeArrowheads="1"/>
            </p:cNvSpPr>
            <p:nvPr/>
          </p:nvSpPr>
          <p:spPr bwMode="auto">
            <a:xfrm>
              <a:off x="272" y="3580"/>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34" name="Text Box 34"/>
            <p:cNvSpPr txBox="1">
              <a:spLocks noChangeArrowheads="1"/>
            </p:cNvSpPr>
            <p:nvPr/>
          </p:nvSpPr>
          <p:spPr bwMode="auto">
            <a:xfrm>
              <a:off x="275" y="3795"/>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grpSp>
      <p:grpSp>
        <p:nvGrpSpPr>
          <p:cNvPr id="35" name="Group 35"/>
          <p:cNvGrpSpPr>
            <a:grpSpLocks/>
          </p:cNvGrpSpPr>
          <p:nvPr userDrawn="1"/>
        </p:nvGrpSpPr>
        <p:grpSpPr bwMode="auto">
          <a:xfrm>
            <a:off x="7114121" y="5500695"/>
            <a:ext cx="2874435" cy="1149351"/>
            <a:chOff x="272" y="3391"/>
            <a:chExt cx="1358" cy="724"/>
          </a:xfrm>
        </p:grpSpPr>
        <p:sp>
          <p:nvSpPr>
            <p:cNvPr id="36" name="Rectangle 36"/>
            <p:cNvSpPr>
              <a:spLocks noChangeArrowheads="1"/>
            </p:cNvSpPr>
            <p:nvPr/>
          </p:nvSpPr>
          <p:spPr bwMode="auto">
            <a:xfrm>
              <a:off x="1126" y="352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 name="Rectangle 37"/>
            <p:cNvSpPr>
              <a:spLocks noChangeArrowheads="1"/>
            </p:cNvSpPr>
            <p:nvPr/>
          </p:nvSpPr>
          <p:spPr bwMode="auto">
            <a:xfrm>
              <a:off x="1455" y="3757"/>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Rectangle 38"/>
            <p:cNvSpPr>
              <a:spLocks noChangeArrowheads="1"/>
            </p:cNvSpPr>
            <p:nvPr/>
          </p:nvSpPr>
          <p:spPr bwMode="auto">
            <a:xfrm>
              <a:off x="279" y="3391"/>
              <a:ext cx="1351" cy="320"/>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…with Destiny!”</a:t>
              </a:r>
            </a:p>
          </p:txBody>
        </p:sp>
        <p:sp>
          <p:nvSpPr>
            <p:cNvPr id="39" name="Text Box 39"/>
            <p:cNvSpPr txBox="1">
              <a:spLocks noChangeArrowheads="1"/>
            </p:cNvSpPr>
            <p:nvPr/>
          </p:nvSpPr>
          <p:spPr bwMode="auto">
            <a:xfrm>
              <a:off x="272" y="3580"/>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
          <p:nvSpPr>
            <p:cNvPr id="40" name="Text Box 40"/>
            <p:cNvSpPr txBox="1">
              <a:spLocks noChangeArrowheads="1"/>
            </p:cNvSpPr>
            <p:nvPr/>
          </p:nvSpPr>
          <p:spPr bwMode="auto">
            <a:xfrm>
              <a:off x="275" y="3795"/>
              <a:ext cx="87" cy="320"/>
            </a:xfrm>
            <a:prstGeom prst="rect">
              <a:avLst/>
            </a:prstGeom>
            <a:noFill/>
            <a:ln w="9525">
              <a:noFill/>
              <a:miter lim="800000"/>
              <a:headEnd/>
              <a:tailEnd/>
            </a:ln>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7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grpSp>
      <p:sp>
        <p:nvSpPr>
          <p:cNvPr id="41" name="Rectangle 6"/>
          <p:cNvSpPr>
            <a:spLocks noGrp="1" noChangeArrowheads="1"/>
          </p:cNvSpPr>
          <p:nvPr>
            <p:ph type="sldNum" sz="quarter" idx="10"/>
          </p:nvPr>
        </p:nvSpPr>
        <p:spPr>
          <a:xfrm>
            <a:off x="0" y="6553200"/>
            <a:ext cx="11176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sz="1051" b="1">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1764DC-26F4-4294-813D-288E21A52A27}" type="slidenum">
              <a:rPr kumimoji="0" lang="en-US" altLang="en-US" sz="10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0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044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7"/>
          <a:stretch>
            <a:fillRect/>
          </a:stretch>
        </p:blipFill>
        <p:spPr>
          <a:xfrm>
            <a:off x="-529" y="-55166"/>
            <a:ext cx="12193057" cy="6968332"/>
          </a:xfrm>
          <a:prstGeom prst="rect">
            <a:avLst/>
          </a:prstGeom>
        </p:spPr>
      </p:pic>
      <p:sp>
        <p:nvSpPr>
          <p:cNvPr id="1026" name="Title Placeholder 1"/>
          <p:cNvSpPr>
            <a:spLocks noGrp="1"/>
          </p:cNvSpPr>
          <p:nvPr>
            <p:ph type="title"/>
          </p:nvPr>
        </p:nvSpPr>
        <p:spPr bwMode="auto">
          <a:xfrm>
            <a:off x="996841" y="165697"/>
            <a:ext cx="1036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295400"/>
            <a:ext cx="1127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4"/>
          <p:cNvSpPr txBox="1">
            <a:spLocks/>
          </p:cNvSpPr>
          <p:nvPr/>
        </p:nvSpPr>
        <p:spPr>
          <a:xfrm>
            <a:off x="0" y="6562725"/>
            <a:ext cx="11176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5D2ED19-F7DB-4380-875C-56316AF9881E}" type="slidenum">
              <a:rPr kumimoji="0" lang="en-US" altLang="en-US" sz="75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75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29"/>
          <p:cNvSpPr>
            <a:spLocks noChangeArrowheads="1"/>
          </p:cNvSpPr>
          <p:nvPr/>
        </p:nvSpPr>
        <p:spPr bwMode="auto">
          <a:xfrm>
            <a:off x="6178441" y="6732223"/>
            <a:ext cx="6096000" cy="2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7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UNCLASSIFIED//FOR OFFICIAL USE ONLY</a:t>
            </a:r>
          </a:p>
        </p:txBody>
      </p:sp>
      <p:sp>
        <p:nvSpPr>
          <p:cNvPr id="1031" name="Rectangle 32"/>
          <p:cNvSpPr>
            <a:spLocks noChangeArrowheads="1"/>
          </p:cNvSpPr>
          <p:nvPr/>
        </p:nvSpPr>
        <p:spPr bwMode="auto">
          <a:xfrm rot="10800000">
            <a:off x="0" y="990600"/>
            <a:ext cx="12192000" cy="1524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 name="Picture 5" descr="Regimental-Crest-Color"/>
          <p:cNvPicPr>
            <a:picLocks noChangeAspect="1" noChangeArrowheads="1"/>
          </p:cNvPicPr>
          <p:nvPr userDrawn="1"/>
        </p:nvPicPr>
        <p:blipFill>
          <a:blip r:embed="rId18" cstate="print">
            <a:clrChange>
              <a:clrFrom>
                <a:srgbClr val="000000"/>
              </a:clrFrom>
              <a:clrTo>
                <a:srgbClr val="000000">
                  <a:alpha val="0"/>
                </a:srgbClr>
              </a:clrTo>
            </a:clrChange>
          </a:blip>
          <a:srcRect/>
          <a:stretch>
            <a:fillRect/>
          </a:stretch>
        </p:blipFill>
        <p:spPr bwMode="auto">
          <a:xfrm>
            <a:off x="166199" y="70146"/>
            <a:ext cx="663914" cy="768054"/>
          </a:xfrm>
          <a:prstGeom prst="rect">
            <a:avLst/>
          </a:prstGeom>
          <a:noFill/>
          <a:ln w="9525">
            <a:noFill/>
            <a:miter lim="800000"/>
            <a:headEnd/>
            <a:tailEnd/>
          </a:ln>
        </p:spPr>
      </p:pic>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007119" y="1"/>
            <a:ext cx="1184881" cy="1241530"/>
          </a:xfrm>
          <a:prstGeom prst="rect">
            <a:avLst/>
          </a:prstGeom>
        </p:spPr>
      </p:pic>
    </p:spTree>
    <p:extLst>
      <p:ext uri="{BB962C8B-B14F-4D97-AF65-F5344CB8AC3E}">
        <p14:creationId xmlns:p14="http://schemas.microsoft.com/office/powerpoint/2010/main" val="2865109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2100" b="1"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100" b="1">
          <a:solidFill>
            <a:schemeClr val="tx1"/>
          </a:solidFill>
          <a:latin typeface="Arial" charset="0"/>
          <a:cs typeface="Arial" charset="0"/>
        </a:defRPr>
      </a:lvl2pPr>
      <a:lvl3pPr algn="r" rtl="0" eaLnBrk="0" fontAlgn="base" hangingPunct="0">
        <a:spcBef>
          <a:spcPct val="0"/>
        </a:spcBef>
        <a:spcAft>
          <a:spcPct val="0"/>
        </a:spcAft>
        <a:defRPr sz="2100" b="1">
          <a:solidFill>
            <a:schemeClr val="tx1"/>
          </a:solidFill>
          <a:latin typeface="Arial" charset="0"/>
          <a:cs typeface="Arial" charset="0"/>
        </a:defRPr>
      </a:lvl3pPr>
      <a:lvl4pPr algn="r" rtl="0" eaLnBrk="0" fontAlgn="base" hangingPunct="0">
        <a:spcBef>
          <a:spcPct val="0"/>
        </a:spcBef>
        <a:spcAft>
          <a:spcPct val="0"/>
        </a:spcAft>
        <a:defRPr sz="2100" b="1">
          <a:solidFill>
            <a:schemeClr val="tx1"/>
          </a:solidFill>
          <a:latin typeface="Arial" charset="0"/>
          <a:cs typeface="Arial" charset="0"/>
        </a:defRPr>
      </a:lvl4pPr>
      <a:lvl5pPr algn="r" rtl="0" eaLnBrk="0" fontAlgn="base" hangingPunct="0">
        <a:spcBef>
          <a:spcPct val="0"/>
        </a:spcBef>
        <a:spcAft>
          <a:spcPct val="0"/>
        </a:spcAft>
        <a:defRPr sz="2100" b="1">
          <a:solidFill>
            <a:schemeClr val="tx1"/>
          </a:solidFill>
          <a:latin typeface="Arial" charset="0"/>
          <a:cs typeface="Arial" charset="0"/>
        </a:defRPr>
      </a:lvl5pPr>
      <a:lvl6pPr marL="342891" algn="r" rtl="0" fontAlgn="base">
        <a:spcBef>
          <a:spcPct val="0"/>
        </a:spcBef>
        <a:spcAft>
          <a:spcPct val="0"/>
        </a:spcAft>
        <a:defRPr sz="2100" b="1">
          <a:solidFill>
            <a:schemeClr val="tx1"/>
          </a:solidFill>
          <a:latin typeface="Arial" charset="0"/>
          <a:cs typeface="Arial" charset="0"/>
        </a:defRPr>
      </a:lvl6pPr>
      <a:lvl7pPr marL="685783" algn="r" rtl="0" fontAlgn="base">
        <a:spcBef>
          <a:spcPct val="0"/>
        </a:spcBef>
        <a:spcAft>
          <a:spcPct val="0"/>
        </a:spcAft>
        <a:defRPr sz="2100" b="1">
          <a:solidFill>
            <a:schemeClr val="tx1"/>
          </a:solidFill>
          <a:latin typeface="Arial" charset="0"/>
          <a:cs typeface="Arial" charset="0"/>
        </a:defRPr>
      </a:lvl7pPr>
      <a:lvl8pPr marL="1028674" algn="r" rtl="0" fontAlgn="base">
        <a:spcBef>
          <a:spcPct val="0"/>
        </a:spcBef>
        <a:spcAft>
          <a:spcPct val="0"/>
        </a:spcAft>
        <a:defRPr sz="2100" b="1">
          <a:solidFill>
            <a:schemeClr val="tx1"/>
          </a:solidFill>
          <a:latin typeface="Arial" charset="0"/>
          <a:cs typeface="Arial" charset="0"/>
        </a:defRPr>
      </a:lvl8pPr>
      <a:lvl9pPr marL="1371566" algn="r" rtl="0" fontAlgn="base">
        <a:spcBef>
          <a:spcPct val="0"/>
        </a:spcBef>
        <a:spcAft>
          <a:spcPct val="0"/>
        </a:spcAft>
        <a:defRPr sz="2100" b="1">
          <a:solidFill>
            <a:schemeClr val="tx1"/>
          </a:solidFill>
          <a:latin typeface="Arial" charset="0"/>
          <a:cs typeface="Arial"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1951" kern="1200">
          <a:solidFill>
            <a:schemeClr val="tx1"/>
          </a:solidFill>
          <a:latin typeface="Arial" pitchFamily="34" charset="0"/>
          <a:ea typeface="+mn-ea"/>
          <a:cs typeface="Arial" pitchFamily="34" charset="0"/>
        </a:defRPr>
      </a:lvl1pPr>
      <a:lvl2pPr marL="557199" indent="-214308" algn="l" rtl="0" eaLnBrk="0" fontAlgn="base" hangingPunct="0">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857229" indent="-171446" algn="l" rtl="0" eaLnBrk="0" fontAlgn="base" hangingPunct="0">
        <a:spcBef>
          <a:spcPct val="20000"/>
        </a:spcBef>
        <a:spcAft>
          <a:spcPct val="0"/>
        </a:spcAft>
        <a:buFont typeface="Arial" panose="020B0604020202020204" pitchFamily="34" charset="0"/>
        <a:buChar char="•"/>
        <a:defRPr sz="1500" kern="1200">
          <a:solidFill>
            <a:schemeClr val="tx1"/>
          </a:solidFill>
          <a:latin typeface="Arial" pitchFamily="34" charset="0"/>
          <a:ea typeface="+mn-ea"/>
          <a:cs typeface="Arial" pitchFamily="34" charset="0"/>
        </a:defRPr>
      </a:lvl3pPr>
      <a:lvl4pPr marL="1200121" indent="-171446"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1543012" indent="-171446"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tjaglcs.army.mil/leadership-center"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mailto:usarmy.charlottesville.hqda-tjaglcs.mbx.leadership-center@army.mi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US" sz="5400" b="1" dirty="0" smtClean="0"/>
              <a:t>Leadership Fundamentals</a:t>
            </a:r>
            <a:endParaRPr lang="en-US" sz="5400" b="1" dirty="0"/>
          </a:p>
        </p:txBody>
      </p:sp>
    </p:spTree>
    <p:extLst>
      <p:ext uri="{BB962C8B-B14F-4D97-AF65-F5344CB8AC3E}">
        <p14:creationId xmlns:p14="http://schemas.microsoft.com/office/powerpoint/2010/main" val="356171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4083" y="2378958"/>
            <a:ext cx="9103833" cy="2533284"/>
          </a:xfrm>
        </p:spPr>
        <p:txBody>
          <a:bodyPr/>
          <a:lstStyle/>
          <a:p>
            <a:pPr marL="0" indent="0">
              <a:buNone/>
            </a:pPr>
            <a:endParaRPr lang="en-US" sz="4400" dirty="0">
              <a:solidFill>
                <a:schemeClr val="bg1"/>
              </a:solidFill>
            </a:endParaRPr>
          </a:p>
          <a:p>
            <a:pPr marL="0" indent="0" algn="ctr">
              <a:buNone/>
            </a:pPr>
            <a:r>
              <a:rPr lang="en-US" sz="4000" dirty="0"/>
              <a:t>Attributes &amp; Competencies</a:t>
            </a:r>
          </a:p>
        </p:txBody>
      </p:sp>
      <p:sp>
        <p:nvSpPr>
          <p:cNvPr id="2" name="Title 1"/>
          <p:cNvSpPr>
            <a:spLocks noGrp="1"/>
          </p:cNvSpPr>
          <p:nvPr>
            <p:ph type="title" idx="4294967295"/>
          </p:nvPr>
        </p:nvSpPr>
        <p:spPr>
          <a:xfrm>
            <a:off x="1828800" y="274638"/>
            <a:ext cx="10363200" cy="822325"/>
          </a:xfrm>
        </p:spPr>
        <p:txBody>
          <a:bodyPr/>
          <a:lstStyle/>
          <a:p>
            <a:pPr algn="l"/>
            <a:endParaRPr lang="en-US" sz="3200" dirty="0">
              <a:solidFill>
                <a:schemeClr val="bg1"/>
              </a:solidFill>
            </a:endParaRPr>
          </a:p>
        </p:txBody>
      </p:sp>
    </p:spTree>
    <p:extLst>
      <p:ext uri="{BB962C8B-B14F-4D97-AF65-F5344CB8AC3E}">
        <p14:creationId xmlns:p14="http://schemas.microsoft.com/office/powerpoint/2010/main" val="444449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0150" y="1157259"/>
            <a:ext cx="6002718" cy="5594061"/>
          </a:xfrm>
          <a:solidFill>
            <a:schemeClr val="tx1"/>
          </a:solidFill>
        </p:spPr>
      </p:pic>
      <p:sp>
        <p:nvSpPr>
          <p:cNvPr id="2" name="Title 1"/>
          <p:cNvSpPr>
            <a:spLocks noGrp="1"/>
          </p:cNvSpPr>
          <p:nvPr>
            <p:ph type="title" idx="4294967295"/>
          </p:nvPr>
        </p:nvSpPr>
        <p:spPr>
          <a:xfrm>
            <a:off x="932329" y="58842"/>
            <a:ext cx="10327341" cy="822325"/>
          </a:xfrm>
        </p:spPr>
        <p:txBody>
          <a:bodyPr/>
          <a:lstStyle/>
          <a:p>
            <a:pPr algn="ctr"/>
            <a:r>
              <a:rPr lang="en-US" sz="4000" b="0" dirty="0" smtClean="0">
                <a:latin typeface="+mj-lt"/>
              </a:rPr>
              <a:t>The Leadership Requirements Model (LRM)</a:t>
            </a:r>
            <a:endParaRPr lang="en-US" sz="4000" b="0" dirty="0">
              <a:latin typeface="+mj-lt"/>
            </a:endParaRPr>
          </a:p>
        </p:txBody>
      </p:sp>
      <p:sp>
        <p:nvSpPr>
          <p:cNvPr id="7" name="Right Brace 6"/>
          <p:cNvSpPr/>
          <p:nvPr/>
        </p:nvSpPr>
        <p:spPr>
          <a:xfrm>
            <a:off x="2434856" y="2077797"/>
            <a:ext cx="219456" cy="548640"/>
          </a:xfrm>
          <a:prstGeom prst="rightBrace">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2722198" y="2129102"/>
            <a:ext cx="50526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Be</a:t>
            </a:r>
          </a:p>
        </p:txBody>
      </p:sp>
      <p:cxnSp>
        <p:nvCxnSpPr>
          <p:cNvPr id="10" name="Straight Arrow Connector 9"/>
          <p:cNvCxnSpPr/>
          <p:nvPr/>
        </p:nvCxnSpPr>
        <p:spPr>
          <a:xfrm>
            <a:off x="2282172" y="2886509"/>
            <a:ext cx="1408237" cy="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57737" y="2642155"/>
            <a:ext cx="882357"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Know</a:t>
            </a:r>
          </a:p>
        </p:txBody>
      </p:sp>
      <p:sp>
        <p:nvSpPr>
          <p:cNvPr id="12" name="Right Brace 11"/>
          <p:cNvSpPr/>
          <p:nvPr/>
        </p:nvSpPr>
        <p:spPr>
          <a:xfrm>
            <a:off x="2472771" y="3910108"/>
            <a:ext cx="249427" cy="98755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13" name="TextBox 12"/>
          <p:cNvSpPr txBox="1"/>
          <p:nvPr/>
        </p:nvSpPr>
        <p:spPr>
          <a:xfrm>
            <a:off x="2824279" y="4131546"/>
            <a:ext cx="53572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Do</a:t>
            </a:r>
          </a:p>
        </p:txBody>
      </p:sp>
      <p:sp>
        <p:nvSpPr>
          <p:cNvPr id="3" name="TextBox 2"/>
          <p:cNvSpPr txBox="1"/>
          <p:nvPr/>
        </p:nvSpPr>
        <p:spPr>
          <a:xfrm>
            <a:off x="242047" y="1663110"/>
            <a:ext cx="3307977" cy="4893647"/>
          </a:xfrm>
          <a:prstGeom prst="rect">
            <a:avLst/>
          </a:prstGeom>
          <a:noFill/>
        </p:spPr>
        <p:txBody>
          <a:bodyPr wrap="square" rtlCol="0">
            <a:spAutoFit/>
          </a:bodyPr>
          <a:lstStyle/>
          <a:p>
            <a:pPr marL="342900" lvl="0" indent="-342900">
              <a:buFont typeface="+mj-lt"/>
              <a:buAutoNum type="arabicPeriod"/>
            </a:pPr>
            <a:r>
              <a:rPr lang="en-US" sz="2400" dirty="0">
                <a:cs typeface="Arial" panose="020B0604020202020204" pitchFamily="34" charset="0"/>
              </a:rPr>
              <a:t>Attributes</a:t>
            </a:r>
          </a:p>
          <a:p>
            <a:pPr marL="800100" lvl="1" indent="-342900">
              <a:buFont typeface="+mj-lt"/>
              <a:buAutoNum type="alphaLcPeriod"/>
            </a:pPr>
            <a:r>
              <a:rPr lang="en-US" sz="2400" dirty="0">
                <a:cs typeface="Arial" panose="020B0604020202020204" pitchFamily="34" charset="0"/>
              </a:rPr>
              <a:t>Character</a:t>
            </a:r>
          </a:p>
          <a:p>
            <a:pPr marL="800100" lvl="1" indent="-342900">
              <a:buFont typeface="+mj-lt"/>
              <a:buAutoNum type="alphaLcPeriod"/>
            </a:pPr>
            <a:r>
              <a:rPr lang="en-US" sz="2400" dirty="0">
                <a:cs typeface="Arial" panose="020B0604020202020204" pitchFamily="34" charset="0"/>
              </a:rPr>
              <a:t>Presence</a:t>
            </a:r>
          </a:p>
          <a:p>
            <a:pPr marL="800100" lvl="1" indent="-342900">
              <a:buFont typeface="+mj-lt"/>
              <a:buAutoNum type="alphaLcPeriod"/>
            </a:pPr>
            <a:r>
              <a:rPr lang="en-US" sz="2400" dirty="0">
                <a:cs typeface="Arial" panose="020B0604020202020204" pitchFamily="34" charset="0"/>
              </a:rPr>
              <a:t>Intellect  </a:t>
            </a:r>
          </a:p>
          <a:p>
            <a:pPr marL="342900" lvl="0" indent="-342900">
              <a:buFont typeface="+mj-lt"/>
              <a:buAutoNum type="arabicPeriod"/>
            </a:pPr>
            <a:endParaRPr lang="en-US" sz="2400" dirty="0">
              <a:cs typeface="Arial" panose="020B0604020202020204" pitchFamily="34" charset="0"/>
            </a:endParaRPr>
          </a:p>
          <a:p>
            <a:pPr marL="342900" lvl="0" indent="-342900">
              <a:buFont typeface="+mj-lt"/>
              <a:buAutoNum type="arabicPeriod"/>
            </a:pPr>
            <a:r>
              <a:rPr lang="en-US" sz="2400" dirty="0">
                <a:cs typeface="Arial" panose="020B0604020202020204" pitchFamily="34" charset="0"/>
              </a:rPr>
              <a:t>Competencies</a:t>
            </a:r>
          </a:p>
          <a:p>
            <a:pPr marL="914400" lvl="1" indent="-457200">
              <a:buFont typeface="+mj-lt"/>
              <a:buAutoNum type="alphaLcPeriod"/>
            </a:pPr>
            <a:r>
              <a:rPr lang="en-US" sz="2400" dirty="0">
                <a:cs typeface="Arial" panose="020B0604020202020204" pitchFamily="34" charset="0"/>
              </a:rPr>
              <a:t>Leads</a:t>
            </a:r>
          </a:p>
          <a:p>
            <a:pPr marL="914400" lvl="1" indent="-457200">
              <a:buFont typeface="+mj-lt"/>
              <a:buAutoNum type="alphaLcPeriod"/>
            </a:pPr>
            <a:r>
              <a:rPr lang="en-US" sz="2400" dirty="0">
                <a:cs typeface="Arial" panose="020B0604020202020204" pitchFamily="34" charset="0"/>
              </a:rPr>
              <a:t>Develops</a:t>
            </a:r>
          </a:p>
          <a:p>
            <a:pPr marL="914400" lvl="1" indent="-457200">
              <a:buFont typeface="+mj-lt"/>
              <a:buAutoNum type="alphaLcPeriod"/>
            </a:pPr>
            <a:r>
              <a:rPr lang="en-US" sz="2400" dirty="0">
                <a:cs typeface="Arial" panose="020B0604020202020204" pitchFamily="34" charset="0"/>
              </a:rPr>
              <a:t>Achieves</a:t>
            </a:r>
          </a:p>
          <a:p>
            <a:pPr marL="457200" lvl="0" indent="-457200">
              <a:buFont typeface="+mj-lt"/>
              <a:buAutoNum type="arabicPeriod"/>
            </a:pPr>
            <a:endParaRPr lang="en-US" sz="2400" dirty="0">
              <a:solidFill>
                <a:prstClr val="white"/>
              </a:solidFill>
              <a:cs typeface="Arial" panose="020B0604020202020204" pitchFamily="34" charset="0"/>
            </a:endParaRPr>
          </a:p>
          <a:p>
            <a:pPr marL="457200" lvl="0" indent="-457200">
              <a:buFont typeface="+mj-lt"/>
              <a:buAutoNum type="arabicPeriod"/>
            </a:pPr>
            <a:r>
              <a:rPr lang="en-US" sz="2400" dirty="0">
                <a:cs typeface="Arial" panose="020B0604020202020204" pitchFamily="34" charset="0"/>
              </a:rPr>
              <a:t>Assessment</a:t>
            </a:r>
          </a:p>
          <a:p>
            <a:pPr marL="914400" lvl="1" indent="-457200">
              <a:buFont typeface="+mj-lt"/>
              <a:buAutoNum type="alphaLcPeriod"/>
            </a:pPr>
            <a:r>
              <a:rPr lang="en-US" sz="2400" dirty="0">
                <a:cs typeface="Arial" panose="020B0604020202020204" pitchFamily="34" charset="0"/>
              </a:rPr>
              <a:t>By Your Superiors</a:t>
            </a:r>
          </a:p>
          <a:p>
            <a:pPr marL="914400" lvl="1" indent="-457200">
              <a:buFont typeface="+mj-lt"/>
              <a:buAutoNum type="alphaLcPeriod"/>
            </a:pPr>
            <a:r>
              <a:rPr lang="en-US" sz="2400" dirty="0">
                <a:cs typeface="Arial" panose="020B0604020202020204" pitchFamily="34" charset="0"/>
              </a:rPr>
              <a:t>By You</a:t>
            </a:r>
          </a:p>
        </p:txBody>
      </p:sp>
    </p:spTree>
    <p:extLst>
      <p:ext uri="{BB962C8B-B14F-4D97-AF65-F5344CB8AC3E}">
        <p14:creationId xmlns:p14="http://schemas.microsoft.com/office/powerpoint/2010/main" val="3320604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01776" y="233363"/>
            <a:ext cx="9066988" cy="619125"/>
          </a:xfrm>
        </p:spPr>
        <p:txBody>
          <a:bodyPr/>
          <a:lstStyle/>
          <a:p>
            <a:pPr algn="ctr"/>
            <a:r>
              <a:rPr lang="en-US" sz="4000" b="0" dirty="0">
                <a:latin typeface="Calibri" panose="020F0502020204030204" pitchFamily="34" charset="0"/>
                <a:cs typeface="Calibri" panose="020F0502020204030204" pitchFamily="34" charset="0"/>
              </a:rPr>
              <a:t>Character</a:t>
            </a:r>
          </a:p>
        </p:txBody>
      </p:sp>
      <p:pic>
        <p:nvPicPr>
          <p:cNvPr id="5" name="Picture 4"/>
          <p:cNvPicPr>
            <a:picLocks noChangeAspect="1"/>
          </p:cNvPicPr>
          <p:nvPr/>
        </p:nvPicPr>
        <p:blipFill>
          <a:blip r:embed="rId3"/>
          <a:stretch>
            <a:fillRect/>
          </a:stretch>
        </p:blipFill>
        <p:spPr>
          <a:xfrm>
            <a:off x="330867" y="1373459"/>
            <a:ext cx="4012255" cy="5174535"/>
          </a:xfrm>
          <a:prstGeom prst="rect">
            <a:avLst/>
          </a:prstGeom>
        </p:spPr>
      </p:pic>
      <p:pic>
        <p:nvPicPr>
          <p:cNvPr id="3" name="Picture 2"/>
          <p:cNvPicPr>
            <a:picLocks noChangeAspect="1"/>
          </p:cNvPicPr>
          <p:nvPr/>
        </p:nvPicPr>
        <p:blipFill>
          <a:blip r:embed="rId4"/>
          <a:stretch>
            <a:fillRect/>
          </a:stretch>
        </p:blipFill>
        <p:spPr>
          <a:xfrm>
            <a:off x="3320573" y="2180328"/>
            <a:ext cx="8098794" cy="4424205"/>
          </a:xfrm>
          <a:prstGeom prst="rect">
            <a:avLst/>
          </a:prstGeom>
        </p:spPr>
      </p:pic>
    </p:spTree>
    <p:extLst>
      <p:ext uri="{BB962C8B-B14F-4D97-AF65-F5344CB8AC3E}">
        <p14:creationId xmlns:p14="http://schemas.microsoft.com/office/powerpoint/2010/main" val="975083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033167"/>
            <a:ext cx="11480800" cy="5443833"/>
          </a:xfrm>
        </p:spPr>
        <p:txBody>
          <a:bodyPr/>
          <a:lstStyle/>
          <a:p>
            <a:pPr marL="0" indent="0" algn="ctr">
              <a:buNone/>
            </a:pPr>
            <a:endParaRPr lang="en-US" b="1" dirty="0">
              <a:solidFill>
                <a:schemeClr val="bg1"/>
              </a:solidFill>
            </a:endParaRPr>
          </a:p>
          <a:p>
            <a:pPr marL="0" indent="0">
              <a:buNone/>
            </a:pPr>
            <a:r>
              <a:rPr lang="en-US" sz="2400" dirty="0">
                <a:latin typeface="+mn-lt"/>
              </a:rPr>
              <a:t>Humility Defined – ADP 6-22, Para. 2-31</a:t>
            </a:r>
          </a:p>
          <a:p>
            <a:endParaRPr lang="en-US" sz="2400" b="1" dirty="0">
              <a:latin typeface="+mn-lt"/>
            </a:endParaRPr>
          </a:p>
          <a:p>
            <a:pPr marL="258359" lvl="1" indent="0">
              <a:buNone/>
            </a:pPr>
            <a:r>
              <a:rPr lang="en-US" sz="2400" dirty="0">
                <a:latin typeface="+mn-lt"/>
              </a:rPr>
              <a:t>Humility is the absence of arrogance</a:t>
            </a:r>
          </a:p>
          <a:p>
            <a:pPr marL="258359" lvl="1" indent="0">
              <a:buNone/>
            </a:pPr>
            <a:r>
              <a:rPr lang="en-US" sz="2400" dirty="0">
                <a:latin typeface="+mn-lt"/>
              </a:rPr>
              <a:t>A person of high integrity, honesty, and character embodies the qualities of humility. </a:t>
            </a:r>
          </a:p>
          <a:p>
            <a:pPr marL="258359" lvl="1" indent="0">
              <a:buNone/>
            </a:pPr>
            <a:r>
              <a:rPr lang="en-US" sz="2400" dirty="0">
                <a:latin typeface="+mn-lt"/>
              </a:rPr>
              <a:t>A leader with the right level of humility is a</a:t>
            </a:r>
          </a:p>
          <a:p>
            <a:pPr marL="815566" lvl="2" indent="-342900">
              <a:buFont typeface="+mj-lt"/>
              <a:buAutoNum type="arabicPeriod"/>
            </a:pPr>
            <a:r>
              <a:rPr lang="en-US" sz="2400" dirty="0">
                <a:latin typeface="+mn-lt"/>
              </a:rPr>
              <a:t>Willing learner</a:t>
            </a:r>
          </a:p>
          <a:p>
            <a:pPr marL="815566" lvl="2" indent="-342900">
              <a:buFont typeface="+mj-lt"/>
              <a:buAutoNum type="arabicPeriod"/>
            </a:pPr>
            <a:r>
              <a:rPr lang="en-US" sz="2400" dirty="0">
                <a:latin typeface="+mn-lt"/>
              </a:rPr>
              <a:t>Maintains accurate </a:t>
            </a:r>
            <a:r>
              <a:rPr lang="en-US" sz="2400" b="1" dirty="0">
                <a:latin typeface="+mn-lt"/>
              </a:rPr>
              <a:t>self-awareness</a:t>
            </a:r>
            <a:r>
              <a:rPr lang="en-US" sz="2400" dirty="0">
                <a:latin typeface="+mn-lt"/>
              </a:rPr>
              <a:t> </a:t>
            </a:r>
            <a:r>
              <a:rPr lang="en-US" sz="2400" dirty="0" smtClean="0">
                <a:latin typeface="+mn-lt"/>
              </a:rPr>
              <a:t>(see, para</a:t>
            </a:r>
            <a:r>
              <a:rPr lang="en-US" sz="2400" dirty="0">
                <a:latin typeface="+mn-lt"/>
              </a:rPr>
              <a:t>. 6-15), and</a:t>
            </a:r>
          </a:p>
          <a:p>
            <a:pPr marL="815566" lvl="2" indent="-342900">
              <a:buFont typeface="+mj-lt"/>
              <a:buAutoNum type="arabicPeriod"/>
            </a:pPr>
            <a:r>
              <a:rPr lang="en-US" sz="2400" dirty="0">
                <a:latin typeface="+mn-lt"/>
              </a:rPr>
              <a:t>Seeks out others’ input and feedback</a:t>
            </a:r>
          </a:p>
          <a:p>
            <a:pPr marL="258359" lvl="1" indent="0">
              <a:buNone/>
            </a:pPr>
            <a:r>
              <a:rPr lang="en-US" sz="2400" dirty="0">
                <a:latin typeface="+mn-lt"/>
              </a:rPr>
              <a:t>Leaders are seen as humble when they are aware of their limitations and abilities and apply that understanding in their leadership</a:t>
            </a:r>
          </a:p>
          <a:p>
            <a:pPr lvl="1">
              <a:buFontTx/>
              <a:buChar char="-"/>
            </a:pPr>
            <a:endParaRPr lang="en-US" sz="2400" dirty="0">
              <a:latin typeface="+mn-lt"/>
            </a:endParaRPr>
          </a:p>
          <a:p>
            <a:pPr marL="0" indent="0">
              <a:buNone/>
            </a:pPr>
            <a:r>
              <a:rPr lang="en-US" sz="2400" dirty="0">
                <a:latin typeface="+mn-lt"/>
              </a:rPr>
              <a:t>Humility prevents overconfidence and arrogance - ADP 6-22, Para. 3-10</a:t>
            </a:r>
          </a:p>
        </p:txBody>
      </p:sp>
      <p:sp>
        <p:nvSpPr>
          <p:cNvPr id="2" name="Title 1"/>
          <p:cNvSpPr>
            <a:spLocks noGrp="1"/>
          </p:cNvSpPr>
          <p:nvPr>
            <p:ph type="title" idx="4294967295"/>
          </p:nvPr>
        </p:nvSpPr>
        <p:spPr>
          <a:xfrm>
            <a:off x="860612" y="210842"/>
            <a:ext cx="10327341" cy="822325"/>
          </a:xfrm>
        </p:spPr>
        <p:txBody>
          <a:bodyPr/>
          <a:lstStyle/>
          <a:p>
            <a:pPr algn="ctr"/>
            <a:r>
              <a:rPr lang="en-US" sz="4000" b="0" dirty="0">
                <a:latin typeface="Calibri" panose="020F0502020204030204" pitchFamily="34" charset="0"/>
                <a:cs typeface="Calibri" panose="020F0502020204030204" pitchFamily="34" charset="0"/>
              </a:rPr>
              <a:t>The Role of Humility</a:t>
            </a:r>
          </a:p>
        </p:txBody>
      </p:sp>
    </p:spTree>
    <p:extLst>
      <p:ext uri="{BB962C8B-B14F-4D97-AF65-F5344CB8AC3E}">
        <p14:creationId xmlns:p14="http://schemas.microsoft.com/office/powerpoint/2010/main" val="727811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4374" y="1373459"/>
            <a:ext cx="4012255" cy="5174535"/>
          </a:xfrm>
          <a:prstGeom prst="rect">
            <a:avLst/>
          </a:prstGeom>
        </p:spPr>
      </p:pic>
      <p:sp>
        <p:nvSpPr>
          <p:cNvPr id="2" name="Title 1"/>
          <p:cNvSpPr>
            <a:spLocks noGrp="1"/>
          </p:cNvSpPr>
          <p:nvPr>
            <p:ph type="title" idx="4294967295"/>
          </p:nvPr>
        </p:nvSpPr>
        <p:spPr>
          <a:xfrm>
            <a:off x="1501776" y="204788"/>
            <a:ext cx="9534819" cy="617537"/>
          </a:xfrm>
        </p:spPr>
        <p:txBody>
          <a:bodyPr/>
          <a:lstStyle/>
          <a:p>
            <a:pPr algn="ctr"/>
            <a:r>
              <a:rPr lang="en-US" sz="4000" b="0" dirty="0">
                <a:latin typeface="Calibri" panose="020F0502020204030204" pitchFamily="34" charset="0"/>
                <a:cs typeface="Calibri" panose="020F0502020204030204" pitchFamily="34" charset="0"/>
              </a:rPr>
              <a:t>Presence</a:t>
            </a:r>
          </a:p>
        </p:txBody>
      </p:sp>
      <p:pic>
        <p:nvPicPr>
          <p:cNvPr id="3" name="Picture 2"/>
          <p:cNvPicPr>
            <a:picLocks noChangeAspect="1"/>
          </p:cNvPicPr>
          <p:nvPr/>
        </p:nvPicPr>
        <p:blipFill>
          <a:blip r:embed="rId4"/>
          <a:stretch>
            <a:fillRect/>
          </a:stretch>
        </p:blipFill>
        <p:spPr>
          <a:xfrm>
            <a:off x="2951952" y="2525968"/>
            <a:ext cx="9040431" cy="3523957"/>
          </a:xfrm>
          <a:prstGeom prst="rect">
            <a:avLst/>
          </a:prstGeom>
        </p:spPr>
      </p:pic>
    </p:spTree>
    <p:extLst>
      <p:ext uri="{BB962C8B-B14F-4D97-AF65-F5344CB8AC3E}">
        <p14:creationId xmlns:p14="http://schemas.microsoft.com/office/powerpoint/2010/main" val="2615646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0469" y="190234"/>
            <a:ext cx="10691813" cy="617537"/>
          </a:xfrm>
        </p:spPr>
        <p:txBody>
          <a:bodyPr/>
          <a:lstStyle/>
          <a:p>
            <a:pPr algn="ctr"/>
            <a:r>
              <a:rPr lang="en-US" sz="4000" b="0" dirty="0">
                <a:latin typeface="Calibri" panose="020F0502020204030204" pitchFamily="34" charset="0"/>
                <a:cs typeface="Calibri" panose="020F0502020204030204" pitchFamily="34" charset="0"/>
              </a:rPr>
              <a:t>Intellect</a:t>
            </a:r>
          </a:p>
        </p:txBody>
      </p:sp>
      <p:pic>
        <p:nvPicPr>
          <p:cNvPr id="5" name="Picture 4"/>
          <p:cNvPicPr>
            <a:picLocks noChangeAspect="1"/>
          </p:cNvPicPr>
          <p:nvPr/>
        </p:nvPicPr>
        <p:blipFill>
          <a:blip r:embed="rId3"/>
          <a:stretch>
            <a:fillRect/>
          </a:stretch>
        </p:blipFill>
        <p:spPr>
          <a:xfrm>
            <a:off x="339634" y="1373459"/>
            <a:ext cx="3944983" cy="5174535"/>
          </a:xfrm>
          <a:prstGeom prst="rect">
            <a:avLst/>
          </a:prstGeom>
        </p:spPr>
      </p:pic>
      <p:pic>
        <p:nvPicPr>
          <p:cNvPr id="3" name="Picture 2"/>
          <p:cNvPicPr>
            <a:picLocks noChangeAspect="1"/>
          </p:cNvPicPr>
          <p:nvPr/>
        </p:nvPicPr>
        <p:blipFill>
          <a:blip r:embed="rId4"/>
          <a:stretch>
            <a:fillRect/>
          </a:stretch>
        </p:blipFill>
        <p:spPr>
          <a:xfrm>
            <a:off x="3057745" y="2185410"/>
            <a:ext cx="7634068" cy="4082259"/>
          </a:xfrm>
          <a:prstGeom prst="rect">
            <a:avLst/>
          </a:prstGeom>
        </p:spPr>
      </p:pic>
    </p:spTree>
    <p:extLst>
      <p:ext uri="{BB962C8B-B14F-4D97-AF65-F5344CB8AC3E}">
        <p14:creationId xmlns:p14="http://schemas.microsoft.com/office/powerpoint/2010/main" val="987444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4791" y="233185"/>
            <a:ext cx="10690225" cy="617537"/>
          </a:xfrm>
        </p:spPr>
        <p:txBody>
          <a:bodyPr/>
          <a:lstStyle/>
          <a:p>
            <a:pPr algn="ctr"/>
            <a:r>
              <a:rPr lang="en-US" sz="4000" b="0" dirty="0">
                <a:latin typeface="Calibri" panose="020F0502020204030204" pitchFamily="34" charset="0"/>
                <a:cs typeface="Calibri" panose="020F0502020204030204" pitchFamily="34" charset="0"/>
              </a:rPr>
              <a:t>Leads</a:t>
            </a:r>
          </a:p>
        </p:txBody>
      </p:sp>
      <p:pic>
        <p:nvPicPr>
          <p:cNvPr id="5" name="Picture 4"/>
          <p:cNvPicPr>
            <a:picLocks noChangeAspect="1"/>
          </p:cNvPicPr>
          <p:nvPr/>
        </p:nvPicPr>
        <p:blipFill>
          <a:blip r:embed="rId3"/>
          <a:stretch>
            <a:fillRect/>
          </a:stretch>
        </p:blipFill>
        <p:spPr>
          <a:xfrm>
            <a:off x="394374" y="1373459"/>
            <a:ext cx="4012255" cy="5174535"/>
          </a:xfrm>
          <a:prstGeom prst="rect">
            <a:avLst/>
          </a:prstGeom>
        </p:spPr>
      </p:pic>
      <p:pic>
        <p:nvPicPr>
          <p:cNvPr id="8" name="Picture 7"/>
          <p:cNvPicPr>
            <a:picLocks noChangeAspect="1"/>
          </p:cNvPicPr>
          <p:nvPr/>
        </p:nvPicPr>
        <p:blipFill>
          <a:blip r:embed="rId4"/>
          <a:stretch>
            <a:fillRect/>
          </a:stretch>
        </p:blipFill>
        <p:spPr>
          <a:xfrm>
            <a:off x="3126196" y="2398438"/>
            <a:ext cx="8314436" cy="3905087"/>
          </a:xfrm>
          <a:prstGeom prst="rect">
            <a:avLst/>
          </a:prstGeom>
        </p:spPr>
      </p:pic>
    </p:spTree>
    <p:extLst>
      <p:ext uri="{BB962C8B-B14F-4D97-AF65-F5344CB8AC3E}">
        <p14:creationId xmlns:p14="http://schemas.microsoft.com/office/powerpoint/2010/main" val="936325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693" y="204788"/>
            <a:ext cx="12096307" cy="617537"/>
          </a:xfrm>
        </p:spPr>
        <p:txBody>
          <a:bodyPr/>
          <a:lstStyle/>
          <a:p>
            <a:pPr algn="ctr"/>
            <a:r>
              <a:rPr lang="en-US" sz="4000" b="0" dirty="0">
                <a:latin typeface="Calibri" panose="020F0502020204030204" pitchFamily="34" charset="0"/>
                <a:cs typeface="Calibri" panose="020F0502020204030204" pitchFamily="34" charset="0"/>
              </a:rPr>
              <a:t>Develops</a:t>
            </a:r>
          </a:p>
        </p:txBody>
      </p:sp>
      <p:pic>
        <p:nvPicPr>
          <p:cNvPr id="5" name="Picture 4"/>
          <p:cNvPicPr>
            <a:picLocks noChangeAspect="1"/>
          </p:cNvPicPr>
          <p:nvPr/>
        </p:nvPicPr>
        <p:blipFill>
          <a:blip r:embed="rId3"/>
          <a:stretch>
            <a:fillRect/>
          </a:stretch>
        </p:blipFill>
        <p:spPr>
          <a:xfrm>
            <a:off x="394374" y="1373459"/>
            <a:ext cx="4012255" cy="5174535"/>
          </a:xfrm>
          <a:prstGeom prst="rect">
            <a:avLst/>
          </a:prstGeom>
        </p:spPr>
      </p:pic>
      <p:grpSp>
        <p:nvGrpSpPr>
          <p:cNvPr id="7" name="Group 6"/>
          <p:cNvGrpSpPr/>
          <p:nvPr/>
        </p:nvGrpSpPr>
        <p:grpSpPr>
          <a:xfrm>
            <a:off x="3112335" y="2342603"/>
            <a:ext cx="8056914" cy="3622262"/>
            <a:chOff x="4782055" y="2764030"/>
            <a:chExt cx="6677026" cy="2429020"/>
          </a:xfrm>
        </p:grpSpPr>
        <p:pic>
          <p:nvPicPr>
            <p:cNvPr id="3" name="Picture 2"/>
            <p:cNvPicPr>
              <a:picLocks noChangeAspect="1"/>
            </p:cNvPicPr>
            <p:nvPr/>
          </p:nvPicPr>
          <p:blipFill>
            <a:blip r:embed="rId4"/>
            <a:stretch>
              <a:fillRect/>
            </a:stretch>
          </p:blipFill>
          <p:spPr>
            <a:xfrm>
              <a:off x="4782055" y="2764030"/>
              <a:ext cx="6677025" cy="356516"/>
            </a:xfrm>
            <a:prstGeom prst="rect">
              <a:avLst/>
            </a:prstGeom>
          </p:spPr>
        </p:pic>
        <p:pic>
          <p:nvPicPr>
            <p:cNvPr id="4" name="Picture 3"/>
            <p:cNvPicPr>
              <a:picLocks noChangeAspect="1"/>
            </p:cNvPicPr>
            <p:nvPr/>
          </p:nvPicPr>
          <p:blipFill>
            <a:blip r:embed="rId5"/>
            <a:stretch>
              <a:fillRect/>
            </a:stretch>
          </p:blipFill>
          <p:spPr>
            <a:xfrm>
              <a:off x="4782056" y="3221375"/>
              <a:ext cx="6677025" cy="1971675"/>
            </a:xfrm>
            <a:prstGeom prst="rect">
              <a:avLst/>
            </a:prstGeom>
          </p:spPr>
        </p:pic>
      </p:grpSp>
    </p:spTree>
    <p:extLst>
      <p:ext uri="{BB962C8B-B14F-4D97-AF65-F5344CB8AC3E}">
        <p14:creationId xmlns:p14="http://schemas.microsoft.com/office/powerpoint/2010/main" val="3685956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9581" y="214313"/>
            <a:ext cx="9520644" cy="617537"/>
          </a:xfrm>
        </p:spPr>
        <p:txBody>
          <a:bodyPr/>
          <a:lstStyle/>
          <a:p>
            <a:pPr algn="ctr"/>
            <a:r>
              <a:rPr lang="en-US" sz="4000" b="0" dirty="0">
                <a:latin typeface="Calibri" panose="020F0502020204030204" pitchFamily="34" charset="0"/>
                <a:cs typeface="Calibri" panose="020F0502020204030204" pitchFamily="34" charset="0"/>
              </a:rPr>
              <a:t>Achieves</a:t>
            </a:r>
          </a:p>
        </p:txBody>
      </p:sp>
      <p:pic>
        <p:nvPicPr>
          <p:cNvPr id="5" name="Picture 4"/>
          <p:cNvPicPr>
            <a:picLocks noChangeAspect="1"/>
          </p:cNvPicPr>
          <p:nvPr/>
        </p:nvPicPr>
        <p:blipFill>
          <a:blip r:embed="rId3"/>
          <a:stretch>
            <a:fillRect/>
          </a:stretch>
        </p:blipFill>
        <p:spPr>
          <a:xfrm>
            <a:off x="394374" y="1373459"/>
            <a:ext cx="4012255" cy="5174535"/>
          </a:xfrm>
          <a:prstGeom prst="rect">
            <a:avLst/>
          </a:prstGeom>
        </p:spPr>
      </p:pic>
      <p:grpSp>
        <p:nvGrpSpPr>
          <p:cNvPr id="7" name="Group 6"/>
          <p:cNvGrpSpPr/>
          <p:nvPr/>
        </p:nvGrpSpPr>
        <p:grpSpPr>
          <a:xfrm>
            <a:off x="3428434" y="2708447"/>
            <a:ext cx="7607180" cy="2043444"/>
            <a:chOff x="5014495" y="3103237"/>
            <a:chExt cx="6696075" cy="1133714"/>
          </a:xfrm>
        </p:grpSpPr>
        <p:pic>
          <p:nvPicPr>
            <p:cNvPr id="3" name="Picture 2"/>
            <p:cNvPicPr>
              <a:picLocks noChangeAspect="1"/>
            </p:cNvPicPr>
            <p:nvPr/>
          </p:nvPicPr>
          <p:blipFill>
            <a:blip r:embed="rId4"/>
            <a:stretch>
              <a:fillRect/>
            </a:stretch>
          </p:blipFill>
          <p:spPr>
            <a:xfrm>
              <a:off x="5150705" y="3103237"/>
              <a:ext cx="6559865" cy="359695"/>
            </a:xfrm>
            <a:prstGeom prst="rect">
              <a:avLst/>
            </a:prstGeom>
          </p:spPr>
        </p:pic>
        <p:pic>
          <p:nvPicPr>
            <p:cNvPr id="4" name="Picture 3"/>
            <p:cNvPicPr>
              <a:picLocks noChangeAspect="1"/>
            </p:cNvPicPr>
            <p:nvPr/>
          </p:nvPicPr>
          <p:blipFill>
            <a:blip r:embed="rId5"/>
            <a:stretch>
              <a:fillRect/>
            </a:stretch>
          </p:blipFill>
          <p:spPr>
            <a:xfrm>
              <a:off x="5014495" y="3684501"/>
              <a:ext cx="6696075" cy="552450"/>
            </a:xfrm>
            <a:prstGeom prst="rect">
              <a:avLst/>
            </a:prstGeom>
          </p:spPr>
        </p:pic>
      </p:grpSp>
    </p:spTree>
    <p:extLst>
      <p:ext uri="{BB962C8B-B14F-4D97-AF65-F5344CB8AC3E}">
        <p14:creationId xmlns:p14="http://schemas.microsoft.com/office/powerpoint/2010/main" val="24544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07327"/>
            <a:ext cx="12192000" cy="1766455"/>
          </a:xfrm>
        </p:spPr>
        <p:txBody>
          <a:bodyPr/>
          <a:lstStyle/>
          <a:p>
            <a:pPr marL="0" indent="0" algn="ctr">
              <a:buNone/>
            </a:pPr>
            <a:r>
              <a:rPr lang="en-US" sz="4000" dirty="0">
                <a:latin typeface="Calibri" panose="020F0502020204030204" pitchFamily="34" charset="0"/>
                <a:cs typeface="Calibri" panose="020F0502020204030204" pitchFamily="34" charset="0"/>
              </a:rPr>
              <a:t>What about </a:t>
            </a:r>
            <a:r>
              <a:rPr lang="en-US" sz="4000" dirty="0" smtClean="0">
                <a:latin typeface="Calibri" panose="020F0502020204030204" pitchFamily="34" charset="0"/>
                <a:cs typeface="Calibri" panose="020F0502020204030204" pitchFamily="34" charset="0"/>
              </a:rPr>
              <a:t>the JAGC’s </a:t>
            </a:r>
            <a:r>
              <a:rPr lang="en-US" sz="4000" dirty="0">
                <a:latin typeface="Calibri" panose="020F0502020204030204" pitchFamily="34" charset="0"/>
                <a:cs typeface="Calibri" panose="020F0502020204030204" pitchFamily="34" charset="0"/>
              </a:rPr>
              <a:t>Four Constants?</a:t>
            </a:r>
          </a:p>
        </p:txBody>
      </p:sp>
    </p:spTree>
    <p:extLst>
      <p:ext uri="{BB962C8B-B14F-4D97-AF65-F5344CB8AC3E}">
        <p14:creationId xmlns:p14="http://schemas.microsoft.com/office/powerpoint/2010/main" val="135927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0271" y="140168"/>
            <a:ext cx="10363200" cy="822325"/>
          </a:xfrm>
        </p:spPr>
        <p:txBody>
          <a:bodyPr/>
          <a:lstStyle/>
          <a:p>
            <a:pPr algn="ctr"/>
            <a:r>
              <a:rPr lang="en-US" sz="4000" dirty="0"/>
              <a:t>Agenda</a:t>
            </a:r>
          </a:p>
        </p:txBody>
      </p:sp>
      <p:sp>
        <p:nvSpPr>
          <p:cNvPr id="4" name="Content Placeholder 3"/>
          <p:cNvSpPr>
            <a:spLocks noGrp="1"/>
          </p:cNvSpPr>
          <p:nvPr>
            <p:ph idx="1"/>
          </p:nvPr>
        </p:nvSpPr>
        <p:spPr>
          <a:xfrm>
            <a:off x="508000" y="1112520"/>
            <a:ext cx="11480800" cy="5181600"/>
          </a:xfrm>
        </p:spPr>
        <p:txBody>
          <a:bodyPr/>
          <a:lstStyle/>
          <a:p>
            <a:pPr marL="0" indent="0">
              <a:buNone/>
            </a:pPr>
            <a:endParaRPr lang="en-US" sz="1800" dirty="0"/>
          </a:p>
          <a:p>
            <a:pPr marL="347472" indent="-347472">
              <a:spcBef>
                <a:spcPts val="0"/>
              </a:spcBef>
            </a:pPr>
            <a:r>
              <a:rPr lang="en-US" sz="4000" b="1" dirty="0" smtClean="0"/>
              <a:t>Introduction (Strategy/Why Leadership)</a:t>
            </a:r>
            <a:endParaRPr lang="en-US" sz="4000" b="1" dirty="0"/>
          </a:p>
          <a:p>
            <a:pPr marL="347472" indent="-347472">
              <a:spcBef>
                <a:spcPts val="0"/>
              </a:spcBef>
            </a:pPr>
            <a:endParaRPr lang="en-US" sz="4000" b="1" dirty="0"/>
          </a:p>
          <a:p>
            <a:pPr marL="347472" indent="-347472">
              <a:spcBef>
                <a:spcPts val="0"/>
              </a:spcBef>
            </a:pPr>
            <a:r>
              <a:rPr lang="en-US" sz="4000" b="1" dirty="0"/>
              <a:t>Leadership Requirements Model (LRM)</a:t>
            </a:r>
          </a:p>
          <a:p>
            <a:pPr marL="347472" indent="-347472">
              <a:spcBef>
                <a:spcPts val="0"/>
              </a:spcBef>
            </a:pPr>
            <a:endParaRPr lang="en-US" sz="4000" b="1" dirty="0"/>
          </a:p>
          <a:p>
            <a:pPr marL="347472" indent="-347472">
              <a:spcBef>
                <a:spcPts val="0"/>
              </a:spcBef>
            </a:pPr>
            <a:r>
              <a:rPr lang="en-US" sz="4000" b="1" dirty="0"/>
              <a:t>Doctrine</a:t>
            </a:r>
          </a:p>
          <a:p>
            <a:pPr marL="347472" indent="-347472">
              <a:spcBef>
                <a:spcPts val="0"/>
              </a:spcBef>
            </a:pPr>
            <a:endParaRPr lang="en-US" sz="4000" b="1" dirty="0"/>
          </a:p>
          <a:p>
            <a:pPr marL="347472" indent="-347472">
              <a:spcBef>
                <a:spcPts val="0"/>
              </a:spcBef>
            </a:pPr>
            <a:r>
              <a:rPr lang="en-US" sz="4000" b="1" dirty="0"/>
              <a:t>Discussion</a:t>
            </a:r>
          </a:p>
          <a:p>
            <a:pPr marL="347472" indent="-347472">
              <a:spcBef>
                <a:spcPts val="0"/>
              </a:spcBef>
            </a:pPr>
            <a:endParaRPr lang="en-US" sz="4000" b="1" dirty="0"/>
          </a:p>
          <a:p>
            <a:pPr marL="347472" indent="-347472">
              <a:spcBef>
                <a:spcPts val="0"/>
              </a:spcBef>
            </a:pPr>
            <a:r>
              <a:rPr lang="en-US" sz="4000" b="1" dirty="0"/>
              <a:t>Questions</a:t>
            </a:r>
          </a:p>
          <a:p>
            <a:pPr marL="457200" indent="-457200">
              <a:buFont typeface="+mj-lt"/>
              <a:buAutoNum type="arabicPeriod"/>
            </a:pPr>
            <a:endParaRPr lang="en-US" sz="2400" dirty="0">
              <a:latin typeface="+mn-lt"/>
            </a:endParaRPr>
          </a:p>
          <a:p>
            <a:endParaRPr lang="en-US" dirty="0"/>
          </a:p>
        </p:txBody>
      </p:sp>
    </p:spTree>
    <p:extLst>
      <p:ext uri="{BB962C8B-B14F-4D97-AF65-F5344CB8AC3E}">
        <p14:creationId xmlns:p14="http://schemas.microsoft.com/office/powerpoint/2010/main" val="379060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2757" b="97794" l="194" r="98256"/>
                    </a14:imgEffect>
                  </a14:imgLayer>
                </a14:imgProps>
              </a:ext>
              <a:ext uri="{28A0092B-C50C-407E-A947-70E740481C1C}">
                <a14:useLocalDpi xmlns:a14="http://schemas.microsoft.com/office/drawing/2010/main" val="0"/>
              </a:ext>
            </a:extLst>
          </a:blip>
          <a:stretch>
            <a:fillRect/>
          </a:stretch>
        </p:blipFill>
        <p:spPr>
          <a:xfrm>
            <a:off x="4172731" y="1953501"/>
            <a:ext cx="3937964" cy="4151652"/>
          </a:xfrm>
          <a:solidFill>
            <a:schemeClr val="tx1"/>
          </a:solidFill>
        </p:spPr>
      </p:pic>
      <p:sp>
        <p:nvSpPr>
          <p:cNvPr id="9" name="Title 8"/>
          <p:cNvSpPr>
            <a:spLocks noGrp="1"/>
          </p:cNvSpPr>
          <p:nvPr>
            <p:ph type="title" idx="4294967295"/>
          </p:nvPr>
        </p:nvSpPr>
        <p:spPr>
          <a:xfrm>
            <a:off x="316843" y="113273"/>
            <a:ext cx="11649740" cy="822325"/>
          </a:xfrm>
        </p:spPr>
        <p:txBody>
          <a:bodyPr/>
          <a:lstStyle/>
          <a:p>
            <a:pPr algn="ctr"/>
            <a:r>
              <a:rPr lang="en-US" sz="4000" b="0" dirty="0">
                <a:latin typeface="Calibri" panose="020F0502020204030204" pitchFamily="34" charset="0"/>
                <a:cs typeface="Calibri" panose="020F0502020204030204" pitchFamily="34" charset="0"/>
              </a:rPr>
              <a:t>JAGC Doctrine – The Four Constants</a:t>
            </a:r>
          </a:p>
        </p:txBody>
      </p:sp>
      <p:sp>
        <p:nvSpPr>
          <p:cNvPr id="6" name="Rectangle 5"/>
          <p:cNvSpPr/>
          <p:nvPr/>
        </p:nvSpPr>
        <p:spPr>
          <a:xfrm>
            <a:off x="8706003" y="3798494"/>
            <a:ext cx="1765675" cy="461665"/>
          </a:xfrm>
          <a:prstGeom prst="rect">
            <a:avLst/>
          </a:prstGeom>
        </p:spPr>
        <p:txBody>
          <a:bodyPr wrap="none">
            <a:spAutoFit/>
          </a:bodyPr>
          <a:lstStyle/>
          <a:p>
            <a:pPr algn="ctr"/>
            <a:r>
              <a:rPr lang="en-US" sz="2400" b="1" dirty="0" smtClean="0">
                <a:latin typeface="Calibri" panose="020F0502020204030204" pitchFamily="34" charset="0"/>
                <a:cs typeface="Calibri" panose="020F0502020204030204" pitchFamily="34" charset="0"/>
              </a:rPr>
              <a:t>Stewardship</a:t>
            </a:r>
          </a:p>
        </p:txBody>
      </p:sp>
      <p:sp>
        <p:nvSpPr>
          <p:cNvPr id="7" name="Rectangle 6"/>
          <p:cNvSpPr/>
          <p:nvPr/>
        </p:nvSpPr>
        <p:spPr>
          <a:xfrm>
            <a:off x="4817631" y="6152439"/>
            <a:ext cx="2648161" cy="461665"/>
          </a:xfrm>
          <a:prstGeom prst="rect">
            <a:avLst/>
          </a:prstGeom>
        </p:spPr>
        <p:txBody>
          <a:bodyPr wrap="none">
            <a:spAutoFit/>
          </a:bodyPr>
          <a:lstStyle/>
          <a:p>
            <a:pPr lvl="0" algn="ctr"/>
            <a:r>
              <a:rPr lang="en-US" sz="2400" b="1" dirty="0">
                <a:latin typeface="Calibri" panose="020F0502020204030204" pitchFamily="34" charset="0"/>
                <a:cs typeface="Calibri" panose="020F0502020204030204" pitchFamily="34" charset="0"/>
              </a:rPr>
              <a:t>Mastery of the </a:t>
            </a:r>
            <a:r>
              <a:rPr lang="en-US" sz="2400" b="1" dirty="0" smtClean="0">
                <a:latin typeface="Calibri" panose="020F0502020204030204" pitchFamily="34" charset="0"/>
                <a:cs typeface="Calibri" panose="020F0502020204030204" pitchFamily="34" charset="0"/>
              </a:rPr>
              <a:t>Law</a:t>
            </a:r>
          </a:p>
        </p:txBody>
      </p:sp>
      <p:sp>
        <p:nvSpPr>
          <p:cNvPr id="8" name="Rectangle 7"/>
          <p:cNvSpPr/>
          <p:nvPr/>
        </p:nvSpPr>
        <p:spPr>
          <a:xfrm>
            <a:off x="822186" y="3798493"/>
            <a:ext cx="3052891" cy="461665"/>
          </a:xfrm>
          <a:prstGeom prst="rect">
            <a:avLst/>
          </a:prstGeom>
        </p:spPr>
        <p:txBody>
          <a:bodyPr wrap="square">
            <a:spAutoFit/>
          </a:bodyPr>
          <a:lstStyle/>
          <a:p>
            <a:pPr algn="ctr"/>
            <a:r>
              <a:rPr lang="en-US" sz="2400" b="1" dirty="0">
                <a:latin typeface="Calibri" panose="020F0502020204030204" pitchFamily="34" charset="0"/>
                <a:cs typeface="Calibri" panose="020F0502020204030204" pitchFamily="34" charset="0"/>
              </a:rPr>
              <a:t>Servant </a:t>
            </a:r>
            <a:r>
              <a:rPr lang="en-US" sz="2400" b="1" dirty="0" smtClean="0">
                <a:latin typeface="Calibri" panose="020F0502020204030204" pitchFamily="34" charset="0"/>
                <a:cs typeface="Calibri" panose="020F0502020204030204" pitchFamily="34" charset="0"/>
              </a:rPr>
              <a:t>Leadership</a:t>
            </a:r>
            <a:endParaRPr lang="en-US" sz="2400" b="1" dirty="0">
              <a:latin typeface="Calibri" panose="020F0502020204030204" pitchFamily="34" charset="0"/>
              <a:cs typeface="Calibri" panose="020F0502020204030204" pitchFamily="34" charset="0"/>
            </a:endParaRPr>
          </a:p>
        </p:txBody>
      </p:sp>
      <p:sp>
        <p:nvSpPr>
          <p:cNvPr id="5" name="Rectangle 4"/>
          <p:cNvSpPr/>
          <p:nvPr/>
        </p:nvSpPr>
        <p:spPr>
          <a:xfrm>
            <a:off x="4648568" y="1213717"/>
            <a:ext cx="2986285" cy="461665"/>
          </a:xfrm>
          <a:prstGeom prst="rect">
            <a:avLst/>
          </a:prstGeom>
        </p:spPr>
        <p:txBody>
          <a:bodyPr wrap="square">
            <a:spAutoFit/>
          </a:bodyPr>
          <a:lstStyle/>
          <a:p>
            <a:pPr algn="ctr"/>
            <a:r>
              <a:rPr lang="en-US" sz="2400" b="1" dirty="0">
                <a:latin typeface="Calibri" panose="020F0502020204030204" pitchFamily="34" charset="0"/>
                <a:cs typeface="Calibri" panose="020F0502020204030204" pitchFamily="34" charset="0"/>
              </a:rPr>
              <a:t>Principled Counsel</a:t>
            </a:r>
          </a:p>
        </p:txBody>
      </p:sp>
    </p:spTree>
    <p:extLst>
      <p:ext uri="{BB962C8B-B14F-4D97-AF65-F5344CB8AC3E}">
        <p14:creationId xmlns:p14="http://schemas.microsoft.com/office/powerpoint/2010/main" val="59737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42" presetClass="path" presetSubtype="0" accel="50000" decel="50000" fill="hold" grpId="0" nodeType="withEffect">
                                  <p:stCondLst>
                                    <p:cond delay="0"/>
                                  </p:stCondLst>
                                  <p:childTnLst>
                                    <p:animMotion origin="layout" path="M 1.25E-6 -2.59259E-6 L 1.25E-6 0.25 " pathEditMode="relative" rAng="0" ptsTypes="AA">
                                      <p:cBhvr>
                                        <p:cTn id="24"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405573" y="227025"/>
            <a:ext cx="115596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effectLst/>
                <a:uLnTx/>
                <a:uFillTx/>
                <a:latin typeface="Calibri"/>
                <a:ea typeface="+mn-ea"/>
                <a:cs typeface="+mn-cs"/>
              </a:rPr>
              <a:t>Principled Counsel</a:t>
            </a:r>
          </a:p>
        </p:txBody>
      </p:sp>
      <p:sp>
        <p:nvSpPr>
          <p:cNvPr id="5" name="TextBox 4"/>
          <p:cNvSpPr txBox="1"/>
          <p:nvPr/>
        </p:nvSpPr>
        <p:spPr>
          <a:xfrm>
            <a:off x="7438958" y="1313537"/>
            <a:ext cx="3621010" cy="1569660"/>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a:ea typeface="+mn-ea"/>
                <a:cs typeface="+mn-cs"/>
              </a:rPr>
              <a:t>JAGC Mission: Provide principled counsel and premier legal services, as committed members and leaders in the legal and Army professions, in support of a ready, globally responsive, and regionally engaged Army.</a:t>
            </a:r>
          </a:p>
        </p:txBody>
      </p:sp>
      <p:sp>
        <p:nvSpPr>
          <p:cNvPr id="12" name="Rectangle 11"/>
          <p:cNvSpPr/>
          <p:nvPr/>
        </p:nvSpPr>
        <p:spPr>
          <a:xfrm>
            <a:off x="10526211" y="5041022"/>
            <a:ext cx="136804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614917" y="4953067"/>
            <a:ext cx="11140965"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Leadership - the activity of influencing people by providing purpose </a:t>
            </a:r>
            <a:r>
              <a:rPr kumimoji="0" lang="en-US"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(the reason to achieve a desired outcome)</a:t>
            </a:r>
            <a:r>
              <a:rPr kumimoji="0" lang="en-US"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direction </a:t>
            </a:r>
            <a:r>
              <a:rPr kumimoji="0" lang="en-US"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(telling others what to do to accomplish the mission:  prioritizing tasks, assigning responsibility, supervising, and ensuring subordinates perform to standard)</a:t>
            </a:r>
            <a:r>
              <a:rPr kumimoji="0" lang="en-US"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and motivation</a:t>
            </a:r>
            <a:r>
              <a:rPr kumimoji="0" lang="en-US"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(the will and initiative to do what is necessary)</a:t>
            </a:r>
            <a:r>
              <a:rPr kumimoji="0" lang="en-US" sz="1800" b="1" i="1"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 to accomplish the mission and improve the organization.  </a:t>
            </a:r>
            <a:r>
              <a:rPr kumimoji="0"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ADP 6-22</a:t>
            </a:r>
            <a:endParaRPr kumimoji="0" lang="en-US" sz="1800" b="1" i="1" u="none" strike="noStrike" kern="1200" cap="none" spc="0" normalizeH="0" baseline="0" noProof="0" dirty="0">
              <a:ln>
                <a:noFill/>
              </a:ln>
              <a:effectLst/>
              <a:uLnTx/>
              <a:uFillTx/>
              <a:latin typeface="Calibri"/>
            </a:endParaRPr>
          </a:p>
        </p:txBody>
      </p:sp>
      <p:grpSp>
        <p:nvGrpSpPr>
          <p:cNvPr id="20" name="Group 19"/>
          <p:cNvGrpSpPr/>
          <p:nvPr/>
        </p:nvGrpSpPr>
        <p:grpSpPr>
          <a:xfrm>
            <a:off x="4673208" y="1280229"/>
            <a:ext cx="2643027" cy="2108977"/>
            <a:chOff x="176528" y="2504569"/>
            <a:chExt cx="2643027" cy="2108977"/>
          </a:xfrm>
        </p:grpSpPr>
        <p:grpSp>
          <p:nvGrpSpPr>
            <p:cNvPr id="4" name="Group 3"/>
            <p:cNvGrpSpPr/>
            <p:nvPr/>
          </p:nvGrpSpPr>
          <p:grpSpPr>
            <a:xfrm>
              <a:off x="176528" y="2504569"/>
              <a:ext cx="2643027" cy="1696107"/>
              <a:chOff x="176528" y="2504569"/>
              <a:chExt cx="2643027" cy="1696107"/>
            </a:xfrm>
          </p:grpSpPr>
          <p:graphicFrame>
            <p:nvGraphicFramePr>
              <p:cNvPr id="2" name="Diagram 1"/>
              <p:cNvGraphicFramePr/>
              <p:nvPr/>
            </p:nvGraphicFramePr>
            <p:xfrm>
              <a:off x="176528" y="2504569"/>
              <a:ext cx="2643027" cy="1696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30692" y="3752911"/>
                <a:ext cx="19346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Dual Professionals</a:t>
                </a:r>
              </a:p>
            </p:txBody>
          </p:sp>
        </p:grpSp>
        <p:pic>
          <p:nvPicPr>
            <p:cNvPr id="10" name="Picture 9"/>
            <p:cNvPicPr>
              <a:picLocks noChangeAspect="1"/>
            </p:cNvPicPr>
            <p:nvPr/>
          </p:nvPicPr>
          <p:blipFill>
            <a:blip r:embed="rId8"/>
            <a:stretch>
              <a:fillRect/>
            </a:stretch>
          </p:blipFill>
          <p:spPr>
            <a:xfrm>
              <a:off x="530691" y="2507440"/>
              <a:ext cx="606297" cy="764240"/>
            </a:xfrm>
            <a:prstGeom prst="rect">
              <a:avLst/>
            </a:prstGeom>
          </p:spPr>
        </p:pic>
        <p:pic>
          <p:nvPicPr>
            <p:cNvPr id="18" name="Picture 17"/>
            <p:cNvPicPr>
              <a:picLocks noChangeAspect="1"/>
            </p:cNvPicPr>
            <p:nvPr/>
          </p:nvPicPr>
          <p:blipFill>
            <a:blip r:embed="rId9"/>
            <a:stretch>
              <a:fillRect/>
            </a:stretch>
          </p:blipFill>
          <p:spPr>
            <a:xfrm>
              <a:off x="1814090" y="2545867"/>
              <a:ext cx="698950" cy="620542"/>
            </a:xfrm>
            <a:prstGeom prst="rect">
              <a:avLst/>
            </a:prstGeom>
          </p:spPr>
        </p:pic>
        <p:pic>
          <p:nvPicPr>
            <p:cNvPr id="19" name="Picture 18"/>
            <p:cNvPicPr>
              <a:picLocks noChangeAspect="1"/>
            </p:cNvPicPr>
            <p:nvPr/>
          </p:nvPicPr>
          <p:blipFill>
            <a:blip r:embed="rId10"/>
            <a:stretch>
              <a:fillRect/>
            </a:stretch>
          </p:blipFill>
          <p:spPr>
            <a:xfrm>
              <a:off x="1227010" y="4203632"/>
              <a:ext cx="668184" cy="409914"/>
            </a:xfrm>
            <a:prstGeom prst="rect">
              <a:avLst/>
            </a:prstGeom>
          </p:spPr>
        </p:pic>
      </p:grpSp>
      <p:sp>
        <p:nvSpPr>
          <p:cNvPr id="11" name="Rectangle 10"/>
          <p:cNvSpPr/>
          <p:nvPr/>
        </p:nvSpPr>
        <p:spPr>
          <a:xfrm>
            <a:off x="929475" y="1319852"/>
            <a:ext cx="3621010" cy="1323439"/>
          </a:xfrm>
          <a:prstGeom prst="rect">
            <a:avLst/>
          </a:prstGeom>
          <a:solidFill>
            <a:schemeClr val="bg2">
              <a:lumMod val="9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a:ea typeface="+mn-ea"/>
                <a:cs typeface="+mn-cs"/>
              </a:rPr>
              <a:t>Army Mission: To deploy, fight and win our nation’s wars by providing ready, prompt and sustained land dominance by Army forces across the full spectrum of conflict as part of the joint force.</a:t>
            </a:r>
            <a:endParaRPr kumimoji="0" lang="en-US" sz="1600" b="1" i="1"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929475" y="3871624"/>
            <a:ext cx="998003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latin typeface="Calibri"/>
                <a:ea typeface="+mn-ea"/>
                <a:cs typeface="+mn-cs"/>
              </a:rPr>
              <a:t>Principled Counsel </a:t>
            </a:r>
            <a:r>
              <a:rPr kumimoji="0" lang="en-US" sz="1800" b="0" i="0" u="none" strike="noStrike" kern="1200" cap="none" spc="0" normalizeH="0" baseline="0" noProof="0" dirty="0">
                <a:ln>
                  <a:noFill/>
                </a:ln>
                <a:effectLst/>
                <a:uLnTx/>
                <a:uFillTx/>
                <a:latin typeface="Calibri"/>
                <a:ea typeface="+mn-ea"/>
                <a:cs typeface="+mn-cs"/>
              </a:rPr>
              <a:t>is professional advice on law and policy grounded in the Army Ethic and enduring respect for the Rule of Law, effectively communicated with appropriate candor and moral courage, that influences informed decisions. </a:t>
            </a:r>
          </a:p>
        </p:txBody>
      </p:sp>
      <p:sp>
        <p:nvSpPr>
          <p:cNvPr id="17" name="Right Brace 16"/>
          <p:cNvSpPr/>
          <p:nvPr/>
        </p:nvSpPr>
        <p:spPr>
          <a:xfrm rot="5400000">
            <a:off x="5876478" y="-1533041"/>
            <a:ext cx="362607" cy="1013049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268436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E343D71-3629-FF4C-AE52-D8551CA29EE3}"/>
              </a:ext>
            </a:extLst>
          </p:cNvPr>
          <p:cNvSpPr>
            <a:spLocks noGrp="1"/>
          </p:cNvSpPr>
          <p:nvPr>
            <p:ph idx="1"/>
          </p:nvPr>
        </p:nvSpPr>
        <p:spPr/>
        <p:txBody>
          <a:bodyPr/>
          <a:lstStyle/>
          <a:p>
            <a:pPr marL="0" indent="0" algn="ctr">
              <a:buNone/>
            </a:pPr>
            <a:endParaRPr lang="en-US" sz="3200" dirty="0">
              <a:solidFill>
                <a:schemeClr val="bg1"/>
              </a:solidFill>
            </a:endParaRPr>
          </a:p>
          <a:p>
            <a:pPr marL="0" indent="0" algn="ctr">
              <a:buNone/>
            </a:pPr>
            <a:r>
              <a:rPr lang="en-US" sz="4400" b="1" dirty="0" smtClean="0"/>
              <a:t>Questions</a:t>
            </a:r>
            <a:r>
              <a:rPr lang="en-US" sz="4400" b="1" dirty="0"/>
              <a:t>?</a:t>
            </a:r>
          </a:p>
          <a:p>
            <a:pPr marL="0" indent="0">
              <a:buNone/>
            </a:pPr>
            <a:endParaRPr lang="en-US" dirty="0">
              <a:solidFill>
                <a:schemeClr val="bg1"/>
              </a:solidFill>
            </a:endParaRPr>
          </a:p>
          <a:p>
            <a:r>
              <a:rPr lang="en-US" sz="3200" dirty="0"/>
              <a:t>Leadership Center Website</a:t>
            </a:r>
          </a:p>
          <a:p>
            <a:pPr lvl="1"/>
            <a:r>
              <a:rPr lang="en-US" u="sng" dirty="0">
                <a:solidFill>
                  <a:schemeClr val="bg1"/>
                </a:solidFill>
                <a:hlinkClick r:id="rId3"/>
              </a:rPr>
              <a:t>Leadership Center - The Judge Advocate General's Legal Center &amp; School - TJAGLCS (army.mil)</a:t>
            </a:r>
            <a:endParaRPr lang="en-US" dirty="0">
              <a:solidFill>
                <a:schemeClr val="bg1"/>
              </a:solidFill>
            </a:endParaRPr>
          </a:p>
          <a:p>
            <a:endParaRPr lang="en-US" dirty="0" smtClean="0">
              <a:solidFill>
                <a:schemeClr val="bg1"/>
              </a:solidFill>
            </a:endParaRPr>
          </a:p>
          <a:p>
            <a:r>
              <a:rPr lang="en-US" sz="3200" dirty="0" smtClean="0"/>
              <a:t>Leadership </a:t>
            </a:r>
            <a:r>
              <a:rPr lang="en-US" sz="3200" dirty="0"/>
              <a:t>Center Mailbox</a:t>
            </a:r>
          </a:p>
          <a:p>
            <a:pPr lvl="1"/>
            <a:r>
              <a:rPr lang="en-US" u="sng" dirty="0">
                <a:solidFill>
                  <a:schemeClr val="bg1"/>
                </a:solidFill>
                <a:hlinkClick r:id="rId4"/>
              </a:rPr>
              <a:t>usarmy.charlottesville.hqda-tjaglcs.mbx.leadership-center@army.mil</a:t>
            </a:r>
            <a:endParaRPr lang="en-US" dirty="0">
              <a:solidFill>
                <a:schemeClr val="bg1"/>
              </a:solidFill>
            </a:endParaRPr>
          </a:p>
        </p:txBody>
      </p:sp>
    </p:spTree>
    <p:extLst>
      <p:ext uri="{BB962C8B-B14F-4D97-AF65-F5344CB8AC3E}">
        <p14:creationId xmlns:p14="http://schemas.microsoft.com/office/powerpoint/2010/main" val="94455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10544897" y="4318233"/>
            <a:ext cx="1430227" cy="1259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097280" y="228918"/>
            <a:ext cx="10363200" cy="822325"/>
          </a:xfrm>
        </p:spPr>
        <p:txBody>
          <a:bodyPr/>
          <a:lstStyle/>
          <a:p>
            <a:pPr algn="just"/>
            <a:r>
              <a:rPr lang="en-US" sz="4000" dirty="0"/>
              <a:t>JAGC Leadership Development Strategy</a:t>
            </a:r>
          </a:p>
        </p:txBody>
      </p:sp>
      <p:grpSp>
        <p:nvGrpSpPr>
          <p:cNvPr id="4" name="Group 3"/>
          <p:cNvGrpSpPr/>
          <p:nvPr/>
        </p:nvGrpSpPr>
        <p:grpSpPr>
          <a:xfrm>
            <a:off x="551116" y="1542137"/>
            <a:ext cx="11526082" cy="4762065"/>
            <a:chOff x="272164" y="1313537"/>
            <a:chExt cx="11526082" cy="4762065"/>
          </a:xfrm>
        </p:grpSpPr>
        <p:grpSp>
          <p:nvGrpSpPr>
            <p:cNvPr id="5" name="Group 4"/>
            <p:cNvGrpSpPr/>
            <p:nvPr/>
          </p:nvGrpSpPr>
          <p:grpSpPr>
            <a:xfrm>
              <a:off x="2975711" y="3629338"/>
              <a:ext cx="5936824" cy="1935183"/>
              <a:chOff x="876926" y="1057561"/>
              <a:chExt cx="10219853" cy="3573012"/>
            </a:xfrm>
          </p:grpSpPr>
          <p:sp>
            <p:nvSpPr>
              <p:cNvPr id="23" name="Right Arrow 22"/>
              <p:cNvSpPr/>
              <p:nvPr/>
            </p:nvSpPr>
            <p:spPr>
              <a:xfrm>
                <a:off x="987386" y="1057561"/>
                <a:ext cx="10109393" cy="822959"/>
              </a:xfrm>
              <a:prstGeom prst="rightArrow">
                <a:avLst>
                  <a:gd name="adj1" fmla="val 100000"/>
                  <a:gd name="adj2" fmla="val 0"/>
                </a:avLst>
              </a:prstGeom>
              <a:solidFill>
                <a:schemeClr val="accent1">
                  <a:lumMod val="75000"/>
                  <a:alpha val="86000"/>
                </a:scheme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a:off x="987386" y="1968707"/>
                <a:ext cx="10109393" cy="822959"/>
              </a:xfrm>
              <a:prstGeom prst="rightArrow">
                <a:avLst>
                  <a:gd name="adj1" fmla="val 100000"/>
                  <a:gd name="adj2" fmla="val 0"/>
                </a:avLst>
              </a:prstGeom>
              <a:solidFill>
                <a:schemeClr val="accent2">
                  <a:lumMod val="60000"/>
                  <a:lumOff val="40000"/>
                  <a:alpha val="86000"/>
                </a:scheme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ight Arrow 24"/>
              <p:cNvSpPr/>
              <p:nvPr/>
            </p:nvSpPr>
            <p:spPr>
              <a:xfrm>
                <a:off x="876926" y="2885389"/>
                <a:ext cx="10109392" cy="822959"/>
              </a:xfrm>
              <a:prstGeom prst="rightArrow">
                <a:avLst>
                  <a:gd name="adj1" fmla="val 100000"/>
                  <a:gd name="adj2" fmla="val 0"/>
                </a:avLst>
              </a:prstGeom>
              <a:solidFill>
                <a:schemeClr val="accent4">
                  <a:lumMod val="60000"/>
                  <a:lumOff val="40000"/>
                  <a:alpha val="86000"/>
                </a:scheme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Right Arrow 25"/>
              <p:cNvSpPr/>
              <p:nvPr/>
            </p:nvSpPr>
            <p:spPr>
              <a:xfrm>
                <a:off x="987386" y="3807614"/>
                <a:ext cx="10109393" cy="822959"/>
              </a:xfrm>
              <a:prstGeom prst="rightArrow">
                <a:avLst>
                  <a:gd name="adj1" fmla="val 100000"/>
                  <a:gd name="adj2" fmla="val 0"/>
                </a:avLst>
              </a:prstGeom>
              <a:solidFill>
                <a:srgbClr val="FFFF00">
                  <a:alpha val="86000"/>
                </a:srgb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2523355" y="2999659"/>
                <a:ext cx="7580370" cy="681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Doctrine and Policy </a:t>
                </a:r>
                <a:r>
                  <a:rPr lang="en-US" b="1" dirty="0">
                    <a:solidFill>
                      <a:prstClr val="black"/>
                    </a:solidFill>
                    <a:effectLst>
                      <a:outerShdw blurRad="38100" dist="38100" dir="2700000" algn="tl">
                        <a:srgbClr val="000000">
                          <a:alpha val="43137"/>
                        </a:srgbClr>
                      </a:outerShdw>
                    </a:effectLst>
                    <a:latin typeface="Calibri"/>
                  </a:rPr>
                  <a:t>R</a:t>
                </a:r>
                <a:r>
                  <a:rPr kumimoji="0" lang="en-US" sz="1800" b="1"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Calibri"/>
                    <a:ea typeface="+mn-ea"/>
                    <a:cs typeface="+mn-cs"/>
                  </a:rPr>
                  <a:t>eview</a:t>
                </a:r>
                <a:r>
                  <a:rPr kumimoji="0" lang="en-US"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/Development</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28" name="TextBox 27"/>
              <p:cNvSpPr txBox="1"/>
              <p:nvPr/>
            </p:nvSpPr>
            <p:spPr>
              <a:xfrm>
                <a:off x="2536035" y="3853283"/>
                <a:ext cx="7024408" cy="681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Liaison </a:t>
                </a:r>
                <a:r>
                  <a:rPr kumimoji="0" lang="en-US" sz="1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a:ea typeface="+mn-ea"/>
                    <a:cs typeface="+mn-cs"/>
                  </a:rPr>
                  <a:t>with </a:t>
                </a:r>
                <a:r>
                  <a:rPr kumimoji="0" lang="en-US" sz="18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libri"/>
                    <a:ea typeface="+mn-ea"/>
                    <a:cs typeface="+mn-cs"/>
                  </a:rPr>
                  <a:t>Academia/Other </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Entities</a:t>
                </a:r>
              </a:p>
            </p:txBody>
          </p:sp>
          <p:sp>
            <p:nvSpPr>
              <p:cNvPr id="29" name="TextBox 28"/>
              <p:cNvSpPr txBox="1"/>
              <p:nvPr/>
            </p:nvSpPr>
            <p:spPr>
              <a:xfrm>
                <a:off x="1943925" y="1211995"/>
                <a:ext cx="8367365" cy="681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TJAGLCS </a:t>
                </a:r>
                <a:r>
                  <a:rPr lang="en-US" b="1" dirty="0" smtClean="0">
                    <a:solidFill>
                      <a:prstClr val="black"/>
                    </a:solidFill>
                    <a:effectLst>
                      <a:outerShdw blurRad="38100" dist="38100" dir="2700000" algn="tl">
                        <a:srgbClr val="000000">
                          <a:alpha val="43137"/>
                        </a:srgbClr>
                      </a:outerShdw>
                    </a:effectLst>
                    <a:latin typeface="Calibri"/>
                  </a:rPr>
                  <a:t>Education, </a:t>
                </a:r>
                <a:r>
                  <a:rPr kumimoji="0" lang="en-US"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Training, </a:t>
                </a: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and Instruction</a:t>
                </a:r>
              </a:p>
            </p:txBody>
          </p:sp>
          <p:sp>
            <p:nvSpPr>
              <p:cNvPr id="30" name="TextBox 29"/>
              <p:cNvSpPr txBox="1"/>
              <p:nvPr/>
            </p:nvSpPr>
            <p:spPr>
              <a:xfrm>
                <a:off x="3223042" y="2061196"/>
                <a:ext cx="5638079" cy="681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Field Office Support</a:t>
                </a:r>
              </a:p>
            </p:txBody>
          </p:sp>
        </p:grpSp>
        <p:sp>
          <p:nvSpPr>
            <p:cNvPr id="6" name="TextBox 5"/>
            <p:cNvSpPr txBox="1"/>
            <p:nvPr/>
          </p:nvSpPr>
          <p:spPr>
            <a:xfrm>
              <a:off x="6218890" y="1313537"/>
              <a:ext cx="4841078" cy="1077218"/>
            </a:xfrm>
            <a:prstGeom prst="rect">
              <a:avLst/>
            </a:prstGeom>
            <a:solidFill>
              <a:schemeClr val="accent4">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a:ea typeface="+mn-ea"/>
                  <a:cs typeface="+mn-cs"/>
                </a:rPr>
                <a:t>JAGC Mission: Provide principled counsel and premier legal services, as committed members and leaders in the legal and Army professions, in support of a ready, globally responsive, and regionally engaged Army.</a:t>
              </a:r>
            </a:p>
          </p:txBody>
        </p:sp>
        <p:sp>
          <p:nvSpPr>
            <p:cNvPr id="22" name="Rectangle 21"/>
            <p:cNvSpPr/>
            <p:nvPr/>
          </p:nvSpPr>
          <p:spPr>
            <a:xfrm>
              <a:off x="10430199" y="4257861"/>
              <a:ext cx="136804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Experience</a:t>
              </a:r>
            </a:p>
          </p:txBody>
        </p:sp>
        <p:grpSp>
          <p:nvGrpSpPr>
            <p:cNvPr id="8" name="Group 7"/>
            <p:cNvGrpSpPr/>
            <p:nvPr/>
          </p:nvGrpSpPr>
          <p:grpSpPr>
            <a:xfrm>
              <a:off x="9136588" y="4381840"/>
              <a:ext cx="1078009" cy="675372"/>
              <a:chOff x="331668" y="746"/>
              <a:chExt cx="1979689" cy="791875"/>
            </a:xfrm>
            <a:scene3d>
              <a:camera prst="orthographicFront"/>
              <a:lightRig rig="threePt" dir="t">
                <a:rot lat="0" lon="0" rev="7500000"/>
              </a:lightRig>
            </a:scene3d>
          </p:grpSpPr>
          <p:sp>
            <p:nvSpPr>
              <p:cNvPr id="19" name="Chevron 18"/>
              <p:cNvSpPr/>
              <p:nvPr/>
            </p:nvSpPr>
            <p:spPr>
              <a:xfrm>
                <a:off x="331668" y="746"/>
                <a:ext cx="1979689" cy="791875"/>
              </a:xfrm>
              <a:prstGeom prst="chevron">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0" name="Chevron 4"/>
              <p:cNvSpPr txBox="1"/>
              <p:nvPr/>
            </p:nvSpPr>
            <p:spPr>
              <a:xfrm>
                <a:off x="727606" y="746"/>
                <a:ext cx="1187814" cy="79187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971" tIns="6985" rIns="0" bIns="6985" numCol="1" spcCol="1270" anchor="ctr" anchorCtr="0">
                <a:noAutofit/>
              </a:bodyPr>
              <a:lstStyle/>
              <a:p>
                <a:pPr marL="0" marR="0" lvl="0" indent="0" algn="ctr" defTabSz="466714" rtl="0" eaLnBrk="1" fontAlgn="auto" latinLnBrk="0" hangingPunct="1">
                  <a:lnSpc>
                    <a:spcPct val="90000"/>
                  </a:lnSpc>
                  <a:spcBef>
                    <a:spcPct val="0"/>
                  </a:spcBef>
                  <a:spcAft>
                    <a:spcPct val="35000"/>
                  </a:spcAft>
                  <a:buClrTx/>
                  <a:buSzTx/>
                  <a:buFontTx/>
                  <a:buNone/>
                  <a:tabLst/>
                  <a:defRPr/>
                </a:pPr>
                <a:endParaRPr kumimoji="0" lang="en-US" sz="1051"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9" name="Group 8"/>
            <p:cNvGrpSpPr/>
            <p:nvPr/>
          </p:nvGrpSpPr>
          <p:grpSpPr>
            <a:xfrm>
              <a:off x="272164" y="3966625"/>
              <a:ext cx="2643027" cy="2108977"/>
              <a:chOff x="176528" y="2504569"/>
              <a:chExt cx="2643027" cy="2108977"/>
            </a:xfrm>
          </p:grpSpPr>
          <p:grpSp>
            <p:nvGrpSpPr>
              <p:cNvPr id="14" name="Group 13"/>
              <p:cNvGrpSpPr/>
              <p:nvPr/>
            </p:nvGrpSpPr>
            <p:grpSpPr>
              <a:xfrm>
                <a:off x="176528" y="2504569"/>
                <a:ext cx="2643027" cy="1696107"/>
                <a:chOff x="176528" y="2504569"/>
                <a:chExt cx="2643027" cy="1696107"/>
              </a:xfrm>
            </p:grpSpPr>
            <p:graphicFrame>
              <p:nvGraphicFramePr>
                <p:cNvPr id="17" name="Diagram 16"/>
                <p:cNvGraphicFramePr/>
                <p:nvPr/>
              </p:nvGraphicFramePr>
              <p:xfrm>
                <a:off x="176528" y="2504569"/>
                <a:ext cx="2643027" cy="1696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530692" y="3752911"/>
                  <a:ext cx="19346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Dual Professionals</a:t>
                  </a:r>
                </a:p>
              </p:txBody>
            </p:sp>
          </p:grpSp>
          <p:pic>
            <p:nvPicPr>
              <p:cNvPr id="15" name="Picture 14"/>
              <p:cNvPicPr>
                <a:picLocks noChangeAspect="1"/>
              </p:cNvPicPr>
              <p:nvPr/>
            </p:nvPicPr>
            <p:blipFill>
              <a:blip r:embed="rId8"/>
              <a:stretch>
                <a:fillRect/>
              </a:stretch>
            </p:blipFill>
            <p:spPr>
              <a:xfrm>
                <a:off x="530691" y="2507440"/>
                <a:ext cx="606297" cy="764240"/>
              </a:xfrm>
              <a:prstGeom prst="rect">
                <a:avLst/>
              </a:prstGeom>
            </p:spPr>
          </p:pic>
          <p:pic>
            <p:nvPicPr>
              <p:cNvPr id="16" name="Picture 15"/>
              <p:cNvPicPr>
                <a:picLocks noChangeAspect="1"/>
              </p:cNvPicPr>
              <p:nvPr/>
            </p:nvPicPr>
            <p:blipFill>
              <a:blip r:embed="rId9"/>
              <a:stretch>
                <a:fillRect/>
              </a:stretch>
            </p:blipFill>
            <p:spPr>
              <a:xfrm>
                <a:off x="1227010" y="4203632"/>
                <a:ext cx="668184" cy="409914"/>
              </a:xfrm>
              <a:prstGeom prst="rect">
                <a:avLst/>
              </a:prstGeom>
            </p:spPr>
          </p:pic>
        </p:grpSp>
        <p:sp>
          <p:nvSpPr>
            <p:cNvPr id="10" name="Rectangle 9"/>
            <p:cNvSpPr/>
            <p:nvPr/>
          </p:nvSpPr>
          <p:spPr>
            <a:xfrm>
              <a:off x="929475" y="1319852"/>
              <a:ext cx="4841078" cy="1077218"/>
            </a:xfrm>
            <a:prstGeom prst="rect">
              <a:avLst/>
            </a:prstGeom>
            <a:solidFill>
              <a:schemeClr val="bg2">
                <a:lumMod val="9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a:ea typeface="+mn-ea"/>
                  <a:cs typeface="+mn-cs"/>
                </a:rPr>
                <a:t>Army Mission: To deploy, fight and win our nation’s wars by providing ready, prompt and sustained land dominance by Army forces across the full spectrum of conflict as part of the joint force.</a:t>
              </a:r>
              <a:endParaRPr kumimoji="0" lang="en-US" sz="1600" b="1" i="1"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079938" y="2827620"/>
              <a:ext cx="998003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effectLst/>
                  <a:uLnTx/>
                  <a:uFillTx/>
                  <a:latin typeface="Calibri"/>
                  <a:ea typeface="+mn-ea"/>
                  <a:cs typeface="+mn-cs"/>
                </a:rPr>
                <a:t>The</a:t>
              </a:r>
              <a:r>
                <a:rPr kumimoji="0" lang="en-US" sz="1800" b="0" i="0" u="none" strike="noStrike" kern="1200" cap="none" spc="0" normalizeH="0" baseline="0" noProof="0" dirty="0">
                  <a:ln>
                    <a:noFill/>
                  </a:ln>
                  <a:effectLst/>
                  <a:uLnTx/>
                  <a:uFillTx/>
                  <a:latin typeface="Calibri"/>
                  <a:ea typeface="+mn-ea"/>
                  <a:cs typeface="+mn-cs"/>
                </a:rPr>
                <a:t> </a:t>
              </a:r>
              <a:r>
                <a:rPr kumimoji="0" lang="en-US" sz="1800" b="1" i="1" u="none" strike="noStrike" kern="1200" cap="none" spc="0" normalizeH="0" baseline="0" noProof="0" dirty="0">
                  <a:ln>
                    <a:noFill/>
                  </a:ln>
                  <a:effectLst/>
                  <a:uLnTx/>
                  <a:uFillTx/>
                  <a:latin typeface="Calibri"/>
                  <a:ea typeface="+mn-ea"/>
                  <a:cs typeface="+mn-cs"/>
                </a:rPr>
                <a:t>Leadership Center </a:t>
              </a:r>
              <a:r>
                <a:rPr kumimoji="0" lang="en-US" sz="1800" b="0" i="0" u="none" strike="noStrike" kern="1200" cap="none" spc="0" normalizeH="0" baseline="0" noProof="0" dirty="0">
                  <a:ln>
                    <a:noFill/>
                  </a:ln>
                  <a:effectLst/>
                  <a:uLnTx/>
                  <a:uFillTx/>
                  <a:latin typeface="Calibri"/>
                  <a:ea typeface="+mn-ea"/>
                  <a:cs typeface="+mn-cs"/>
                </a:rPr>
                <a:t>supports Army and JAG Corps leadership education and training in order to develop JAG Corps Leaders and teams, adaptive to any environment. </a:t>
              </a:r>
            </a:p>
          </p:txBody>
        </p:sp>
        <p:sp>
          <p:nvSpPr>
            <p:cNvPr id="12" name="Right Brace 11"/>
            <p:cNvSpPr/>
            <p:nvPr/>
          </p:nvSpPr>
          <p:spPr>
            <a:xfrm rot="5400000">
              <a:off x="5813419" y="-2357193"/>
              <a:ext cx="362607" cy="1013049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a:ea typeface="+mn-ea"/>
                <a:cs typeface="+mn-cs"/>
              </a:endParaRPr>
            </a:p>
          </p:txBody>
        </p:sp>
        <p:sp>
          <p:nvSpPr>
            <p:cNvPr id="13" name="Right Arrow 12"/>
            <p:cNvSpPr/>
            <p:nvPr/>
          </p:nvSpPr>
          <p:spPr>
            <a:xfrm>
              <a:off x="3039878" y="5612257"/>
              <a:ext cx="5872656" cy="445724"/>
            </a:xfrm>
            <a:prstGeom prst="rightArrow">
              <a:avLst>
                <a:gd name="adj1" fmla="val 100000"/>
                <a:gd name="adj2" fmla="val 0"/>
              </a:avLst>
            </a:prstGeom>
            <a:solidFill>
              <a:schemeClr val="accent3">
                <a:lumMod val="75000"/>
                <a:alpha val="86000"/>
              </a:schemeClr>
            </a:solidFill>
            <a:ln w="25400" cap="flat" cmpd="sng" algn="ctr">
              <a:solidFill>
                <a:sysClr val="windowText" lastClr="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Wellness</a:t>
              </a:r>
            </a:p>
          </p:txBody>
        </p:sp>
      </p:grpSp>
    </p:spTree>
    <p:extLst>
      <p:ext uri="{BB962C8B-B14F-4D97-AF65-F5344CB8AC3E}">
        <p14:creationId xmlns:p14="http://schemas.microsoft.com/office/powerpoint/2010/main" val="2877408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437" y="1504209"/>
            <a:ext cx="11480800" cy="5181600"/>
          </a:xfrm>
        </p:spPr>
        <p:txBody>
          <a:bodyPr/>
          <a:lstStyle/>
          <a:p>
            <a:pPr marL="457200" indent="-457200">
              <a:buFont typeface="+mj-lt"/>
              <a:buAutoNum type="arabicPeriod"/>
            </a:pPr>
            <a:r>
              <a:rPr lang="en-US" dirty="0"/>
              <a:t>The Army takes Leadership, and leadership education/development, seriously</a:t>
            </a:r>
          </a:p>
          <a:p>
            <a:pPr marL="457200" indent="-457200">
              <a:buFont typeface="+mj-lt"/>
              <a:buAutoNum type="arabicPeriod"/>
            </a:pPr>
            <a:r>
              <a:rPr lang="en-US" dirty="0"/>
              <a:t>Leadership matters!</a:t>
            </a:r>
          </a:p>
        </p:txBody>
      </p:sp>
      <p:sp>
        <p:nvSpPr>
          <p:cNvPr id="2" name="Title 1"/>
          <p:cNvSpPr>
            <a:spLocks noGrp="1"/>
          </p:cNvSpPr>
          <p:nvPr>
            <p:ph type="title" idx="4294967295"/>
          </p:nvPr>
        </p:nvSpPr>
        <p:spPr>
          <a:xfrm>
            <a:off x="820271" y="132476"/>
            <a:ext cx="10363200" cy="822325"/>
          </a:xfrm>
        </p:spPr>
        <p:txBody>
          <a:bodyPr/>
          <a:lstStyle/>
          <a:p>
            <a:pPr algn="ctr"/>
            <a:r>
              <a:rPr lang="en-US" sz="4000" dirty="0"/>
              <a:t>Why?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3" y="3518110"/>
            <a:ext cx="7586589" cy="316769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46" y="2286819"/>
            <a:ext cx="7416091" cy="3066972"/>
          </a:xfrm>
          <a:prstGeom prst="rect">
            <a:avLst/>
          </a:prstGeom>
        </p:spPr>
      </p:pic>
    </p:spTree>
    <p:extLst>
      <p:ext uri="{BB962C8B-B14F-4D97-AF65-F5344CB8AC3E}">
        <p14:creationId xmlns:p14="http://schemas.microsoft.com/office/powerpoint/2010/main" val="6830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047" y="99826"/>
            <a:ext cx="10527272" cy="822325"/>
          </a:xfrm>
        </p:spPr>
        <p:txBody>
          <a:bodyPr/>
          <a:lstStyle/>
          <a:p>
            <a:pPr algn="ctr"/>
            <a:r>
              <a:rPr lang="en-US" sz="4000" dirty="0"/>
              <a:t>ADP </a:t>
            </a:r>
            <a:r>
              <a:rPr lang="en-US" sz="4000" dirty="0" smtClean="0"/>
              <a:t>6-22, </a:t>
            </a:r>
            <a:r>
              <a:rPr lang="en-US" sz="4000" dirty="0"/>
              <a:t>Army Leadership and the </a:t>
            </a:r>
            <a:r>
              <a:rPr lang="en-US" sz="4000" dirty="0" smtClean="0"/>
              <a:t>Profession</a:t>
            </a:r>
            <a:endParaRPr lang="en-US" sz="4000" dirty="0"/>
          </a:p>
        </p:txBody>
      </p:sp>
      <p:pic>
        <p:nvPicPr>
          <p:cNvPr id="4" name="Picture 3"/>
          <p:cNvPicPr>
            <a:picLocks noChangeAspect="1"/>
          </p:cNvPicPr>
          <p:nvPr/>
        </p:nvPicPr>
        <p:blipFill>
          <a:blip r:embed="rId3"/>
          <a:stretch>
            <a:fillRect/>
          </a:stretch>
        </p:blipFill>
        <p:spPr>
          <a:xfrm>
            <a:off x="1564268" y="1340696"/>
            <a:ext cx="4012255" cy="5174535"/>
          </a:xfrm>
          <a:prstGeom prst="rect">
            <a:avLst/>
          </a:prstGeom>
        </p:spPr>
      </p:pic>
      <p:pic>
        <p:nvPicPr>
          <p:cNvPr id="5" name="Picture 4"/>
          <p:cNvPicPr>
            <a:picLocks noChangeAspect="1"/>
          </p:cNvPicPr>
          <p:nvPr/>
        </p:nvPicPr>
        <p:blipFill>
          <a:blip r:embed="rId4"/>
          <a:stretch>
            <a:fillRect/>
          </a:stretch>
        </p:blipFill>
        <p:spPr>
          <a:xfrm>
            <a:off x="5977123" y="1307935"/>
            <a:ext cx="5089806" cy="5240059"/>
          </a:xfrm>
          <a:prstGeom prst="rect">
            <a:avLst/>
          </a:prstGeom>
        </p:spPr>
      </p:pic>
    </p:spTree>
    <p:extLst>
      <p:ext uri="{BB962C8B-B14F-4D97-AF65-F5344CB8AC3E}">
        <p14:creationId xmlns:p14="http://schemas.microsoft.com/office/powerpoint/2010/main" val="2562342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9472" y="101079"/>
            <a:ext cx="10815637" cy="822325"/>
          </a:xfrm>
        </p:spPr>
        <p:txBody>
          <a:bodyPr/>
          <a:lstStyle/>
          <a:p>
            <a:pPr algn="ctr"/>
            <a:r>
              <a:rPr lang="en-US" sz="4000" dirty="0"/>
              <a:t>The Army Profession</a:t>
            </a:r>
          </a:p>
        </p:txBody>
      </p:sp>
      <p:grpSp>
        <p:nvGrpSpPr>
          <p:cNvPr id="4" name="Group 3"/>
          <p:cNvGrpSpPr/>
          <p:nvPr/>
        </p:nvGrpSpPr>
        <p:grpSpPr>
          <a:xfrm>
            <a:off x="535577" y="1406930"/>
            <a:ext cx="11103429" cy="4944831"/>
            <a:chOff x="535577" y="1406930"/>
            <a:chExt cx="11103429" cy="4944831"/>
          </a:xfrm>
        </p:grpSpPr>
        <p:sp>
          <p:nvSpPr>
            <p:cNvPr id="5" name="Rectangle 4"/>
            <p:cNvSpPr/>
            <p:nvPr/>
          </p:nvSpPr>
          <p:spPr>
            <a:xfrm>
              <a:off x="1376127" y="1406930"/>
              <a:ext cx="9750581" cy="2769059"/>
            </a:xfrm>
            <a:prstGeom prst="rect">
              <a:avLst/>
            </a:prstGeom>
          </p:spPr>
          <p:txBody>
            <a:bodyPr wrap="squar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1-8. The </a:t>
              </a:r>
              <a:r>
                <a:rPr kumimoji="0" lang="en-US" sz="2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Army Profession </a:t>
              </a: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is a trusted vocation of Soldiers and Army Civilians whose collective expertise is the ethical design, generation, support, and application of </a:t>
              </a:r>
              <a:r>
                <a:rPr kumimoji="0" lang="en-US" sz="24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landpower</a:t>
              </a: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serving under </a:t>
              </a:r>
              <a:r>
                <a:rPr kumimoji="0" lang="en-US" sz="2400" b="1" i="0" u="sng" strike="noStrike" kern="1200" cap="none" spc="0" normalizeH="0" baseline="0" noProof="0" dirty="0">
                  <a:ln>
                    <a:noFill/>
                  </a:ln>
                  <a:effectLst/>
                  <a:uLnTx/>
                  <a:uFillTx/>
                  <a:latin typeface="Arial" panose="020B0604020202020204" pitchFamily="34" charset="0"/>
                  <a:cs typeface="Arial" panose="020B0604020202020204" pitchFamily="34" charset="0"/>
                </a:rPr>
                <a:t>civilian authority</a:t>
              </a: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and entrusted to defend the </a:t>
              </a:r>
              <a:r>
                <a:rPr kumimoji="0" lang="en-US" sz="2400" b="1" i="0" u="sng" strike="noStrike" kern="1200" cap="none" spc="0" normalizeH="0" baseline="0" noProof="0" dirty="0">
                  <a:ln>
                    <a:noFill/>
                  </a:ln>
                  <a:effectLst/>
                  <a:uLnTx/>
                  <a:uFillTx/>
                  <a:latin typeface="Arial" panose="020B0604020202020204" pitchFamily="34" charset="0"/>
                  <a:cs typeface="Arial" panose="020B0604020202020204" pitchFamily="34" charset="0"/>
                </a:rPr>
                <a:t>Constitution</a:t>
              </a: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and the </a:t>
              </a:r>
              <a:r>
                <a:rPr kumimoji="0" lang="en-US" sz="2400" b="1" i="0" u="sng" strike="noStrike" kern="1200" cap="none" spc="0" normalizeH="0" baseline="0" noProof="0" dirty="0">
                  <a:ln>
                    <a:noFill/>
                  </a:ln>
                  <a:effectLst/>
                  <a:uLnTx/>
                  <a:uFillTx/>
                  <a:latin typeface="Arial" panose="020B0604020202020204" pitchFamily="34" charset="0"/>
                  <a:cs typeface="Arial" panose="020B0604020202020204" pitchFamily="34" charset="0"/>
                </a:rPr>
                <a:t>rights</a:t>
              </a: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and interests of the American people. </a:t>
              </a:r>
            </a:p>
          </p:txBody>
        </p:sp>
        <p:sp>
          <p:nvSpPr>
            <p:cNvPr id="6" name="Rounded Rectangle 5"/>
            <p:cNvSpPr/>
            <p:nvPr/>
          </p:nvSpPr>
          <p:spPr bwMode="auto">
            <a:xfrm>
              <a:off x="2847221" y="5513561"/>
              <a:ext cx="6019800" cy="838200"/>
            </a:xfrm>
            <a:prstGeom prst="roundRect">
              <a:avLst/>
            </a:prstGeom>
            <a:solidFill>
              <a:srgbClr val="FFD5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7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mn-ea"/>
                  <a:cs typeface="+mn-cs"/>
                </a:rPr>
                <a:t>The Army Serves the Nation, The JAGC Serves the Army as a Profession</a:t>
              </a:r>
            </a:p>
          </p:txBody>
        </p:sp>
        <p:pic>
          <p:nvPicPr>
            <p:cNvPr id="7" name="Picture 6"/>
            <p:cNvPicPr>
              <a:picLocks noChangeAspect="1"/>
            </p:cNvPicPr>
            <p:nvPr/>
          </p:nvPicPr>
          <p:blipFill>
            <a:blip r:embed="rId3"/>
            <a:stretch>
              <a:fillRect/>
            </a:stretch>
          </p:blipFill>
          <p:spPr>
            <a:xfrm>
              <a:off x="535577" y="3383281"/>
              <a:ext cx="11103429" cy="1985553"/>
            </a:xfrm>
            <a:prstGeom prst="rect">
              <a:avLst/>
            </a:prstGeom>
          </p:spPr>
        </p:pic>
      </p:grpSp>
    </p:spTree>
    <p:extLst>
      <p:ext uri="{BB962C8B-B14F-4D97-AF65-F5344CB8AC3E}">
        <p14:creationId xmlns:p14="http://schemas.microsoft.com/office/powerpoint/2010/main" val="170217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2400" b="1" dirty="0"/>
          </a:p>
          <a:p>
            <a:pPr marL="0" indent="0">
              <a:buNone/>
            </a:pPr>
            <a:r>
              <a:rPr lang="en-US" sz="2800" dirty="0"/>
              <a:t>1-10. Five characteristics identify and establish the Army as a profession. These characteristics reflect American values, the Army ethic, and the Army’s approach to conducting operations. Demonstrated consistently, these characteristics reinforce trust between the Army profession and the American people. The five characteristics of the Army profession are— </a:t>
            </a:r>
          </a:p>
          <a:p>
            <a:pPr lvl="1">
              <a:buFont typeface="Arial" panose="020B0604020202020204" pitchFamily="34" charset="0"/>
              <a:buChar char="•"/>
            </a:pPr>
            <a:r>
              <a:rPr lang="en-US" sz="2800" dirty="0"/>
              <a:t>Trust</a:t>
            </a:r>
          </a:p>
          <a:p>
            <a:pPr lvl="1">
              <a:buFont typeface="Arial" panose="020B0604020202020204" pitchFamily="34" charset="0"/>
              <a:buChar char="•"/>
            </a:pPr>
            <a:r>
              <a:rPr lang="en-US" sz="2800" dirty="0"/>
              <a:t>Honorable service</a:t>
            </a:r>
          </a:p>
          <a:p>
            <a:pPr lvl="1">
              <a:buFont typeface="Arial" panose="020B0604020202020204" pitchFamily="34" charset="0"/>
              <a:buChar char="•"/>
            </a:pPr>
            <a:r>
              <a:rPr lang="en-US" sz="2800" dirty="0"/>
              <a:t>Military expertise </a:t>
            </a:r>
          </a:p>
          <a:p>
            <a:pPr lvl="1">
              <a:buFont typeface="Arial" panose="020B0604020202020204" pitchFamily="34" charset="0"/>
              <a:buChar char="•"/>
            </a:pPr>
            <a:r>
              <a:rPr lang="en-US" sz="2800" dirty="0"/>
              <a:t>Stewardship</a:t>
            </a:r>
          </a:p>
          <a:p>
            <a:pPr lvl="1">
              <a:buFont typeface="Arial" panose="020B0604020202020204" pitchFamily="34" charset="0"/>
              <a:buChar char="•"/>
            </a:pPr>
            <a:r>
              <a:rPr lang="en-US" sz="2800" dirty="0"/>
              <a:t>Esprit de corps</a:t>
            </a:r>
          </a:p>
          <a:p>
            <a:endParaRPr lang="en-US" dirty="0"/>
          </a:p>
        </p:txBody>
      </p:sp>
      <p:sp>
        <p:nvSpPr>
          <p:cNvPr id="2" name="Title 1"/>
          <p:cNvSpPr>
            <a:spLocks noGrp="1"/>
          </p:cNvSpPr>
          <p:nvPr>
            <p:ph type="title" idx="4294967295"/>
          </p:nvPr>
        </p:nvSpPr>
        <p:spPr>
          <a:xfrm>
            <a:off x="1584961" y="157680"/>
            <a:ext cx="9416194" cy="822325"/>
          </a:xfrm>
        </p:spPr>
        <p:txBody>
          <a:bodyPr/>
          <a:lstStyle/>
          <a:p>
            <a:pPr algn="l"/>
            <a:r>
              <a:rPr lang="en-US" sz="4000" b="0" dirty="0"/>
              <a:t>Characteristics of the Army Profession</a:t>
            </a:r>
          </a:p>
        </p:txBody>
      </p:sp>
    </p:spTree>
    <p:extLst>
      <p:ext uri="{BB962C8B-B14F-4D97-AF65-F5344CB8AC3E}">
        <p14:creationId xmlns:p14="http://schemas.microsoft.com/office/powerpoint/2010/main" val="1620446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828800" y="1425780"/>
            <a:ext cx="8434006" cy="5136183"/>
          </a:xfrm>
          <a:prstGeom prst="rect">
            <a:avLst/>
          </a:prstGeom>
        </p:spPr>
      </p:pic>
      <p:sp>
        <p:nvSpPr>
          <p:cNvPr id="2" name="Title 1"/>
          <p:cNvSpPr>
            <a:spLocks noGrp="1"/>
          </p:cNvSpPr>
          <p:nvPr>
            <p:ph type="title" idx="4294967295"/>
          </p:nvPr>
        </p:nvSpPr>
        <p:spPr>
          <a:xfrm>
            <a:off x="4121310" y="147047"/>
            <a:ext cx="3848986" cy="822325"/>
          </a:xfrm>
        </p:spPr>
        <p:txBody>
          <a:bodyPr/>
          <a:lstStyle/>
          <a:p>
            <a:pPr algn="l"/>
            <a:r>
              <a:rPr lang="en-US" sz="4000" b="0" dirty="0"/>
              <a:t>The Army Ethic</a:t>
            </a:r>
          </a:p>
        </p:txBody>
      </p:sp>
    </p:spTree>
    <p:extLst>
      <p:ext uri="{BB962C8B-B14F-4D97-AF65-F5344CB8AC3E}">
        <p14:creationId xmlns:p14="http://schemas.microsoft.com/office/powerpoint/2010/main" val="2801564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928" y="1481964"/>
            <a:ext cx="11064240" cy="3108543"/>
          </a:xfrm>
          <a:prstGeom prst="rect">
            <a:avLst/>
          </a:prstGeom>
        </p:spPr>
        <p:txBody>
          <a:bodyPr wrap="square">
            <a:spAutoFit/>
          </a:bodyPr>
          <a:lstStyle/>
          <a:p>
            <a:pPr marL="457200" indent="-457200">
              <a:buFont typeface="Arial" panose="020B0604020202020204" pitchFamily="34" charset="0"/>
              <a:buChar char="•"/>
            </a:pPr>
            <a:endParaRPr lang="en-US" sz="2800" b="1" i="1"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i="1" dirty="0">
                <a:cs typeface="Arial" panose="020B0604020202020204" pitchFamily="34" charset="0"/>
              </a:rPr>
              <a:t>Leadership</a:t>
            </a:r>
            <a:r>
              <a:rPr lang="en-US" sz="2400" b="1" dirty="0">
                <a:cs typeface="Arial" panose="020B0604020202020204" pitchFamily="34" charset="0"/>
              </a:rPr>
              <a:t> is the activity of </a:t>
            </a:r>
            <a:r>
              <a:rPr lang="en-US" sz="2400" b="1" u="sng" dirty="0">
                <a:cs typeface="Arial" panose="020B0604020202020204" pitchFamily="34" charset="0"/>
              </a:rPr>
              <a:t>influencing</a:t>
            </a:r>
            <a:r>
              <a:rPr lang="en-US" sz="2400" b="1" dirty="0">
                <a:cs typeface="Arial" panose="020B0604020202020204" pitchFamily="34" charset="0"/>
              </a:rPr>
              <a:t> people by providing </a:t>
            </a:r>
            <a:r>
              <a:rPr lang="en-US" sz="2400" b="1" u="sng" dirty="0">
                <a:cs typeface="Arial" panose="020B0604020202020204" pitchFamily="34" charset="0"/>
              </a:rPr>
              <a:t>purpose</a:t>
            </a:r>
            <a:r>
              <a:rPr lang="en-US" sz="2400" b="1" dirty="0">
                <a:cs typeface="Arial" panose="020B0604020202020204" pitchFamily="34" charset="0"/>
              </a:rPr>
              <a:t>, </a:t>
            </a:r>
            <a:r>
              <a:rPr lang="en-US" sz="2400" b="1" u="sng" dirty="0">
                <a:cs typeface="Arial" panose="020B0604020202020204" pitchFamily="34" charset="0"/>
              </a:rPr>
              <a:t>direction</a:t>
            </a:r>
            <a:r>
              <a:rPr lang="en-US" sz="2400" b="1" dirty="0">
                <a:cs typeface="Arial" panose="020B0604020202020204" pitchFamily="34" charset="0"/>
              </a:rPr>
              <a:t>, and </a:t>
            </a:r>
            <a:r>
              <a:rPr lang="en-US" sz="2400" b="1" u="sng" dirty="0">
                <a:cs typeface="Arial" panose="020B0604020202020204" pitchFamily="34" charset="0"/>
              </a:rPr>
              <a:t>motivation</a:t>
            </a:r>
            <a:r>
              <a:rPr lang="en-US" sz="2400" b="1" dirty="0">
                <a:cs typeface="Arial" panose="020B0604020202020204" pitchFamily="34" charset="0"/>
              </a:rPr>
              <a:t> to accomplish the mission and improve the organization.</a:t>
            </a:r>
          </a:p>
          <a:p>
            <a:pPr marL="457200" indent="-457200">
              <a:buFont typeface="Arial" panose="020B0604020202020204" pitchFamily="34" charset="0"/>
              <a:buChar char="•"/>
            </a:pPr>
            <a:endParaRPr lang="en-US" sz="2400" b="1" dirty="0">
              <a:cs typeface="Arial" panose="020B0604020202020204" pitchFamily="34" charset="0"/>
            </a:endParaRPr>
          </a:p>
          <a:p>
            <a:pPr marL="457200" indent="-457200">
              <a:buFont typeface="Arial" panose="020B0604020202020204" pitchFamily="34" charset="0"/>
              <a:buChar char="•"/>
            </a:pPr>
            <a:endParaRPr lang="en-US" sz="2400" b="1" dirty="0">
              <a:cs typeface="Arial" panose="020B0604020202020204" pitchFamily="34" charset="0"/>
            </a:endParaRPr>
          </a:p>
          <a:p>
            <a:pPr marL="457200" indent="-457200">
              <a:buFont typeface="Arial" panose="020B0604020202020204" pitchFamily="34" charset="0"/>
              <a:buChar char="•"/>
            </a:pPr>
            <a:r>
              <a:rPr lang="en-US" sz="2400" b="1" dirty="0">
                <a:cs typeface="Arial" panose="020B0604020202020204" pitchFamily="34" charset="0"/>
              </a:rPr>
              <a:t>An </a:t>
            </a:r>
            <a:r>
              <a:rPr lang="en-US" sz="2400" b="1" i="1" dirty="0">
                <a:cs typeface="Arial" panose="020B0604020202020204" pitchFamily="34" charset="0"/>
              </a:rPr>
              <a:t>Army Leader </a:t>
            </a:r>
            <a:r>
              <a:rPr lang="en-US" sz="2400" b="1" dirty="0">
                <a:cs typeface="Arial" panose="020B0604020202020204" pitchFamily="34" charset="0"/>
              </a:rPr>
              <a:t> is anyone who by virtue of assumed role or assigned responsibility inspires and influences people by providing purpose, direction, and motivation to accomplish the mission and improve the organization.</a:t>
            </a:r>
          </a:p>
        </p:txBody>
      </p:sp>
      <p:sp>
        <p:nvSpPr>
          <p:cNvPr id="5" name="Rectangle 4">
            <a:extLst>
              <a:ext uri="{FF2B5EF4-FFF2-40B4-BE49-F238E27FC236}">
                <a16:creationId xmlns:a16="http://schemas.microsoft.com/office/drawing/2014/main" id="{1E0D01DC-D9EF-4C47-8164-7AC27E89E579}"/>
              </a:ext>
            </a:extLst>
          </p:cNvPr>
          <p:cNvSpPr/>
          <p:nvPr/>
        </p:nvSpPr>
        <p:spPr>
          <a:xfrm>
            <a:off x="1976718" y="236107"/>
            <a:ext cx="809222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effectLst/>
                <a:uLnTx/>
                <a:uFillTx/>
                <a:latin typeface="Arial" panose="020B0604020202020204" pitchFamily="34" charset="0"/>
                <a:cs typeface="Arial" panose="020B0604020202020204" pitchFamily="34" charset="0"/>
              </a:rPr>
              <a:t>Leadership Defined</a:t>
            </a:r>
          </a:p>
        </p:txBody>
      </p:sp>
    </p:spTree>
    <p:extLst>
      <p:ext uri="{BB962C8B-B14F-4D97-AF65-F5344CB8AC3E}">
        <p14:creationId xmlns:p14="http://schemas.microsoft.com/office/powerpoint/2010/main" val="28597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6fdb9d6-0fa5-4ed4-9c9d-52c91a46750c"/>
  <p:tag name="WASPOLLED" val="798E75492C5A47D99CDA68A01F9AEC5F"/>
  <p:tag name="TPVERSION" val="8"/>
  <p:tag name="TPFULLVERSION" val="8.7.4.18"/>
  <p:tag name="PPTVERSION" val="16"/>
  <p:tag name="TPOS" val="2"/>
  <p:tag name="TPLASTSAVEVERSION" val="6.4 PC"/>
</p:tagLst>
</file>

<file path=ppt/theme/theme1.xml><?xml version="1.0" encoding="utf-8"?>
<a:theme xmlns:a="http://schemas.openxmlformats.org/drawingml/2006/main" name="105_Slide_Master_KMO_110801_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5946</TotalTime>
  <Words>4113</Words>
  <Application>Microsoft Office PowerPoint</Application>
  <PresentationFormat>Widescreen</PresentationFormat>
  <Paragraphs>315</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105_Slide_Master_KMO_110801_U</vt:lpstr>
      <vt:lpstr>PowerPoint Presentation</vt:lpstr>
      <vt:lpstr>Agenda</vt:lpstr>
      <vt:lpstr>JAGC Leadership Development Strategy</vt:lpstr>
      <vt:lpstr>Why?</vt:lpstr>
      <vt:lpstr>ADP 6-22, Army Leadership and the Profession</vt:lpstr>
      <vt:lpstr>The Army Profession</vt:lpstr>
      <vt:lpstr>Characteristics of the Army Profession</vt:lpstr>
      <vt:lpstr>The Army Ethic</vt:lpstr>
      <vt:lpstr>PowerPoint Presentation</vt:lpstr>
      <vt:lpstr>PowerPoint Presentation</vt:lpstr>
      <vt:lpstr>The Leadership Requirements Model (LRM)</vt:lpstr>
      <vt:lpstr>Character</vt:lpstr>
      <vt:lpstr>The Role of Humility</vt:lpstr>
      <vt:lpstr>Presence</vt:lpstr>
      <vt:lpstr>Intellect</vt:lpstr>
      <vt:lpstr>Leads</vt:lpstr>
      <vt:lpstr>Develops</vt:lpstr>
      <vt:lpstr>Achieves</vt:lpstr>
      <vt:lpstr>PowerPoint Presentation</vt:lpstr>
      <vt:lpstr>JAGC Doctrine – The Four Constants</vt:lpstr>
      <vt:lpstr>PowerPoint Presentation</vt:lpstr>
      <vt:lpstr>PowerPoint Presentation</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Abbott, Robert J COL USARMY HQDA OTJAG (USA); Cleek, Peter E (Zeke) MAJ USARMY HQDA TJAGLCS (USA)</dc:creator>
  <cp:lastModifiedBy>Abbott, Robert J LTC HQDA OTJAG (USA)</cp:lastModifiedBy>
  <cp:revision>141</cp:revision>
  <cp:lastPrinted>2020-01-23T19:30:25Z</cp:lastPrinted>
  <dcterms:created xsi:type="dcterms:W3CDTF">2020-01-09T19:30:43Z</dcterms:created>
  <dcterms:modified xsi:type="dcterms:W3CDTF">2022-01-03T23:52:05Z</dcterms:modified>
</cp:coreProperties>
</file>