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4"/>
  </p:sldMasterIdLst>
  <p:notesMasterIdLst>
    <p:notesMasterId r:id="rId23"/>
  </p:notesMasterIdLst>
  <p:handoutMasterIdLst>
    <p:handoutMasterId r:id="rId24"/>
  </p:handoutMasterIdLst>
  <p:sldIdLst>
    <p:sldId id="639" r:id="rId5"/>
    <p:sldId id="685" r:id="rId6"/>
    <p:sldId id="686" r:id="rId7"/>
    <p:sldId id="691" r:id="rId8"/>
    <p:sldId id="688" r:id="rId9"/>
    <p:sldId id="687" r:id="rId10"/>
    <p:sldId id="689" r:id="rId11"/>
    <p:sldId id="690" r:id="rId12"/>
    <p:sldId id="692" r:id="rId13"/>
    <p:sldId id="693" r:id="rId14"/>
    <p:sldId id="695" r:id="rId15"/>
    <p:sldId id="696" r:id="rId16"/>
    <p:sldId id="694" r:id="rId17"/>
    <p:sldId id="701" r:id="rId18"/>
    <p:sldId id="703" r:id="rId19"/>
    <p:sldId id="700" r:id="rId20"/>
    <p:sldId id="702" r:id="rId21"/>
    <p:sldId id="697" r:id="rId22"/>
  </p:sldIdLst>
  <p:sldSz cx="9144000" cy="6858000" type="screen4x3"/>
  <p:notesSz cx="7010400" cy="9236075"/>
  <p:defaultTextStyle>
    <a:defPPr>
      <a:defRPr lang="en-US"/>
    </a:defPPr>
    <a:lvl1pPr algn="ctr" rtl="0" eaLnBrk="0" fontAlgn="base" hangingPunct="0">
      <a:spcBef>
        <a:spcPct val="0"/>
      </a:spcBef>
      <a:spcAft>
        <a:spcPct val="0"/>
      </a:spcAft>
      <a:defRPr sz="1400" kern="1200">
        <a:solidFill>
          <a:schemeClr val="tx1"/>
        </a:solidFill>
        <a:latin typeface="Arial" charset="0"/>
        <a:ea typeface="+mn-ea"/>
        <a:cs typeface="+mn-cs"/>
      </a:defRPr>
    </a:lvl1pPr>
    <a:lvl2pPr marL="457200" algn="ctr" rtl="0" eaLnBrk="0" fontAlgn="base" hangingPunct="0">
      <a:spcBef>
        <a:spcPct val="0"/>
      </a:spcBef>
      <a:spcAft>
        <a:spcPct val="0"/>
      </a:spcAft>
      <a:defRPr sz="1400" kern="1200">
        <a:solidFill>
          <a:schemeClr val="tx1"/>
        </a:solidFill>
        <a:latin typeface="Arial" charset="0"/>
        <a:ea typeface="+mn-ea"/>
        <a:cs typeface="+mn-cs"/>
      </a:defRPr>
    </a:lvl2pPr>
    <a:lvl3pPr marL="914400" algn="ctr" rtl="0" eaLnBrk="0" fontAlgn="base" hangingPunct="0">
      <a:spcBef>
        <a:spcPct val="0"/>
      </a:spcBef>
      <a:spcAft>
        <a:spcPct val="0"/>
      </a:spcAft>
      <a:defRPr sz="1400" kern="1200">
        <a:solidFill>
          <a:schemeClr val="tx1"/>
        </a:solidFill>
        <a:latin typeface="Arial" charset="0"/>
        <a:ea typeface="+mn-ea"/>
        <a:cs typeface="+mn-cs"/>
      </a:defRPr>
    </a:lvl3pPr>
    <a:lvl4pPr marL="1371600" algn="ctr" rtl="0" eaLnBrk="0" fontAlgn="base" hangingPunct="0">
      <a:spcBef>
        <a:spcPct val="0"/>
      </a:spcBef>
      <a:spcAft>
        <a:spcPct val="0"/>
      </a:spcAft>
      <a:defRPr sz="1400" kern="1200">
        <a:solidFill>
          <a:schemeClr val="tx1"/>
        </a:solidFill>
        <a:latin typeface="Arial" charset="0"/>
        <a:ea typeface="+mn-ea"/>
        <a:cs typeface="+mn-cs"/>
      </a:defRPr>
    </a:lvl4pPr>
    <a:lvl5pPr marL="1828800" algn="ctr" rtl="0" eaLnBrk="0" fontAlgn="base" hangingPunct="0">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94">
          <p15:clr>
            <a:srgbClr val="A4A3A4"/>
          </p15:clr>
        </p15:guide>
        <p15:guide id="2" pos="174">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77"/>
    <a:srgbClr val="008000"/>
    <a:srgbClr val="191967"/>
    <a:srgbClr val="DDDDDD"/>
    <a:srgbClr val="FFCC00"/>
    <a:srgbClr val="C0C0C0"/>
    <a:srgbClr val="FF9900"/>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60" autoAdjust="0"/>
  </p:normalViewPr>
  <p:slideViewPr>
    <p:cSldViewPr snapToGrid="0">
      <p:cViewPr varScale="1">
        <p:scale>
          <a:sx n="66" d="100"/>
          <a:sy n="66" d="100"/>
        </p:scale>
        <p:origin x="53" y="149"/>
      </p:cViewPr>
      <p:guideLst>
        <p:guide orient="horz" pos="894"/>
        <p:guide pos="174"/>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202"/>
    </p:cViewPr>
  </p:sorterViewPr>
  <p:notesViewPr>
    <p:cSldViewPr snapToGrid="0">
      <p:cViewPr varScale="1">
        <p:scale>
          <a:sx n="86" d="100"/>
          <a:sy n="86" d="100"/>
        </p:scale>
        <p:origin x="1902" y="90"/>
      </p:cViewPr>
      <p:guideLst>
        <p:guide orient="horz" pos="2909"/>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5" y="5"/>
            <a:ext cx="3038475" cy="457388"/>
          </a:xfrm>
          <a:prstGeom prst="rect">
            <a:avLst/>
          </a:prstGeom>
          <a:noFill/>
          <a:ln w="12700">
            <a:noFill/>
            <a:miter lim="800000"/>
            <a:headEnd/>
            <a:tailEnd/>
          </a:ln>
          <a:effectLst/>
        </p:spPr>
        <p:txBody>
          <a:bodyPr vert="horz" wrap="square" lIns="91775" tIns="45885" rIns="91775" bIns="45885" numCol="1" anchor="t" anchorCtr="0" compatLnSpc="1">
            <a:prstTxWarp prst="textNoShape">
              <a:avLst/>
            </a:prstTxWarp>
          </a:bodyPr>
          <a:lstStyle>
            <a:lvl1pPr algn="l">
              <a:defRPr sz="1200"/>
            </a:lvl1pPr>
          </a:lstStyle>
          <a:p>
            <a:pPr>
              <a:defRPr/>
            </a:pPr>
            <a:endParaRPr lang="en-US" dirty="0"/>
          </a:p>
        </p:txBody>
      </p:sp>
      <p:sp>
        <p:nvSpPr>
          <p:cNvPr id="82947" name="Rectangle 3"/>
          <p:cNvSpPr>
            <a:spLocks noGrp="1" noChangeArrowheads="1"/>
          </p:cNvSpPr>
          <p:nvPr>
            <p:ph type="dt" sz="quarter" idx="1"/>
          </p:nvPr>
        </p:nvSpPr>
        <p:spPr bwMode="auto">
          <a:xfrm>
            <a:off x="3971929" y="5"/>
            <a:ext cx="3038475" cy="457388"/>
          </a:xfrm>
          <a:prstGeom prst="rect">
            <a:avLst/>
          </a:prstGeom>
          <a:noFill/>
          <a:ln w="12700">
            <a:noFill/>
            <a:miter lim="800000"/>
            <a:headEnd/>
            <a:tailEnd/>
          </a:ln>
          <a:effectLst/>
        </p:spPr>
        <p:txBody>
          <a:bodyPr vert="horz" wrap="square" lIns="91775" tIns="45885" rIns="91775" bIns="45885" numCol="1" anchor="t" anchorCtr="0" compatLnSpc="1">
            <a:prstTxWarp prst="textNoShape">
              <a:avLst/>
            </a:prstTxWarp>
          </a:bodyPr>
          <a:lstStyle>
            <a:lvl1pPr algn="r">
              <a:defRPr sz="1200"/>
            </a:lvl1pPr>
          </a:lstStyle>
          <a:p>
            <a:pPr>
              <a:defRPr/>
            </a:pPr>
            <a:endParaRPr lang="en-US" dirty="0"/>
          </a:p>
        </p:txBody>
      </p:sp>
      <p:sp>
        <p:nvSpPr>
          <p:cNvPr id="82948" name="Rectangle 4"/>
          <p:cNvSpPr>
            <a:spLocks noGrp="1" noChangeArrowheads="1"/>
          </p:cNvSpPr>
          <p:nvPr>
            <p:ph type="ftr" sz="quarter" idx="2"/>
          </p:nvPr>
        </p:nvSpPr>
        <p:spPr bwMode="auto">
          <a:xfrm>
            <a:off x="5" y="8766077"/>
            <a:ext cx="3038475" cy="457388"/>
          </a:xfrm>
          <a:prstGeom prst="rect">
            <a:avLst/>
          </a:prstGeom>
          <a:noFill/>
          <a:ln w="12700">
            <a:noFill/>
            <a:miter lim="800000"/>
            <a:headEnd/>
            <a:tailEnd/>
          </a:ln>
          <a:effectLst/>
        </p:spPr>
        <p:txBody>
          <a:bodyPr vert="horz" wrap="square" lIns="91775" tIns="45885" rIns="91775" bIns="45885" numCol="1" anchor="b" anchorCtr="0" compatLnSpc="1">
            <a:prstTxWarp prst="textNoShape">
              <a:avLst/>
            </a:prstTxWarp>
          </a:bodyPr>
          <a:lstStyle>
            <a:lvl1pPr algn="l">
              <a:defRPr sz="1200"/>
            </a:lvl1pPr>
          </a:lstStyle>
          <a:p>
            <a:pPr>
              <a:defRPr/>
            </a:pPr>
            <a:endParaRPr lang="en-US" dirty="0"/>
          </a:p>
        </p:txBody>
      </p:sp>
      <p:sp>
        <p:nvSpPr>
          <p:cNvPr id="82949" name="Rectangle 5"/>
          <p:cNvSpPr>
            <a:spLocks noGrp="1" noChangeArrowheads="1"/>
          </p:cNvSpPr>
          <p:nvPr>
            <p:ph type="sldNum" sz="quarter" idx="3"/>
          </p:nvPr>
        </p:nvSpPr>
        <p:spPr bwMode="auto">
          <a:xfrm>
            <a:off x="3971929" y="8766077"/>
            <a:ext cx="3038475" cy="457388"/>
          </a:xfrm>
          <a:prstGeom prst="rect">
            <a:avLst/>
          </a:prstGeom>
          <a:noFill/>
          <a:ln w="12700">
            <a:noFill/>
            <a:miter lim="800000"/>
            <a:headEnd/>
            <a:tailEnd/>
          </a:ln>
          <a:effectLst/>
        </p:spPr>
        <p:txBody>
          <a:bodyPr vert="horz" wrap="square" lIns="91775" tIns="45885" rIns="91775" bIns="45885" numCol="1" anchor="b" anchorCtr="0" compatLnSpc="1">
            <a:prstTxWarp prst="textNoShape">
              <a:avLst/>
            </a:prstTxWarp>
          </a:bodyPr>
          <a:lstStyle>
            <a:lvl1pPr algn="r">
              <a:defRPr sz="1200"/>
            </a:lvl1pPr>
          </a:lstStyle>
          <a:p>
            <a:pPr>
              <a:defRPr/>
            </a:pPr>
            <a:fld id="{95B2E6EB-70D1-43C1-A247-DA7F2CCCDC53}" type="slidenum">
              <a:rPr lang="en-US"/>
              <a:pPr>
                <a:defRPr/>
              </a:pPr>
              <a:t>‹#›</a:t>
            </a:fld>
            <a:endParaRPr lang="en-US" dirty="0"/>
          </a:p>
        </p:txBody>
      </p:sp>
    </p:spTree>
    <p:extLst>
      <p:ext uri="{BB962C8B-B14F-4D97-AF65-F5344CB8AC3E}">
        <p14:creationId xmlns:p14="http://schemas.microsoft.com/office/powerpoint/2010/main" val="2591378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5" y="0"/>
            <a:ext cx="3038475" cy="462120"/>
          </a:xfrm>
          <a:prstGeom prst="rect">
            <a:avLst/>
          </a:prstGeom>
          <a:noFill/>
          <a:ln w="9525">
            <a:noFill/>
            <a:miter lim="800000"/>
            <a:headEnd/>
            <a:tailEnd/>
          </a:ln>
          <a:effectLst/>
        </p:spPr>
        <p:txBody>
          <a:bodyPr vert="horz" wrap="square" lIns="91775" tIns="45885" rIns="91775" bIns="45885" numCol="1" anchor="t" anchorCtr="0" compatLnSpc="1">
            <a:prstTxWarp prst="textNoShape">
              <a:avLst/>
            </a:prstTxWarp>
          </a:bodyPr>
          <a:lstStyle>
            <a:lvl1pPr algn="l">
              <a:defRPr sz="1200"/>
            </a:lvl1pPr>
          </a:lstStyle>
          <a:p>
            <a:pPr>
              <a:defRPr/>
            </a:pPr>
            <a:endParaRPr lang="en-US" dirty="0"/>
          </a:p>
        </p:txBody>
      </p:sp>
      <p:sp>
        <p:nvSpPr>
          <p:cNvPr id="39939" name="Rectangle 3"/>
          <p:cNvSpPr>
            <a:spLocks noGrp="1" noChangeArrowheads="1"/>
          </p:cNvSpPr>
          <p:nvPr>
            <p:ph type="dt" idx="1"/>
          </p:nvPr>
        </p:nvSpPr>
        <p:spPr bwMode="auto">
          <a:xfrm>
            <a:off x="3971929" y="0"/>
            <a:ext cx="3038475" cy="462120"/>
          </a:xfrm>
          <a:prstGeom prst="rect">
            <a:avLst/>
          </a:prstGeom>
          <a:noFill/>
          <a:ln w="9525">
            <a:noFill/>
            <a:miter lim="800000"/>
            <a:headEnd/>
            <a:tailEnd/>
          </a:ln>
          <a:effectLst/>
        </p:spPr>
        <p:txBody>
          <a:bodyPr vert="horz" wrap="square" lIns="91775" tIns="45885" rIns="91775" bIns="45885" numCol="1" anchor="t" anchorCtr="0" compatLnSpc="1">
            <a:prstTxWarp prst="textNoShape">
              <a:avLst/>
            </a:prstTxWarp>
          </a:bodyPr>
          <a:lstStyle>
            <a:lvl1pPr algn="r">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35042" y="4387774"/>
            <a:ext cx="5140325" cy="4155919"/>
          </a:xfrm>
          <a:prstGeom prst="rect">
            <a:avLst/>
          </a:prstGeom>
          <a:noFill/>
          <a:ln w="9525">
            <a:noFill/>
            <a:miter lim="800000"/>
            <a:headEnd/>
            <a:tailEnd/>
          </a:ln>
          <a:effectLst/>
        </p:spPr>
        <p:txBody>
          <a:bodyPr vert="horz" wrap="square" lIns="91775" tIns="45885" rIns="91775" bIns="4588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5" y="8773964"/>
            <a:ext cx="3038475" cy="462119"/>
          </a:xfrm>
          <a:prstGeom prst="rect">
            <a:avLst/>
          </a:prstGeom>
          <a:noFill/>
          <a:ln w="9525">
            <a:noFill/>
            <a:miter lim="800000"/>
            <a:headEnd/>
            <a:tailEnd/>
          </a:ln>
          <a:effectLst/>
        </p:spPr>
        <p:txBody>
          <a:bodyPr vert="horz" wrap="square" lIns="91775" tIns="45885" rIns="91775" bIns="45885" numCol="1" anchor="b" anchorCtr="0" compatLnSpc="1">
            <a:prstTxWarp prst="textNoShape">
              <a:avLst/>
            </a:prstTxWarp>
          </a:bodyPr>
          <a:lstStyle>
            <a:lvl1pPr algn="l">
              <a:defRPr sz="1200"/>
            </a:lvl1pPr>
          </a:lstStyle>
          <a:p>
            <a:pPr>
              <a:defRPr/>
            </a:pPr>
            <a:endParaRPr lang="en-US" dirty="0"/>
          </a:p>
        </p:txBody>
      </p:sp>
      <p:sp>
        <p:nvSpPr>
          <p:cNvPr id="39943" name="Rectangle 7"/>
          <p:cNvSpPr>
            <a:spLocks noGrp="1" noChangeArrowheads="1"/>
          </p:cNvSpPr>
          <p:nvPr>
            <p:ph type="sldNum" sz="quarter" idx="5"/>
          </p:nvPr>
        </p:nvSpPr>
        <p:spPr bwMode="auto">
          <a:xfrm>
            <a:off x="3971929" y="8773964"/>
            <a:ext cx="3038475" cy="462119"/>
          </a:xfrm>
          <a:prstGeom prst="rect">
            <a:avLst/>
          </a:prstGeom>
          <a:noFill/>
          <a:ln w="9525">
            <a:noFill/>
            <a:miter lim="800000"/>
            <a:headEnd/>
            <a:tailEnd/>
          </a:ln>
          <a:effectLst/>
        </p:spPr>
        <p:txBody>
          <a:bodyPr vert="horz" wrap="square" lIns="91775" tIns="45885" rIns="91775" bIns="45885" numCol="1" anchor="b" anchorCtr="0" compatLnSpc="1">
            <a:prstTxWarp prst="textNoShape">
              <a:avLst/>
            </a:prstTxWarp>
          </a:bodyPr>
          <a:lstStyle>
            <a:lvl1pPr algn="r">
              <a:defRPr sz="1200"/>
            </a:lvl1pPr>
          </a:lstStyle>
          <a:p>
            <a:pPr>
              <a:defRPr/>
            </a:pPr>
            <a:fld id="{DAE57E40-2B66-4525-8710-F12E2569FE08}" type="slidenum">
              <a:rPr lang="en-US"/>
              <a:pPr>
                <a:defRPr/>
              </a:pPr>
              <a:t>‹#›</a:t>
            </a:fld>
            <a:endParaRPr lang="en-US" dirty="0"/>
          </a:p>
        </p:txBody>
      </p:sp>
    </p:spTree>
    <p:extLst>
      <p:ext uri="{BB962C8B-B14F-4D97-AF65-F5344CB8AC3E}">
        <p14:creationId xmlns:p14="http://schemas.microsoft.com/office/powerpoint/2010/main" val="21563151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p>
            <a:pPr>
              <a:defRPr/>
            </a:pPr>
            <a:fld id="{32F31621-4C69-490E-8311-404A838E5131}" type="slidenum">
              <a:rPr lang="en-US" smtClean="0"/>
              <a:pPr>
                <a:defRPr/>
              </a:pPr>
              <a:t>1</a:t>
            </a:fld>
            <a:endParaRPr lang="en-US" dirty="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727219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425650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6787535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
        <p:nvSpPr>
          <p:cNvPr id="4" name="Text Box 3"/>
          <p:cNvSpPr txBox="1">
            <a:spLocks noChangeArrowheads="1"/>
          </p:cNvSpPr>
          <p:nvPr/>
        </p:nvSpPr>
        <p:spPr bwMode="auto">
          <a:xfrm>
            <a:off x="1270000" y="1233488"/>
            <a:ext cx="6553200" cy="396875"/>
          </a:xfrm>
          <a:prstGeom prst="rect">
            <a:avLst/>
          </a:prstGeom>
          <a:noFill/>
          <a:ln w="9525">
            <a:noFill/>
            <a:miter lim="800000"/>
            <a:headEnd/>
            <a:tailEnd/>
          </a:ln>
          <a:effectLst/>
        </p:spPr>
        <p:txBody>
          <a:bodyPr>
            <a:spAutoFit/>
          </a:bodyPr>
          <a:lstStyle/>
          <a:p>
            <a:pPr>
              <a:spcBef>
                <a:spcPct val="50000"/>
              </a:spcBef>
              <a:defRPr/>
            </a:pPr>
            <a:r>
              <a:rPr lang="en-US" sz="2000" b="1" i="1" dirty="0">
                <a:latin typeface="Century Schoolbook" pitchFamily="18" charset="0"/>
              </a:rPr>
              <a:t>I n t e g r i t y  -  S e r v i c e  -  E x c e l l e n c e</a:t>
            </a:r>
          </a:p>
        </p:txBody>
      </p:sp>
      <p:sp>
        <p:nvSpPr>
          <p:cNvPr id="5" name="Line 5"/>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pic>
        <p:nvPicPr>
          <p:cNvPr id="6" name="Picture 13" descr="afsymbol"/>
          <p:cNvPicPr>
            <a:picLocks noChangeAspect="1" noChangeArrowheads="1"/>
          </p:cNvPicPr>
          <p:nvPr/>
        </p:nvPicPr>
        <p:blipFill>
          <a:blip r:embed="rId2" cstate="print"/>
          <a:srcRect/>
          <a:stretch>
            <a:fillRect/>
          </a:stretch>
        </p:blipFill>
        <p:spPr bwMode="auto">
          <a:xfrm>
            <a:off x="419100" y="3698875"/>
            <a:ext cx="3305175" cy="2605088"/>
          </a:xfrm>
          <a:prstGeom prst="rect">
            <a:avLst/>
          </a:prstGeom>
          <a:noFill/>
          <a:ln w="9525">
            <a:noFill/>
            <a:miter lim="800000"/>
            <a:headEnd/>
            <a:tailEnd/>
          </a:ln>
        </p:spPr>
      </p:pic>
      <p:sp>
        <p:nvSpPr>
          <p:cNvPr id="7" name="Text Box 14"/>
          <p:cNvSpPr txBox="1">
            <a:spLocks noChangeArrowheads="1"/>
          </p:cNvSpPr>
          <p:nvPr/>
        </p:nvSpPr>
        <p:spPr bwMode="auto">
          <a:xfrm>
            <a:off x="1406525" y="500063"/>
            <a:ext cx="6280150" cy="641350"/>
          </a:xfrm>
          <a:prstGeom prst="rect">
            <a:avLst/>
          </a:prstGeom>
          <a:noFill/>
          <a:ln w="9525">
            <a:noFill/>
            <a:miter lim="800000"/>
            <a:headEnd/>
            <a:tailEnd/>
          </a:ln>
          <a:effectLst/>
        </p:spPr>
        <p:txBody>
          <a:bodyPr wrap="none">
            <a:spAutoFit/>
          </a:bodyPr>
          <a:lstStyle/>
          <a:p>
            <a:pPr>
              <a:defRPr/>
            </a:pPr>
            <a:r>
              <a:rPr lang="en-US" sz="3600" b="1" i="1" dirty="0"/>
              <a:t>Headquarters U.S. Air Force</a:t>
            </a:r>
          </a:p>
        </p:txBody>
      </p:sp>
      <p:sp>
        <p:nvSpPr>
          <p:cNvPr id="50191" name="Rectangle 15"/>
          <p:cNvSpPr>
            <a:spLocks noGrp="1" noChangeArrowheads="1"/>
          </p:cNvSpPr>
          <p:nvPr>
            <p:ph type="ctrTitle"/>
          </p:nvPr>
        </p:nvSpPr>
        <p:spPr>
          <a:xfrm>
            <a:off x="276225" y="1962150"/>
            <a:ext cx="8486775" cy="1600200"/>
          </a:xfrm>
        </p:spPr>
        <p:txBody>
          <a:bodyPr/>
          <a:lstStyle>
            <a:lvl1pPr>
              <a:defRPr sz="4400" i="0"/>
            </a:lvl1pPr>
          </a:lstStyle>
          <a:p>
            <a:r>
              <a:rPr lang="en-US"/>
              <a:t>Click to edit Master title style</a:t>
            </a:r>
          </a:p>
        </p:txBody>
      </p:sp>
      <p:sp>
        <p:nvSpPr>
          <p:cNvPr id="8" name="Rectangle 6"/>
          <p:cNvSpPr>
            <a:spLocks noGrp="1" noChangeArrowheads="1"/>
          </p:cNvSpPr>
          <p:nvPr>
            <p:ph type="dt" sz="half" idx="10"/>
          </p:nvPr>
        </p:nvSpPr>
        <p:spPr/>
        <p:txBody>
          <a:bodyPr/>
          <a:lstStyle>
            <a:lvl1pPr>
              <a:defRPr/>
            </a:lvl1pPr>
          </a:lstStyle>
          <a:p>
            <a:pPr>
              <a:defRPr/>
            </a:pPr>
            <a:r>
              <a:rPr lang="en-US" dirty="0" smtClean="0"/>
              <a:t>As of: </a:t>
            </a:r>
            <a:endParaRPr lang="en-US" dirty="0"/>
          </a:p>
        </p:txBody>
      </p:sp>
      <p:sp>
        <p:nvSpPr>
          <p:cNvPr id="9" name="Rectangle 7"/>
          <p:cNvSpPr>
            <a:spLocks noGrp="1" noChangeArrowheads="1"/>
          </p:cNvSpPr>
          <p:nvPr>
            <p:ph type="sldNum" sz="quarter" idx="11"/>
          </p:nvPr>
        </p:nvSpPr>
        <p:spPr/>
        <p:txBody>
          <a:bodyPr/>
          <a:lstStyle>
            <a:lvl1pPr>
              <a:defRPr/>
            </a:lvl1pPr>
          </a:lstStyle>
          <a:p>
            <a:pPr>
              <a:defRPr/>
            </a:pPr>
            <a:fld id="{CF797E82-D6AF-4403-8A8D-5FF9FAD5D18B}" type="slidenum">
              <a:rPr lang="en-US"/>
              <a:pPr>
                <a:defRPr/>
              </a:pPr>
              <a:t>‹#›</a:t>
            </a:fld>
            <a:endParaRPr lang="en-US" dirty="0">
              <a:solidFill>
                <a:schemeClr val="bg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1299D621-D5EE-45E1-85E5-947A894F601B}" type="slidenum">
              <a:rPr lang="en-US"/>
              <a:pPr>
                <a:defRPr/>
              </a:pPr>
              <a:t>‹#›</a:t>
            </a:fld>
            <a:endParaRPr lang="en-US" dirty="0">
              <a:solidFill>
                <a:schemeClr val="bg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3F4DE418-39C2-4B8C-B61F-F5E9DDB1FA1C}" type="slidenum">
              <a:rPr lang="en-US"/>
              <a:pPr>
                <a:defRPr/>
              </a:pPr>
              <a:t>‹#›</a:t>
            </a:fld>
            <a:endParaRPr lang="en-US" dirty="0">
              <a:solidFill>
                <a:schemeClr val="bg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76200"/>
            <a:ext cx="2132012"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6225" y="76200"/>
            <a:ext cx="6246813"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B9EFDA0E-0F5A-4918-9FD4-CD5D6358A455}" type="slidenum">
              <a:rPr lang="en-US"/>
              <a:pPr>
                <a:defRPr/>
              </a:pPr>
              <a:t>‹#›</a:t>
            </a:fld>
            <a:endParaRPr lang="en-US" dirty="0">
              <a:solidFill>
                <a:schemeClr val="bg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EF6E3452-E668-40F6-B66C-C5E4BBBA4480}" type="slidenum">
              <a:rPr lang="en-US"/>
              <a:pPr>
                <a:defRPr/>
              </a:pPr>
              <a:t>‹#›</a:t>
            </a:fld>
            <a:endParaRPr lang="en-US" dirty="0">
              <a:solidFill>
                <a:schemeClr val="bg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r>
              <a:rPr lang="en-US" dirty="0" smtClean="0"/>
              <a:t>As of: </a:t>
            </a:r>
            <a:endParaRPr lang="en-US" dirty="0"/>
          </a:p>
        </p:txBody>
      </p:sp>
      <p:sp>
        <p:nvSpPr>
          <p:cNvPr id="4" name="Slide Number Placeholder 3"/>
          <p:cNvSpPr>
            <a:spLocks noGrp="1"/>
          </p:cNvSpPr>
          <p:nvPr>
            <p:ph type="sldNum" sz="quarter" idx="11"/>
          </p:nvPr>
        </p:nvSpPr>
        <p:spPr/>
        <p:txBody>
          <a:bodyPr/>
          <a:lstStyle/>
          <a:p>
            <a:pPr>
              <a:defRPr/>
            </a:pPr>
            <a:fld id="{D30B8877-69DA-44F0-9433-5CD539635EF9}" type="slidenum">
              <a:rPr lang="en-US" smtClean="0"/>
              <a:pPr>
                <a:defRPr/>
              </a:pPr>
              <a:t>‹#›</a:t>
            </a:fld>
            <a:endParaRPr lang="en-US" dirty="0"/>
          </a:p>
        </p:txBody>
      </p:sp>
    </p:spTree>
    <p:extLst>
      <p:ext uri="{BB962C8B-B14F-4D97-AF65-F5344CB8AC3E}">
        <p14:creationId xmlns:p14="http://schemas.microsoft.com/office/powerpoint/2010/main" val="438168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83BE4528-D321-4FBF-8880-179460A9A681}" type="slidenum">
              <a:rPr lang="en-US"/>
              <a:pPr>
                <a:defRPr/>
              </a:pPr>
              <a:t>‹#›</a:t>
            </a:fld>
            <a:endParaRPr lang="en-US" dirty="0">
              <a:solidFill>
                <a:schemeClr val="bg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76225" y="1504950"/>
            <a:ext cx="4122738"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51363" y="1504950"/>
            <a:ext cx="4122737"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D6AB1408-CBEE-4E79-AFCE-AAB41C0D091D}" type="slidenum">
              <a:rPr lang="en-US"/>
              <a:pPr>
                <a:defRPr/>
              </a:pPr>
              <a:t>‹#›</a:t>
            </a:fld>
            <a:endParaRPr lang="en-US" dirty="0">
              <a:solidFill>
                <a:schemeClr val="bg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8" name="Slide Number Placeholder 7"/>
          <p:cNvSpPr>
            <a:spLocks noGrp="1"/>
          </p:cNvSpPr>
          <p:nvPr>
            <p:ph type="sldNum" sz="quarter" idx="11"/>
          </p:nvPr>
        </p:nvSpPr>
        <p:spPr/>
        <p:txBody>
          <a:bodyPr/>
          <a:lstStyle>
            <a:lvl1pPr>
              <a:defRPr/>
            </a:lvl1pPr>
          </a:lstStyle>
          <a:p>
            <a:pPr>
              <a:defRPr/>
            </a:pPr>
            <a:fld id="{729E840A-A4A5-42BC-BFE0-3742D8CD399E}" type="slidenum">
              <a:rPr lang="en-US"/>
              <a:pPr>
                <a:defRPr/>
              </a:pPr>
              <a:t>‹#›</a:t>
            </a:fld>
            <a:endParaRPr lang="en-US" dirty="0">
              <a:solidFill>
                <a:schemeClr val="bg2"/>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4" name="Slide Number Placeholder 3"/>
          <p:cNvSpPr>
            <a:spLocks noGrp="1"/>
          </p:cNvSpPr>
          <p:nvPr>
            <p:ph type="sldNum" sz="quarter" idx="11"/>
          </p:nvPr>
        </p:nvSpPr>
        <p:spPr/>
        <p:txBody>
          <a:bodyPr/>
          <a:lstStyle>
            <a:lvl1pPr>
              <a:defRPr/>
            </a:lvl1pPr>
          </a:lstStyle>
          <a:p>
            <a:pPr>
              <a:defRPr/>
            </a:pPr>
            <a:fld id="{928A0800-1F28-4E40-8D7B-B698BF3C5DE8}" type="slidenum">
              <a:rPr lang="en-US"/>
              <a:pPr>
                <a:defRPr/>
              </a:pPr>
              <a:t>‹#›</a:t>
            </a:fld>
            <a:endParaRPr lang="en-US" dirty="0">
              <a:solidFill>
                <a:schemeClr val="bg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3" name="Slide Number Placeholder 2"/>
          <p:cNvSpPr>
            <a:spLocks noGrp="1"/>
          </p:cNvSpPr>
          <p:nvPr>
            <p:ph type="sldNum" sz="quarter" idx="11"/>
          </p:nvPr>
        </p:nvSpPr>
        <p:spPr/>
        <p:txBody>
          <a:bodyPr/>
          <a:lstStyle>
            <a:lvl1pPr>
              <a:defRPr/>
            </a:lvl1pPr>
          </a:lstStyle>
          <a:p>
            <a:pPr>
              <a:defRPr/>
            </a:pPr>
            <a:fld id="{BAB2DCBA-A96C-4808-B45F-5B66BBF1ECA9}" type="slidenum">
              <a:rPr lang="en-US"/>
              <a:pPr>
                <a:defRPr/>
              </a:pPr>
              <a:t>‹#›</a:t>
            </a:fld>
            <a:endParaRPr lang="en-US" dirty="0">
              <a:solidFill>
                <a:schemeClr val="bg2"/>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AF374BE1-764D-4164-8837-CE3DD0951F3B}" type="slidenum">
              <a:rPr lang="en-US"/>
              <a:pPr>
                <a:defRPr/>
              </a:pPr>
              <a:t>‹#›</a:t>
            </a:fld>
            <a:endParaRPr lang="en-US" dirty="0">
              <a:solidFill>
                <a:schemeClr val="bg2"/>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219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solidFill>
                  <a:srgbClr val="969696"/>
                </a:solidFill>
              </a:defRPr>
            </a:lvl1pPr>
          </a:lstStyle>
          <a:p>
            <a:pPr>
              <a:defRPr/>
            </a:pPr>
            <a:r>
              <a:rPr lang="en-US" dirty="0" smtClean="0"/>
              <a:t>As of: </a:t>
            </a:r>
            <a:endParaRPr lang="en-US" dirty="0"/>
          </a:p>
        </p:txBody>
      </p:sp>
      <p:sp>
        <p:nvSpPr>
          <p:cNvPr id="49156" name="Rectangle 1028"/>
          <p:cNvSpPr>
            <a:spLocks noGrp="1" noChangeArrowheads="1"/>
          </p:cNvSpPr>
          <p:nvPr>
            <p:ph type="sldNum" sz="quarter" idx="4"/>
          </p:nvPr>
        </p:nvSpPr>
        <p:spPr bwMode="auto">
          <a:xfrm>
            <a:off x="7988300" y="6524625"/>
            <a:ext cx="1143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aseline="0">
                <a:solidFill>
                  <a:schemeClr val="bg1">
                    <a:lumMod val="50000"/>
                  </a:schemeClr>
                </a:solidFill>
              </a:defRPr>
            </a:lvl1pPr>
          </a:lstStyle>
          <a:p>
            <a:pPr>
              <a:defRPr/>
            </a:pPr>
            <a:fld id="{D30B8877-69DA-44F0-9433-5CD539635EF9}" type="slidenum">
              <a:rPr lang="en-US"/>
              <a:pPr>
                <a:defRPr/>
              </a:pPr>
              <a:t>‹#›</a:t>
            </a:fld>
            <a:endParaRPr lang="en-US" dirty="0"/>
          </a:p>
        </p:txBody>
      </p:sp>
      <p:sp>
        <p:nvSpPr>
          <p:cNvPr id="49157" name="Text Box 1029"/>
          <p:cNvSpPr txBox="1">
            <a:spLocks noChangeArrowheads="1"/>
          </p:cNvSpPr>
          <p:nvPr/>
        </p:nvSpPr>
        <p:spPr bwMode="auto">
          <a:xfrm>
            <a:off x="1295400" y="6491288"/>
            <a:ext cx="6553200" cy="336550"/>
          </a:xfrm>
          <a:prstGeom prst="rect">
            <a:avLst/>
          </a:prstGeom>
          <a:noFill/>
          <a:ln w="9525">
            <a:noFill/>
            <a:miter lim="800000"/>
            <a:headEnd/>
            <a:tailEnd/>
          </a:ln>
          <a:effectLst/>
        </p:spPr>
        <p:txBody>
          <a:bodyPr>
            <a:spAutoFit/>
          </a:bodyPr>
          <a:lstStyle/>
          <a:p>
            <a:pPr>
              <a:spcBef>
                <a:spcPct val="50000"/>
              </a:spcBef>
              <a:defRPr/>
            </a:pPr>
            <a:r>
              <a:rPr lang="en-US" sz="1600" b="1" i="1" dirty="0">
                <a:latin typeface="Century Schoolbook" pitchFamily="18" charset="0"/>
              </a:rPr>
              <a:t>I n t e g r i t y  -  S e r v i c e  -  E x c e l l e n c e</a:t>
            </a:r>
          </a:p>
        </p:txBody>
      </p:sp>
      <p:sp>
        <p:nvSpPr>
          <p:cNvPr id="2053" name="Rectangle 1030"/>
          <p:cNvSpPr>
            <a:spLocks noGrp="1" noChangeArrowheads="1"/>
          </p:cNvSpPr>
          <p:nvPr>
            <p:ph type="title"/>
          </p:nvPr>
        </p:nvSpPr>
        <p:spPr bwMode="auto">
          <a:xfrm>
            <a:off x="1663700" y="76200"/>
            <a:ext cx="71437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9163" name="Line 1035"/>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
        <p:nvSpPr>
          <p:cNvPr id="49164" name="Line 1036"/>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pic>
        <p:nvPicPr>
          <p:cNvPr id="2056" name="Picture 1037" descr="afsymbol"/>
          <p:cNvPicPr>
            <a:picLocks noChangeAspect="1" noChangeArrowheads="1"/>
          </p:cNvPicPr>
          <p:nvPr/>
        </p:nvPicPr>
        <p:blipFill>
          <a:blip r:embed="rId14" cstate="print"/>
          <a:srcRect/>
          <a:stretch>
            <a:fillRect/>
          </a:stretch>
        </p:blipFill>
        <p:spPr bwMode="auto">
          <a:xfrm>
            <a:off x="392113" y="90488"/>
            <a:ext cx="1346200" cy="1062037"/>
          </a:xfrm>
          <a:prstGeom prst="rect">
            <a:avLst/>
          </a:prstGeom>
          <a:noFill/>
          <a:ln w="9525">
            <a:noFill/>
            <a:miter lim="800000"/>
            <a:headEnd/>
            <a:tailEnd/>
          </a:ln>
        </p:spPr>
      </p:pic>
      <p:sp>
        <p:nvSpPr>
          <p:cNvPr id="2057" name="Rectangle 1040"/>
          <p:cNvSpPr>
            <a:spLocks noGrp="1" noChangeArrowheads="1"/>
          </p:cNvSpPr>
          <p:nvPr>
            <p:ph type="body" idx="1"/>
          </p:nvPr>
        </p:nvSpPr>
        <p:spPr bwMode="auto">
          <a:xfrm>
            <a:off x="276225" y="1504950"/>
            <a:ext cx="8397875" cy="4743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0"/>
            <a:r>
              <a:rPr lang="en-US" smtClean="0"/>
              <a:t>2nd Bullet</a:t>
            </a:r>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7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hf sldNum="0"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200" algn="r" rtl="0" eaLnBrk="0" fontAlgn="base" hangingPunct="0">
        <a:spcBef>
          <a:spcPct val="0"/>
        </a:spcBef>
        <a:spcAft>
          <a:spcPct val="0"/>
        </a:spcAft>
        <a:defRPr sz="3600" b="1" i="1">
          <a:solidFill>
            <a:srgbClr val="151C77"/>
          </a:solidFill>
          <a:latin typeface="Arial" charset="0"/>
        </a:defRPr>
      </a:lvl6pPr>
      <a:lvl7pPr marL="914400" algn="r" rtl="0" eaLnBrk="0" fontAlgn="base" hangingPunct="0">
        <a:spcBef>
          <a:spcPct val="0"/>
        </a:spcBef>
        <a:spcAft>
          <a:spcPct val="0"/>
        </a:spcAft>
        <a:defRPr sz="3600" b="1" i="1">
          <a:solidFill>
            <a:srgbClr val="151C77"/>
          </a:solidFill>
          <a:latin typeface="Arial" charset="0"/>
        </a:defRPr>
      </a:lvl7pPr>
      <a:lvl8pPr marL="1371600" algn="r" rtl="0" eaLnBrk="0" fontAlgn="base" hangingPunct="0">
        <a:spcBef>
          <a:spcPct val="0"/>
        </a:spcBef>
        <a:spcAft>
          <a:spcPct val="0"/>
        </a:spcAft>
        <a:defRPr sz="3600" b="1" i="1">
          <a:solidFill>
            <a:srgbClr val="151C77"/>
          </a:solidFill>
          <a:latin typeface="Arial" charset="0"/>
        </a:defRPr>
      </a:lvl8pPr>
      <a:lvl9pPr marL="1828800" algn="r" rtl="0" eaLnBrk="0" fontAlgn="base" hangingPunct="0">
        <a:spcBef>
          <a:spcPct val="0"/>
        </a:spcBef>
        <a:spcAft>
          <a:spcPct val="0"/>
        </a:spcAft>
        <a:defRPr sz="3600" b="1" i="1">
          <a:solidFill>
            <a:srgbClr val="151C77"/>
          </a:solidFill>
          <a:latin typeface="Arial" charset="0"/>
        </a:defRPr>
      </a:lvl9pPr>
    </p:titleStyle>
    <p:bodyStyle>
      <a:lvl1pPr marL="285750" indent="-285750"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75" indent="-282575"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79375" y="1531938"/>
            <a:ext cx="9064625" cy="2146300"/>
          </a:xfrm>
          <a:prstGeom prst="rect">
            <a:avLst/>
          </a:prstGeom>
          <a:noFill/>
          <a:ln w="9525">
            <a:noFill/>
            <a:miter lim="800000"/>
            <a:headEnd/>
            <a:tailEnd/>
          </a:ln>
        </p:spPr>
        <p:txBody>
          <a:bodyPr anchor="ctr"/>
          <a:lstStyle/>
          <a:p>
            <a:pPr algn="ctr" eaLnBrk="0" hangingPunct="0"/>
            <a:endParaRPr lang="en-US" sz="3200" b="1" dirty="0" smtClean="0">
              <a:solidFill>
                <a:srgbClr val="151C77"/>
              </a:solidFill>
              <a:latin typeface="+mj-lt"/>
            </a:endParaRPr>
          </a:p>
          <a:p>
            <a:r>
              <a:rPr lang="en-US" sz="4000" b="1" dirty="0" smtClean="0">
                <a:solidFill>
                  <a:srgbClr val="151C77"/>
                </a:solidFill>
                <a:latin typeface="+mj-lt"/>
              </a:rPr>
              <a:t>Federal Tort Claims Act (FTCA)</a:t>
            </a:r>
          </a:p>
          <a:p>
            <a:pPr algn="ctr" eaLnBrk="0" hangingPunct="0"/>
            <a:endParaRPr lang="en-US" sz="3200" b="1" dirty="0">
              <a:solidFill>
                <a:srgbClr val="151C77"/>
              </a:solidFill>
              <a:latin typeface="+mj-lt"/>
            </a:endParaRPr>
          </a:p>
        </p:txBody>
      </p:sp>
      <p:sp>
        <p:nvSpPr>
          <p:cNvPr id="3076" name="Rectangle 4"/>
          <p:cNvSpPr>
            <a:spLocks noChangeArrowheads="1"/>
          </p:cNvSpPr>
          <p:nvPr/>
        </p:nvSpPr>
        <p:spPr bwMode="auto">
          <a:xfrm>
            <a:off x="3887788" y="5045075"/>
            <a:ext cx="4979987" cy="1546225"/>
          </a:xfrm>
          <a:prstGeom prst="rect">
            <a:avLst/>
          </a:prstGeom>
          <a:noFill/>
          <a:ln w="9525">
            <a:noFill/>
            <a:miter lim="800000"/>
            <a:headEnd/>
            <a:tailEnd/>
          </a:ln>
        </p:spPr>
        <p:txBody>
          <a:bodyPr/>
          <a:lstStyle/>
          <a:p>
            <a:pPr algn="r" eaLnBrk="0" hangingPunct="0">
              <a:defRPr/>
            </a:pPr>
            <a:endParaRPr lang="en-US" sz="2000" b="1" dirty="0">
              <a:solidFill>
                <a:schemeClr val="accent2">
                  <a:lumMod val="50000"/>
                </a:schemeClr>
              </a:solidFill>
              <a:cs typeface="+mn-cs"/>
            </a:endParaRPr>
          </a:p>
        </p:txBody>
      </p:sp>
      <p:sp>
        <p:nvSpPr>
          <p:cNvPr id="2" name="TextBox 1"/>
          <p:cNvSpPr txBox="1"/>
          <p:nvPr/>
        </p:nvSpPr>
        <p:spPr>
          <a:xfrm>
            <a:off x="4410075" y="4670722"/>
            <a:ext cx="4457700" cy="1477328"/>
          </a:xfrm>
          <a:prstGeom prst="rect">
            <a:avLst/>
          </a:prstGeom>
          <a:noFill/>
        </p:spPr>
        <p:txBody>
          <a:bodyPr wrap="square" rtlCol="0">
            <a:spAutoFit/>
          </a:bodyPr>
          <a:lstStyle/>
          <a:p>
            <a:pPr algn="r"/>
            <a:r>
              <a:rPr lang="en-US" sz="1800" b="1" dirty="0" smtClean="0"/>
              <a:t>Ms. Heather Morlang</a:t>
            </a:r>
          </a:p>
          <a:p>
            <a:pPr algn="r"/>
            <a:r>
              <a:rPr lang="en-US" sz="1800" b="1" dirty="0" smtClean="0"/>
              <a:t>Medical Law Attorney, AFLOA/JACC</a:t>
            </a:r>
          </a:p>
          <a:p>
            <a:pPr algn="r"/>
            <a:r>
              <a:rPr lang="en-US" sz="1800" b="1" dirty="0" smtClean="0"/>
              <a:t>Medical Law Mini Course </a:t>
            </a:r>
          </a:p>
          <a:p>
            <a:pPr algn="r"/>
            <a:r>
              <a:rPr lang="en-US" sz="1800" b="1" dirty="0"/>
              <a:t>8</a:t>
            </a:r>
            <a:r>
              <a:rPr lang="en-US" sz="1800" b="1" dirty="0" smtClean="0"/>
              <a:t> March 2018</a:t>
            </a:r>
          </a:p>
          <a:p>
            <a:pPr algn="r"/>
            <a:r>
              <a:rPr lang="en-US" sz="1800" b="1" dirty="0" smtClean="0"/>
              <a:t>V.2</a:t>
            </a:r>
            <a:endParaRPr lang="en-US" sz="1800" b="1" dirty="0"/>
          </a:p>
        </p:txBody>
      </p:sp>
    </p:spTree>
    <p:extLst>
      <p:ext uri="{BB962C8B-B14F-4D97-AF65-F5344CB8AC3E}">
        <p14:creationId xmlns:p14="http://schemas.microsoft.com/office/powerpoint/2010/main" val="3110580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a:t>
            </a:r>
            <a:br>
              <a:rPr lang="en-US" dirty="0" smtClean="0"/>
            </a:br>
            <a:r>
              <a:rPr lang="en-US" dirty="0" smtClean="0"/>
              <a:t>Med Mal Allegations</a:t>
            </a:r>
            <a:endParaRPr lang="en-US" dirty="0"/>
          </a:p>
        </p:txBody>
      </p:sp>
      <p:sp>
        <p:nvSpPr>
          <p:cNvPr id="3" name="Content Placeholder 2"/>
          <p:cNvSpPr>
            <a:spLocks noGrp="1"/>
          </p:cNvSpPr>
          <p:nvPr>
            <p:ph idx="1"/>
          </p:nvPr>
        </p:nvSpPr>
        <p:spPr>
          <a:xfrm>
            <a:off x="324231" y="1411224"/>
            <a:ext cx="8397875" cy="4955286"/>
          </a:xfrm>
        </p:spPr>
        <p:txBody>
          <a:bodyPr/>
          <a:lstStyle/>
          <a:p>
            <a:r>
              <a:rPr lang="en-US" sz="1400" b="0" dirty="0" smtClean="0"/>
              <a:t>Failed to timely or correctly diagnose</a:t>
            </a:r>
          </a:p>
          <a:p>
            <a:r>
              <a:rPr lang="en-US" sz="1400" b="0" dirty="0" smtClean="0"/>
              <a:t>Operated on wrong body part</a:t>
            </a:r>
          </a:p>
          <a:p>
            <a:r>
              <a:rPr lang="en-US" sz="1400" b="0" dirty="0" smtClean="0"/>
              <a:t>Left surgical implement in body</a:t>
            </a:r>
          </a:p>
          <a:p>
            <a:r>
              <a:rPr lang="en-US" sz="1400" b="0" dirty="0" smtClean="0"/>
              <a:t>Performed unnecessary surgery</a:t>
            </a:r>
          </a:p>
          <a:p>
            <a:r>
              <a:rPr lang="en-US" sz="1400" b="0" dirty="0" smtClean="0"/>
              <a:t>Chose inappropriate procedure</a:t>
            </a:r>
          </a:p>
          <a:p>
            <a:r>
              <a:rPr lang="en-US" sz="1400" b="0" dirty="0" smtClean="0"/>
              <a:t>Did not consult specialist</a:t>
            </a:r>
          </a:p>
          <a:p>
            <a:r>
              <a:rPr lang="en-US" sz="1400" b="0" dirty="0" smtClean="0"/>
              <a:t>Abandoned patient</a:t>
            </a:r>
          </a:p>
          <a:p>
            <a:r>
              <a:rPr lang="en-US" sz="1400" b="0" dirty="0" smtClean="0"/>
              <a:t>Did not obtain informed consent</a:t>
            </a:r>
          </a:p>
          <a:p>
            <a:r>
              <a:rPr lang="en-US" sz="1400" b="0" dirty="0" smtClean="0"/>
              <a:t>Did not monitor patient’s condition</a:t>
            </a:r>
          </a:p>
          <a:p>
            <a:r>
              <a:rPr lang="en-US" sz="1400" b="0" dirty="0" smtClean="0"/>
              <a:t>Hospital failed to provide equipment</a:t>
            </a:r>
          </a:p>
          <a:p>
            <a:r>
              <a:rPr lang="en-US" sz="1400" b="0" dirty="0" smtClean="0"/>
              <a:t>Hospital failed to provide emergency services</a:t>
            </a:r>
          </a:p>
          <a:p>
            <a:r>
              <a:rPr lang="en-US" sz="1400" b="0" dirty="0" smtClean="0"/>
              <a:t>Hospital failed to formulate proper administrative policy</a:t>
            </a:r>
          </a:p>
          <a:p>
            <a:r>
              <a:rPr lang="en-US" sz="1400" b="0" dirty="0" smtClean="0"/>
              <a:t>Hospital failed to properly credential/privilege its staff</a:t>
            </a:r>
          </a:p>
          <a:p>
            <a:r>
              <a:rPr lang="en-US" sz="1400" b="0" dirty="0" smtClean="0"/>
              <a:t>Hospital did not keep premise safe</a:t>
            </a:r>
          </a:p>
          <a:p>
            <a:r>
              <a:rPr lang="en-US" sz="1400" b="0" dirty="0" smtClean="0"/>
              <a:t>Hospital did not provide proper supervision of staff</a:t>
            </a:r>
          </a:p>
          <a:p>
            <a:endParaRPr lang="en-US" sz="1400" dirty="0"/>
          </a:p>
        </p:txBody>
      </p:sp>
      <p:sp>
        <p:nvSpPr>
          <p:cNvPr id="4" name="TextBox 3"/>
          <p:cNvSpPr txBox="1"/>
          <p:nvPr/>
        </p:nvSpPr>
        <p:spPr>
          <a:xfrm>
            <a:off x="4960620" y="1794510"/>
            <a:ext cx="3394710" cy="1938992"/>
          </a:xfrm>
          <a:prstGeom prst="rect">
            <a:avLst/>
          </a:prstGeom>
          <a:noFill/>
          <a:ln>
            <a:solidFill>
              <a:srgbClr val="151C77"/>
            </a:solidFill>
          </a:ln>
        </p:spPr>
        <p:txBody>
          <a:bodyPr wrap="square" rtlCol="0">
            <a:spAutoFit/>
          </a:bodyPr>
          <a:lstStyle/>
          <a:p>
            <a:r>
              <a:rPr lang="en-US" sz="2000" b="1" dirty="0" smtClean="0"/>
              <a:t>Elements of Negligence</a:t>
            </a:r>
          </a:p>
          <a:p>
            <a:endParaRPr lang="en-US" sz="2000" dirty="0"/>
          </a:p>
          <a:p>
            <a:r>
              <a:rPr lang="en-US" sz="2000" dirty="0" smtClean="0"/>
              <a:t>Duty</a:t>
            </a:r>
          </a:p>
          <a:p>
            <a:r>
              <a:rPr lang="en-US" sz="2000" dirty="0" smtClean="0"/>
              <a:t>Breach</a:t>
            </a:r>
          </a:p>
          <a:p>
            <a:r>
              <a:rPr lang="en-US" sz="2000" dirty="0" smtClean="0"/>
              <a:t>Damages</a:t>
            </a:r>
          </a:p>
          <a:p>
            <a:r>
              <a:rPr lang="en-US" sz="2000" dirty="0" smtClean="0"/>
              <a:t>Proximate Causation</a:t>
            </a:r>
            <a:endParaRPr lang="en-US" sz="2000" dirty="0"/>
          </a:p>
        </p:txBody>
      </p:sp>
      <p:sp>
        <p:nvSpPr>
          <p:cNvPr id="5" name="Right Arrow 4"/>
          <p:cNvSpPr/>
          <p:nvPr/>
        </p:nvSpPr>
        <p:spPr bwMode="auto">
          <a:xfrm>
            <a:off x="3754755" y="2830532"/>
            <a:ext cx="2411730" cy="199043"/>
          </a:xfrm>
          <a:prstGeom prst="rightArrow">
            <a:avLst/>
          </a:prstGeom>
          <a:solidFill>
            <a:srgbClr val="FF0000"/>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18890368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412" y="0"/>
            <a:ext cx="7143750" cy="1143000"/>
          </a:xfrm>
        </p:spPr>
        <p:txBody>
          <a:bodyPr/>
          <a:lstStyle/>
          <a:p>
            <a:r>
              <a:rPr lang="en-US" dirty="0" smtClean="0"/>
              <a:t>Texas Examples of Actions</a:t>
            </a:r>
            <a:endParaRPr lang="en-US" dirty="0"/>
          </a:p>
        </p:txBody>
      </p:sp>
      <p:sp>
        <p:nvSpPr>
          <p:cNvPr id="3" name="Content Placeholder 2"/>
          <p:cNvSpPr>
            <a:spLocks noGrp="1"/>
          </p:cNvSpPr>
          <p:nvPr>
            <p:ph idx="1"/>
          </p:nvPr>
        </p:nvSpPr>
        <p:spPr>
          <a:xfrm>
            <a:off x="207356" y="1742463"/>
            <a:ext cx="8397875" cy="3882834"/>
          </a:xfrm>
        </p:spPr>
        <p:txBody>
          <a:bodyPr/>
          <a:lstStyle/>
          <a:p>
            <a:pPr marL="0" indent="0">
              <a:buNone/>
            </a:pPr>
            <a:r>
              <a:rPr lang="en-US" sz="1600" dirty="0" smtClean="0"/>
              <a:t>Personal Injury Action</a:t>
            </a:r>
          </a:p>
          <a:p>
            <a:pPr lvl="1"/>
            <a:r>
              <a:rPr lang="en-US" sz="1600" b="0" dirty="0" smtClean="0"/>
              <a:t>Suit brought by the living injured person (eg, an adult) or the living injured person’s representative (eg, a parent for a minor child).</a:t>
            </a:r>
          </a:p>
          <a:p>
            <a:pPr marL="0" indent="0">
              <a:buNone/>
            </a:pPr>
            <a:r>
              <a:rPr lang="en-US" sz="1600" dirty="0" smtClean="0"/>
              <a:t>Wrongful Death Action</a:t>
            </a:r>
          </a:p>
          <a:p>
            <a:pPr lvl="1"/>
            <a:r>
              <a:rPr lang="en-US" sz="1600" b="0" dirty="0" smtClean="0"/>
              <a:t>Suit brought by the surviving spouse, parent, or child of the decedent for damages that these surviving family members suffered as a result of the death.</a:t>
            </a:r>
          </a:p>
          <a:p>
            <a:pPr marL="3175" indent="0">
              <a:buNone/>
            </a:pPr>
            <a:r>
              <a:rPr lang="en-US" sz="1600" dirty="0" smtClean="0"/>
              <a:t>Survival Action</a:t>
            </a:r>
          </a:p>
          <a:p>
            <a:pPr lvl="1"/>
            <a:r>
              <a:rPr lang="en-US" sz="1600" b="0" dirty="0" smtClean="0"/>
              <a:t>At common law, the personal injury action abated when the injured person died.  By statute, some states allow those actions to survive and to be initiated after death.</a:t>
            </a:r>
          </a:p>
          <a:p>
            <a:pPr lvl="1"/>
            <a:r>
              <a:rPr lang="en-US" sz="1600" b="0" dirty="0" smtClean="0"/>
              <a:t>The heirs, legal representatives, and estate of the decedent bring the suit for damages suffered by the decedent before he or she died.  </a:t>
            </a:r>
            <a:endParaRPr lang="en-US" sz="1600" b="0" dirty="0"/>
          </a:p>
          <a:p>
            <a:pPr marL="406400" lvl="1" indent="0">
              <a:buNone/>
            </a:pPr>
            <a:endParaRPr lang="en-US" sz="1600" b="0" dirty="0" smtClean="0"/>
          </a:p>
        </p:txBody>
      </p:sp>
    </p:spTree>
    <p:extLst>
      <p:ext uri="{BB962C8B-B14F-4D97-AF65-F5344CB8AC3E}">
        <p14:creationId xmlns:p14="http://schemas.microsoft.com/office/powerpoint/2010/main" val="3438617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412" y="0"/>
            <a:ext cx="7143750" cy="1143000"/>
          </a:xfrm>
        </p:spPr>
        <p:txBody>
          <a:bodyPr/>
          <a:lstStyle/>
          <a:p>
            <a:r>
              <a:rPr lang="en-US" dirty="0" smtClean="0"/>
              <a:t>Texas Examples of Defenses</a:t>
            </a:r>
            <a:endParaRPr lang="en-US" dirty="0"/>
          </a:p>
        </p:txBody>
      </p:sp>
      <p:sp>
        <p:nvSpPr>
          <p:cNvPr id="3" name="Content Placeholder 2"/>
          <p:cNvSpPr>
            <a:spLocks noGrp="1"/>
          </p:cNvSpPr>
          <p:nvPr>
            <p:ph idx="1"/>
          </p:nvPr>
        </p:nvSpPr>
        <p:spPr/>
        <p:txBody>
          <a:bodyPr/>
          <a:lstStyle/>
          <a:p>
            <a:r>
              <a:rPr lang="en-US" sz="2800" b="0" dirty="0" smtClean="0"/>
              <a:t>Statute of Limitations</a:t>
            </a:r>
          </a:p>
          <a:p>
            <a:r>
              <a:rPr lang="en-US" sz="2800" b="0" dirty="0" smtClean="0"/>
              <a:t>Emergency Care Immunity</a:t>
            </a:r>
          </a:p>
          <a:p>
            <a:r>
              <a:rPr lang="en-US" sz="2800" b="0" dirty="0" smtClean="0"/>
              <a:t>Plaintiff’s Fault (Proportionate Responsibility)</a:t>
            </a:r>
          </a:p>
          <a:p>
            <a:r>
              <a:rPr lang="en-US" sz="2800" b="0" dirty="0" smtClean="0"/>
              <a:t>New &amp; Independent Cause</a:t>
            </a:r>
            <a:r>
              <a:rPr lang="en-US" sz="2800" b="0" dirty="0"/>
              <a:t> </a:t>
            </a:r>
            <a:r>
              <a:rPr lang="en-US" sz="2800" b="0" dirty="0" smtClean="0"/>
              <a:t>(unforeseeable and superseding)</a:t>
            </a:r>
          </a:p>
          <a:p>
            <a:r>
              <a:rPr lang="en-US" sz="2800" b="0" dirty="0" smtClean="0"/>
              <a:t>Unavoidable Accident</a:t>
            </a:r>
          </a:p>
          <a:p>
            <a:endParaRPr lang="en-US" sz="1600" b="0" dirty="0" smtClean="0"/>
          </a:p>
        </p:txBody>
      </p:sp>
    </p:spTree>
    <p:extLst>
      <p:ext uri="{BB962C8B-B14F-4D97-AF65-F5344CB8AC3E}">
        <p14:creationId xmlns:p14="http://schemas.microsoft.com/office/powerpoint/2010/main" val="1275757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231648"/>
            <a:ext cx="5497322" cy="1143000"/>
          </a:xfrm>
        </p:spPr>
        <p:txBody>
          <a:bodyPr/>
          <a:lstStyle/>
          <a:p>
            <a:r>
              <a:rPr lang="en-US" sz="2800" dirty="0" smtClean="0"/>
              <a:t>Texas Actual/Compensatory </a:t>
            </a:r>
            <a:br>
              <a:rPr lang="en-US" sz="2800" dirty="0" smtClean="0"/>
            </a:br>
            <a:r>
              <a:rPr lang="en-US" sz="2800" dirty="0" smtClean="0"/>
              <a:t>Damages Examples </a:t>
            </a:r>
            <a:br>
              <a:rPr lang="en-US" sz="2800" dirty="0" smtClean="0"/>
            </a:br>
            <a:endParaRPr lang="en-US" sz="2800" dirty="0"/>
          </a:p>
        </p:txBody>
      </p:sp>
      <p:sp>
        <p:nvSpPr>
          <p:cNvPr id="3" name="Content Placeholder 2"/>
          <p:cNvSpPr>
            <a:spLocks noGrp="1"/>
          </p:cNvSpPr>
          <p:nvPr>
            <p:ph idx="1"/>
          </p:nvPr>
        </p:nvSpPr>
        <p:spPr>
          <a:xfrm>
            <a:off x="212217" y="974598"/>
            <a:ext cx="8397875" cy="5618226"/>
          </a:xfrm>
        </p:spPr>
        <p:txBody>
          <a:bodyPr/>
          <a:lstStyle/>
          <a:p>
            <a:pPr marL="406400" lvl="1" indent="0">
              <a:buNone/>
            </a:pPr>
            <a:endParaRPr lang="en-US" sz="1400" u="sng" dirty="0"/>
          </a:p>
          <a:p>
            <a:pPr lvl="1"/>
            <a:endParaRPr lang="en-US" sz="1400" dirty="0" smtClean="0"/>
          </a:p>
          <a:p>
            <a:pPr lvl="2"/>
            <a:endParaRPr lang="en-US" sz="1400" dirty="0" smtClean="0"/>
          </a:p>
          <a:p>
            <a:pPr marL="406400" lvl="1" indent="0">
              <a:buNone/>
            </a:pPr>
            <a:endParaRPr lang="en-US" sz="1400" dirty="0"/>
          </a:p>
          <a:p>
            <a:pPr marL="406400" lvl="1" indent="0">
              <a:buNone/>
            </a:pPr>
            <a:endParaRPr lang="en-US" sz="1400" dirty="0" smtClean="0"/>
          </a:p>
        </p:txBody>
      </p:sp>
      <p:graphicFrame>
        <p:nvGraphicFramePr>
          <p:cNvPr id="6" name="Table 5"/>
          <p:cNvGraphicFramePr>
            <a:graphicFrameLocks noGrp="1"/>
          </p:cNvGraphicFramePr>
          <p:nvPr>
            <p:extLst>
              <p:ext uri="{D42A27DB-BD31-4B8C-83A1-F6EECF244321}">
                <p14:modId xmlns:p14="http://schemas.microsoft.com/office/powerpoint/2010/main" val="525830718"/>
              </p:ext>
            </p:extLst>
          </p:nvPr>
        </p:nvGraphicFramePr>
        <p:xfrm>
          <a:off x="561529" y="1374648"/>
          <a:ext cx="8048563" cy="4541520"/>
        </p:xfrm>
        <a:graphic>
          <a:graphicData uri="http://schemas.openxmlformats.org/drawingml/2006/table">
            <a:tbl>
              <a:tblPr firstRow="1" bandRow="1">
                <a:tableStyleId>{5C22544A-7EE6-4342-B048-85BDC9FD1C3A}</a:tableStyleId>
              </a:tblPr>
              <a:tblGrid>
                <a:gridCol w="1312990"/>
                <a:gridCol w="2592669"/>
                <a:gridCol w="2130763"/>
                <a:gridCol w="2012141"/>
              </a:tblGrid>
              <a:tr h="370840">
                <a:tc>
                  <a:txBody>
                    <a:bodyPr/>
                    <a:lstStyle/>
                    <a:p>
                      <a:pPr algn="l"/>
                      <a:endParaRPr lang="en-US" sz="1400" b="1" dirty="0">
                        <a:solidFill>
                          <a:schemeClr val="bg1"/>
                        </a:solidFill>
                      </a:endParaRPr>
                    </a:p>
                  </a:txBody>
                  <a:tcPr>
                    <a:solidFill>
                      <a:schemeClr val="accent1">
                        <a:lumMod val="50000"/>
                      </a:schemeClr>
                    </a:solidFill>
                  </a:tcPr>
                </a:tc>
                <a:tc>
                  <a:txBody>
                    <a:bodyPr/>
                    <a:lstStyle/>
                    <a:p>
                      <a:pPr algn="ctr"/>
                      <a:r>
                        <a:rPr lang="en-US" sz="1400" b="1" dirty="0" smtClean="0">
                          <a:solidFill>
                            <a:schemeClr val="bg1"/>
                          </a:solidFill>
                        </a:rPr>
                        <a:t>Personal  Injury</a:t>
                      </a:r>
                      <a:endParaRPr lang="en-US" sz="1400" b="1" dirty="0">
                        <a:solidFill>
                          <a:schemeClr val="bg1"/>
                        </a:solidFill>
                      </a:endParaRPr>
                    </a:p>
                  </a:txBody>
                  <a:tcPr>
                    <a:solidFill>
                      <a:schemeClr val="accent1">
                        <a:lumMod val="50000"/>
                      </a:schemeClr>
                    </a:solidFill>
                  </a:tcPr>
                </a:tc>
                <a:tc>
                  <a:txBody>
                    <a:bodyPr/>
                    <a:lstStyle/>
                    <a:p>
                      <a:pPr algn="ctr"/>
                      <a:r>
                        <a:rPr lang="en-US" sz="1400" b="1" dirty="0" smtClean="0"/>
                        <a:t>Wrongful Death</a:t>
                      </a:r>
                    </a:p>
                    <a:p>
                      <a:pPr algn="ctr"/>
                      <a:r>
                        <a:rPr lang="en-US" sz="1400" b="1" dirty="0" smtClean="0"/>
                        <a:t>(claim of family)</a:t>
                      </a:r>
                      <a:endParaRPr lang="en-US" sz="1400" b="1" dirty="0"/>
                    </a:p>
                  </a:txBody>
                  <a:tcPr>
                    <a:solidFill>
                      <a:schemeClr val="accent1">
                        <a:lumMod val="50000"/>
                      </a:schemeClr>
                    </a:solidFill>
                  </a:tcPr>
                </a:tc>
                <a:tc>
                  <a:txBody>
                    <a:bodyPr/>
                    <a:lstStyle/>
                    <a:p>
                      <a:pPr algn="ctr"/>
                      <a:r>
                        <a:rPr lang="en-US" sz="1400" b="1" dirty="0" smtClean="0">
                          <a:solidFill>
                            <a:schemeClr val="bg1"/>
                          </a:solidFill>
                        </a:rPr>
                        <a:t>Survival Action</a:t>
                      </a:r>
                    </a:p>
                    <a:p>
                      <a:pPr algn="ctr"/>
                      <a:r>
                        <a:rPr lang="en-US" sz="1400" b="1" dirty="0" smtClean="0">
                          <a:solidFill>
                            <a:schemeClr val="bg1"/>
                          </a:solidFill>
                        </a:rPr>
                        <a:t>(claim of estate)</a:t>
                      </a:r>
                    </a:p>
                    <a:p>
                      <a:pPr algn="ctr"/>
                      <a:endParaRPr lang="en-US" sz="1400" b="1" dirty="0">
                        <a:solidFill>
                          <a:schemeClr val="bg1"/>
                        </a:solidFill>
                      </a:endParaRPr>
                    </a:p>
                  </a:txBody>
                  <a:tcPr>
                    <a:solidFill>
                      <a:schemeClr val="accent1">
                        <a:lumMod val="50000"/>
                      </a:schemeClr>
                    </a:solidFill>
                  </a:tcPr>
                </a:tc>
              </a:tr>
              <a:tr h="370840">
                <a:tc>
                  <a:txBody>
                    <a:bodyPr/>
                    <a:lstStyle/>
                    <a:p>
                      <a:pPr algn="l"/>
                      <a:r>
                        <a:rPr lang="en-US" sz="1400" b="1" dirty="0" smtClean="0">
                          <a:solidFill>
                            <a:schemeClr val="bg1"/>
                          </a:solidFill>
                        </a:rPr>
                        <a:t>Economic</a:t>
                      </a:r>
                      <a:endParaRPr lang="en-US" sz="1400" b="1" dirty="0">
                        <a:solidFill>
                          <a:schemeClr val="bg1"/>
                        </a:solidFill>
                      </a:endParaRPr>
                    </a:p>
                  </a:txBody>
                  <a:tcPr>
                    <a:solidFill>
                      <a:schemeClr val="accent1">
                        <a:lumMod val="50000"/>
                      </a:schemeClr>
                    </a:solidFill>
                  </a:tcPr>
                </a:tc>
                <a:tc>
                  <a:txBody>
                    <a:bodyPr/>
                    <a:lstStyle/>
                    <a:p>
                      <a:pPr marL="285750" indent="-285750" algn="l">
                        <a:buFont typeface="Arial" panose="020B0604020202020204" pitchFamily="34" charset="0"/>
                        <a:buChar char="•"/>
                      </a:pPr>
                      <a:r>
                        <a:rPr lang="en-US" sz="1400" b="1" dirty="0" smtClean="0">
                          <a:solidFill>
                            <a:schemeClr val="bg1"/>
                          </a:solidFill>
                        </a:rPr>
                        <a:t>Medical Expenses</a:t>
                      </a:r>
                    </a:p>
                    <a:p>
                      <a:pPr marL="285750" indent="-285750" algn="l">
                        <a:buFont typeface="Arial" panose="020B0604020202020204" pitchFamily="34" charset="0"/>
                        <a:buChar char="•"/>
                      </a:pPr>
                      <a:r>
                        <a:rPr lang="en-US" sz="1400" b="1" dirty="0" smtClean="0">
                          <a:solidFill>
                            <a:schemeClr val="bg1"/>
                          </a:solidFill>
                        </a:rPr>
                        <a:t>Loss of Earning Capacity</a:t>
                      </a:r>
                    </a:p>
                    <a:p>
                      <a:pPr marL="285750" indent="-285750" algn="l">
                        <a:buFont typeface="Arial" panose="020B0604020202020204" pitchFamily="34" charset="0"/>
                        <a:buChar char="•"/>
                      </a:pPr>
                      <a:r>
                        <a:rPr lang="en-US" sz="1400" b="1" dirty="0" smtClean="0">
                          <a:solidFill>
                            <a:schemeClr val="bg1"/>
                          </a:solidFill>
                        </a:rPr>
                        <a:t>Lost Services</a:t>
                      </a:r>
                    </a:p>
                    <a:p>
                      <a:pPr marL="285750" indent="-285750" algn="l">
                        <a:buFont typeface="Arial" panose="020B0604020202020204" pitchFamily="34" charset="0"/>
                        <a:buChar char="•"/>
                      </a:pPr>
                      <a:endParaRPr lang="en-US" sz="1400" b="1" dirty="0">
                        <a:solidFill>
                          <a:schemeClr val="bg1"/>
                        </a:solidFill>
                      </a:endParaRPr>
                    </a:p>
                  </a:txBody>
                  <a:tcPr>
                    <a:solidFill>
                      <a:schemeClr val="accent1">
                        <a:lumMod val="50000"/>
                      </a:schemeClr>
                    </a:solidFill>
                  </a:tcPr>
                </a:tc>
                <a:tc>
                  <a:txBody>
                    <a:bodyPr/>
                    <a:lstStyle/>
                    <a:p>
                      <a:pPr marL="285750" indent="-285750" algn="l">
                        <a:buFont typeface="Arial" panose="020B0604020202020204" pitchFamily="34" charset="0"/>
                        <a:buChar char="•"/>
                      </a:pPr>
                      <a:r>
                        <a:rPr lang="en-US" sz="1400" b="1" dirty="0" smtClean="0">
                          <a:solidFill>
                            <a:schemeClr val="bg1"/>
                          </a:solidFill>
                        </a:rPr>
                        <a:t>Lost Services</a:t>
                      </a:r>
                    </a:p>
                    <a:p>
                      <a:pPr marL="285750" indent="-285750" algn="l">
                        <a:buFont typeface="Arial" panose="020B0604020202020204" pitchFamily="34" charset="0"/>
                        <a:buChar char="•"/>
                      </a:pPr>
                      <a:r>
                        <a:rPr lang="en-US" sz="1400" b="1" dirty="0" smtClean="0">
                          <a:solidFill>
                            <a:schemeClr val="bg1"/>
                          </a:solidFill>
                        </a:rPr>
                        <a:t>Lost Inheritance</a:t>
                      </a:r>
                    </a:p>
                    <a:p>
                      <a:pPr marL="285750" indent="-285750" algn="l">
                        <a:buFont typeface="Arial" panose="020B0604020202020204" pitchFamily="34" charset="0"/>
                        <a:buChar char="•"/>
                      </a:pPr>
                      <a:r>
                        <a:rPr lang="en-US" sz="1400" b="1" dirty="0" smtClean="0">
                          <a:solidFill>
                            <a:schemeClr val="bg1"/>
                          </a:solidFill>
                        </a:rPr>
                        <a:t>Funeral</a:t>
                      </a:r>
                      <a:r>
                        <a:rPr lang="en-US" sz="1400" b="1" baseline="0" dirty="0" smtClean="0">
                          <a:solidFill>
                            <a:schemeClr val="bg1"/>
                          </a:solidFill>
                        </a:rPr>
                        <a:t> Costs paid by heirs</a:t>
                      </a:r>
                    </a:p>
                    <a:p>
                      <a:pPr marL="285750" indent="-285750" algn="l">
                        <a:buFont typeface="Arial" panose="020B0604020202020204" pitchFamily="34" charset="0"/>
                        <a:buChar char="•"/>
                      </a:pPr>
                      <a:endParaRPr lang="en-US" sz="1400" b="1" dirty="0">
                        <a:solidFill>
                          <a:schemeClr val="bg1"/>
                        </a:solidFill>
                      </a:endParaRPr>
                    </a:p>
                  </a:txBody>
                  <a:tcPr>
                    <a:solidFill>
                      <a:schemeClr val="accent1">
                        <a:lumMod val="50000"/>
                      </a:schemeClr>
                    </a:solidFill>
                  </a:tcPr>
                </a:tc>
                <a:tc>
                  <a:txBody>
                    <a:bodyPr/>
                    <a:lstStyle/>
                    <a:p>
                      <a:pPr marL="285750" indent="-285750" algn="l">
                        <a:buFont typeface="Arial" panose="020B0604020202020204" pitchFamily="34" charset="0"/>
                        <a:buChar char="•"/>
                      </a:pPr>
                      <a:r>
                        <a:rPr lang="en-US" sz="1400" b="1" dirty="0" smtClean="0">
                          <a:solidFill>
                            <a:schemeClr val="bg1"/>
                          </a:solidFill>
                        </a:rPr>
                        <a:t>Pecuniary Loss</a:t>
                      </a:r>
                    </a:p>
                    <a:p>
                      <a:pPr marL="285750" indent="-285750" algn="l">
                        <a:buFont typeface="Arial" panose="020B0604020202020204" pitchFamily="34" charset="0"/>
                        <a:buChar char="•"/>
                      </a:pPr>
                      <a:r>
                        <a:rPr lang="en-US" sz="1400" b="1" dirty="0" smtClean="0">
                          <a:solidFill>
                            <a:schemeClr val="bg1"/>
                          </a:solidFill>
                        </a:rPr>
                        <a:t>Medical Expenses</a:t>
                      </a:r>
                    </a:p>
                    <a:p>
                      <a:pPr marL="285750" indent="-285750" algn="l">
                        <a:buFont typeface="Arial" panose="020B0604020202020204" pitchFamily="34" charset="0"/>
                        <a:buChar char="•"/>
                      </a:pPr>
                      <a:r>
                        <a:rPr lang="en-US" sz="1400" b="1" dirty="0" smtClean="0">
                          <a:solidFill>
                            <a:schemeClr val="bg1"/>
                          </a:solidFill>
                        </a:rPr>
                        <a:t>Funeral</a:t>
                      </a:r>
                      <a:r>
                        <a:rPr lang="en-US" sz="1400" b="1" baseline="0" dirty="0" smtClean="0">
                          <a:solidFill>
                            <a:schemeClr val="bg1"/>
                          </a:solidFill>
                        </a:rPr>
                        <a:t> Costs to estate</a:t>
                      </a:r>
                      <a:endParaRPr lang="en-US" sz="1400" b="1" dirty="0">
                        <a:solidFill>
                          <a:schemeClr val="bg1"/>
                        </a:solidFill>
                      </a:endParaRPr>
                    </a:p>
                  </a:txBody>
                  <a:tcPr>
                    <a:solidFill>
                      <a:schemeClr val="accent1">
                        <a:lumMod val="50000"/>
                      </a:schemeClr>
                    </a:solidFill>
                  </a:tcPr>
                </a:tc>
              </a:tr>
              <a:tr h="370840">
                <a:tc>
                  <a:txBody>
                    <a:bodyPr/>
                    <a:lstStyle/>
                    <a:p>
                      <a:pPr algn="l"/>
                      <a:r>
                        <a:rPr lang="en-US" sz="1400" b="1" dirty="0" smtClean="0">
                          <a:solidFill>
                            <a:schemeClr val="bg1"/>
                          </a:solidFill>
                        </a:rPr>
                        <a:t>Non-Economic</a:t>
                      </a:r>
                      <a:endParaRPr lang="en-US" sz="1400" b="1" dirty="0">
                        <a:solidFill>
                          <a:schemeClr val="bg1"/>
                        </a:solidFill>
                      </a:endParaRPr>
                    </a:p>
                  </a:txBody>
                  <a:tcPr>
                    <a:solidFill>
                      <a:schemeClr val="accent1">
                        <a:lumMod val="50000"/>
                      </a:schemeClr>
                    </a:solidFill>
                  </a:tcPr>
                </a:tc>
                <a:tc>
                  <a:txBody>
                    <a:bodyPr/>
                    <a:lstStyle/>
                    <a:p>
                      <a:pPr marL="285750" indent="-285750" algn="l">
                        <a:buFont typeface="Arial" panose="020B0604020202020204" pitchFamily="34" charset="0"/>
                        <a:buChar char="•"/>
                      </a:pPr>
                      <a:r>
                        <a:rPr lang="en-US" sz="1400" b="1" dirty="0" smtClean="0">
                          <a:solidFill>
                            <a:schemeClr val="bg1"/>
                          </a:solidFill>
                        </a:rPr>
                        <a:t>Pain and suffering</a:t>
                      </a:r>
                    </a:p>
                    <a:p>
                      <a:pPr marL="285750" indent="-285750" algn="l">
                        <a:buFont typeface="Arial" panose="020B0604020202020204" pitchFamily="34" charset="0"/>
                        <a:buChar char="•"/>
                      </a:pPr>
                      <a:r>
                        <a:rPr lang="en-US" sz="1400" b="1" dirty="0" smtClean="0">
                          <a:solidFill>
                            <a:schemeClr val="bg1"/>
                          </a:solidFill>
                        </a:rPr>
                        <a:t>Mental anguish</a:t>
                      </a:r>
                    </a:p>
                    <a:p>
                      <a:pPr marL="285750" indent="-285750" algn="l">
                        <a:buFont typeface="Arial" panose="020B0604020202020204" pitchFamily="34" charset="0"/>
                        <a:buChar char="•"/>
                      </a:pPr>
                      <a:r>
                        <a:rPr lang="en-US" sz="1400" b="1" dirty="0" smtClean="0">
                          <a:solidFill>
                            <a:schemeClr val="bg1"/>
                          </a:solidFill>
                        </a:rPr>
                        <a:t>Disfigurement</a:t>
                      </a:r>
                    </a:p>
                    <a:p>
                      <a:pPr marL="285750" indent="-285750" algn="l">
                        <a:buFont typeface="Arial" panose="020B0604020202020204" pitchFamily="34" charset="0"/>
                        <a:buChar char="•"/>
                      </a:pPr>
                      <a:r>
                        <a:rPr lang="en-US" sz="1400" b="1" dirty="0" smtClean="0">
                          <a:solidFill>
                            <a:schemeClr val="bg1"/>
                          </a:solidFill>
                        </a:rPr>
                        <a:t>Impairment</a:t>
                      </a:r>
                    </a:p>
                    <a:p>
                      <a:pPr marL="285750" indent="-285750" algn="l">
                        <a:buFont typeface="Arial" panose="020B0604020202020204" pitchFamily="34" charset="0"/>
                        <a:buChar char="•"/>
                      </a:pPr>
                      <a:r>
                        <a:rPr lang="en-US" sz="1400" b="1" dirty="0" smtClean="0">
                          <a:solidFill>
                            <a:schemeClr val="bg1"/>
                          </a:solidFill>
                        </a:rPr>
                        <a:t>Aggravation</a:t>
                      </a:r>
                      <a:r>
                        <a:rPr lang="en-US" sz="1400" b="1" baseline="0" dirty="0" smtClean="0">
                          <a:solidFill>
                            <a:schemeClr val="bg1"/>
                          </a:solidFill>
                        </a:rPr>
                        <a:t> of Pre-Existing Condition</a:t>
                      </a:r>
                    </a:p>
                    <a:p>
                      <a:pPr marL="285750" indent="-285750" algn="l">
                        <a:buFont typeface="Arial" panose="020B0604020202020204" pitchFamily="34" charset="0"/>
                        <a:buChar char="•"/>
                      </a:pPr>
                      <a:r>
                        <a:rPr lang="en-US" sz="1400" b="1" baseline="0" dirty="0" smtClean="0">
                          <a:solidFill>
                            <a:schemeClr val="bg1"/>
                          </a:solidFill>
                        </a:rPr>
                        <a:t>Lost Consortium (parent or spouse)</a:t>
                      </a:r>
                    </a:p>
                    <a:p>
                      <a:pPr marL="285750" indent="-285750" algn="l">
                        <a:buFont typeface="Arial" panose="020B0604020202020204" pitchFamily="34" charset="0"/>
                        <a:buChar char="•"/>
                      </a:pPr>
                      <a:r>
                        <a:rPr lang="en-US" sz="1400" b="1" baseline="0" dirty="0" smtClean="0">
                          <a:solidFill>
                            <a:schemeClr val="bg1"/>
                          </a:solidFill>
                        </a:rPr>
                        <a:t>Inconvenience</a:t>
                      </a:r>
                    </a:p>
                    <a:p>
                      <a:pPr marL="285750" indent="-285750" algn="l">
                        <a:buFont typeface="Arial" panose="020B0604020202020204" pitchFamily="34" charset="0"/>
                        <a:buChar char="•"/>
                      </a:pPr>
                      <a:r>
                        <a:rPr lang="en-US" sz="1400" b="1" baseline="0" dirty="0" smtClean="0">
                          <a:solidFill>
                            <a:schemeClr val="bg1"/>
                          </a:solidFill>
                        </a:rPr>
                        <a:t>Lost enjoyment of life</a:t>
                      </a:r>
                    </a:p>
                    <a:p>
                      <a:pPr marL="285750" indent="-285750" algn="l">
                        <a:buFont typeface="Arial" panose="020B0604020202020204" pitchFamily="34" charset="0"/>
                        <a:buChar char="•"/>
                      </a:pPr>
                      <a:endParaRPr lang="en-US" sz="1400" b="1" baseline="0" dirty="0" smtClean="0">
                        <a:solidFill>
                          <a:schemeClr val="bg1"/>
                        </a:solidFill>
                      </a:endParaRPr>
                    </a:p>
                    <a:p>
                      <a:pPr marL="285750" indent="-285750" algn="l">
                        <a:buFont typeface="Arial" panose="020B0604020202020204" pitchFamily="34" charset="0"/>
                        <a:buChar char="•"/>
                      </a:pPr>
                      <a:endParaRPr lang="en-US" sz="1400" b="1" dirty="0">
                        <a:solidFill>
                          <a:schemeClr val="bg1"/>
                        </a:solidFill>
                      </a:endParaRPr>
                    </a:p>
                  </a:txBody>
                  <a:tcPr>
                    <a:solidFill>
                      <a:schemeClr val="accent1">
                        <a:lumMod val="50000"/>
                      </a:schemeClr>
                    </a:solidFill>
                  </a:tcPr>
                </a:tc>
                <a:tc>
                  <a:txBody>
                    <a:bodyPr/>
                    <a:lstStyle/>
                    <a:p>
                      <a:pPr marL="285750" indent="-285750" algn="l">
                        <a:buFont typeface="Arial" panose="020B0604020202020204" pitchFamily="34" charset="0"/>
                        <a:buChar char="•"/>
                      </a:pPr>
                      <a:r>
                        <a:rPr lang="en-US" sz="1400" b="1" dirty="0" smtClean="0">
                          <a:solidFill>
                            <a:schemeClr val="bg1"/>
                          </a:solidFill>
                        </a:rPr>
                        <a:t>Pain and suffering of beneficiaries</a:t>
                      </a:r>
                    </a:p>
                    <a:p>
                      <a:pPr marL="285750" indent="-285750" algn="l">
                        <a:buFont typeface="Arial" panose="020B0604020202020204" pitchFamily="34" charset="0"/>
                        <a:buChar char="•"/>
                      </a:pPr>
                      <a:r>
                        <a:rPr lang="en-US" sz="1400" b="1" dirty="0" smtClean="0">
                          <a:solidFill>
                            <a:schemeClr val="bg1"/>
                          </a:solidFill>
                        </a:rPr>
                        <a:t>Mental</a:t>
                      </a:r>
                      <a:r>
                        <a:rPr lang="en-US" sz="1400" b="1" baseline="0" dirty="0" smtClean="0">
                          <a:solidFill>
                            <a:schemeClr val="bg1"/>
                          </a:solidFill>
                        </a:rPr>
                        <a:t> anguish of beneficiaries</a:t>
                      </a:r>
                    </a:p>
                    <a:p>
                      <a:pPr marL="285750" indent="-285750" algn="l">
                        <a:buFont typeface="Arial" panose="020B0604020202020204" pitchFamily="34" charset="0"/>
                        <a:buChar char="•"/>
                      </a:pPr>
                      <a:r>
                        <a:rPr lang="en-US" sz="1400" b="1" baseline="0" dirty="0" smtClean="0">
                          <a:solidFill>
                            <a:schemeClr val="bg1"/>
                          </a:solidFill>
                        </a:rPr>
                        <a:t>Lost companionship</a:t>
                      </a:r>
                    </a:p>
                    <a:p>
                      <a:pPr marL="285750" indent="-285750" algn="l">
                        <a:buFont typeface="Arial" panose="020B0604020202020204" pitchFamily="34" charset="0"/>
                        <a:buChar char="•"/>
                      </a:pPr>
                      <a:endParaRPr lang="en-US" sz="1400" b="1" dirty="0">
                        <a:solidFill>
                          <a:schemeClr val="bg1"/>
                        </a:solidFill>
                      </a:endParaRPr>
                    </a:p>
                  </a:txBody>
                  <a:tcPr>
                    <a:solidFill>
                      <a:schemeClr val="accent1">
                        <a:lumMod val="50000"/>
                      </a:schemeClr>
                    </a:solidFill>
                  </a:tcPr>
                </a:tc>
                <a:tc>
                  <a:txBody>
                    <a:bodyPr/>
                    <a:lstStyle/>
                    <a:p>
                      <a:pPr marL="285750" indent="-285750" algn="l">
                        <a:buFont typeface="Arial" panose="020B0604020202020204" pitchFamily="34" charset="0"/>
                        <a:buChar char="•"/>
                      </a:pPr>
                      <a:r>
                        <a:rPr lang="en-US" sz="1400" b="1" dirty="0" smtClean="0">
                          <a:solidFill>
                            <a:schemeClr val="bg1"/>
                          </a:solidFill>
                        </a:rPr>
                        <a:t>Pain and suffering of decedent</a:t>
                      </a:r>
                    </a:p>
                    <a:p>
                      <a:pPr marL="285750" indent="-285750" algn="l">
                        <a:buFont typeface="Arial" panose="020B0604020202020204" pitchFamily="34" charset="0"/>
                        <a:buChar char="•"/>
                      </a:pPr>
                      <a:r>
                        <a:rPr lang="en-US" sz="1400" b="1" dirty="0" smtClean="0">
                          <a:solidFill>
                            <a:schemeClr val="bg1"/>
                          </a:solidFill>
                        </a:rPr>
                        <a:t>Mental anguish of decedent</a:t>
                      </a:r>
                    </a:p>
                    <a:p>
                      <a:pPr marL="285750" indent="-285750" algn="l">
                        <a:buFont typeface="Arial" panose="020B0604020202020204" pitchFamily="34" charset="0"/>
                        <a:buChar char="•"/>
                      </a:pPr>
                      <a:endParaRPr lang="en-US" sz="1400" b="1" dirty="0">
                        <a:solidFill>
                          <a:schemeClr val="bg1"/>
                        </a:solidFill>
                      </a:endParaRPr>
                    </a:p>
                  </a:txBody>
                  <a:tcPr>
                    <a:solidFill>
                      <a:schemeClr val="accent1">
                        <a:lumMod val="50000"/>
                      </a:schemeClr>
                    </a:solidFill>
                  </a:tcPr>
                </a:tc>
              </a:tr>
            </a:tbl>
          </a:graphicData>
        </a:graphic>
      </p:graphicFrame>
    </p:spTree>
    <p:extLst>
      <p:ext uri="{BB962C8B-B14F-4D97-AF65-F5344CB8AC3E}">
        <p14:creationId xmlns:p14="http://schemas.microsoft.com/office/powerpoint/2010/main" val="15172133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Factors for Valuation</a:t>
            </a:r>
            <a:endParaRPr lang="en-US" dirty="0"/>
          </a:p>
        </p:txBody>
      </p:sp>
      <p:sp>
        <p:nvSpPr>
          <p:cNvPr id="3" name="Content Placeholder 2"/>
          <p:cNvSpPr>
            <a:spLocks noGrp="1"/>
          </p:cNvSpPr>
          <p:nvPr>
            <p:ph idx="1"/>
          </p:nvPr>
        </p:nvSpPr>
        <p:spPr>
          <a:xfrm>
            <a:off x="267081" y="1340358"/>
            <a:ext cx="8397875" cy="4969002"/>
          </a:xfrm>
        </p:spPr>
        <p:txBody>
          <a:bodyPr/>
          <a:lstStyle/>
          <a:p>
            <a:r>
              <a:rPr lang="en-US" sz="1600" b="0" dirty="0" smtClean="0"/>
              <a:t>Investigator’s experience </a:t>
            </a:r>
            <a:r>
              <a:rPr lang="en-US" sz="1600" b="0" dirty="0"/>
              <a:t>and consultation with other attorneys</a:t>
            </a:r>
          </a:p>
          <a:p>
            <a:r>
              <a:rPr lang="en-US" sz="1600" b="0" dirty="0" smtClean="0"/>
              <a:t>Jury Verdicts research for similar cases</a:t>
            </a:r>
          </a:p>
          <a:p>
            <a:pPr marL="0" indent="0">
              <a:buNone/>
            </a:pPr>
            <a:r>
              <a:rPr lang="en-US" sz="1600" b="0" dirty="0" smtClean="0"/>
              <a:t>eg) Kentucky </a:t>
            </a:r>
            <a:r>
              <a:rPr lang="en-US" sz="1600" b="0" dirty="0"/>
              <a:t>State Jury Awards $21.2 Million To Cardiac Patient Who Was Unnecessarily Implanted With Pacemaker. 2016 Jury Verdicts LEXIS </a:t>
            </a:r>
            <a:r>
              <a:rPr lang="en-US" sz="1600" b="0" dirty="0" smtClean="0"/>
              <a:t>6686</a:t>
            </a:r>
          </a:p>
          <a:p>
            <a:r>
              <a:rPr lang="en-US" sz="1600" b="0" dirty="0"/>
              <a:t>State Worker’s Compensation Schedule Loss of Use</a:t>
            </a:r>
          </a:p>
          <a:p>
            <a:r>
              <a:rPr lang="en-US" sz="1600" b="0" dirty="0" smtClean="0"/>
              <a:t>“Formulas</a:t>
            </a:r>
            <a:r>
              <a:rPr lang="en-US" sz="1600" b="0" dirty="0"/>
              <a:t>” </a:t>
            </a:r>
          </a:p>
          <a:p>
            <a:pPr marL="0" indent="0">
              <a:buNone/>
            </a:pPr>
            <a:r>
              <a:rPr lang="en-US" sz="1600" b="0" dirty="0"/>
              <a:t>e</a:t>
            </a:r>
            <a:r>
              <a:rPr lang="en-US" sz="1600" b="0" dirty="0" smtClean="0"/>
              <a:t>g) expected </a:t>
            </a:r>
            <a:r>
              <a:rPr lang="en-US" sz="1600" b="0" dirty="0"/>
              <a:t>average jury verdict multiplied by the likelihood of the plaintiff prevailing at </a:t>
            </a:r>
            <a:r>
              <a:rPr lang="en-US" sz="1600" b="0" dirty="0" smtClean="0"/>
              <a:t>trial</a:t>
            </a:r>
          </a:p>
          <a:p>
            <a:r>
              <a:rPr lang="en-US" sz="1600" b="0" dirty="0" smtClean="0"/>
              <a:t>Consideration of the aggregate negative factors for the defense</a:t>
            </a:r>
          </a:p>
          <a:p>
            <a:r>
              <a:rPr lang="en-US" sz="1600" b="0" dirty="0" smtClean="0"/>
              <a:t>Consideration of the skill of opposing counsel and venue</a:t>
            </a:r>
          </a:p>
          <a:p>
            <a:r>
              <a:rPr lang="en-US" sz="1600" b="0" dirty="0" smtClean="0"/>
              <a:t>Consideration of the strength of the defendant and defense expert as witnesses</a:t>
            </a:r>
          </a:p>
          <a:p>
            <a:r>
              <a:rPr lang="en-US" sz="1600" b="0" dirty="0"/>
              <a:t>Consideration of life expectancy</a:t>
            </a:r>
          </a:p>
          <a:p>
            <a:r>
              <a:rPr lang="en-US" sz="1600" b="0" dirty="0" smtClean="0"/>
              <a:t>Consideration of the damage caps in the state, if applicable</a:t>
            </a:r>
          </a:p>
          <a:p>
            <a:pPr marL="0" indent="0">
              <a:buNone/>
            </a:pPr>
            <a:endParaRPr lang="en-US" b="0" dirty="0" smtClean="0"/>
          </a:p>
          <a:p>
            <a:pPr marL="0" indent="0">
              <a:buNone/>
            </a:pPr>
            <a:endParaRPr lang="en-US" b="0" dirty="0" smtClean="0"/>
          </a:p>
          <a:p>
            <a:pPr marL="0" indent="0">
              <a:buNone/>
            </a:pPr>
            <a:endParaRPr lang="en-US" b="0" dirty="0"/>
          </a:p>
        </p:txBody>
      </p:sp>
    </p:spTree>
    <p:extLst>
      <p:ext uri="{BB962C8B-B14F-4D97-AF65-F5344CB8AC3E}">
        <p14:creationId xmlns:p14="http://schemas.microsoft.com/office/powerpoint/2010/main" val="17114571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Update on Tort Reform</a:t>
            </a:r>
          </a:p>
        </p:txBody>
      </p:sp>
      <p:sp>
        <p:nvSpPr>
          <p:cNvPr id="3" name="TextBox 2"/>
          <p:cNvSpPr txBox="1"/>
          <p:nvPr/>
        </p:nvSpPr>
        <p:spPr>
          <a:xfrm>
            <a:off x="539496" y="1200912"/>
            <a:ext cx="8101584" cy="6217087"/>
          </a:xfrm>
          <a:prstGeom prst="rect">
            <a:avLst/>
          </a:prstGeom>
          <a:noFill/>
        </p:spPr>
        <p:txBody>
          <a:bodyPr wrap="square" rtlCol="0">
            <a:spAutoFit/>
          </a:bodyPr>
          <a:lstStyle/>
          <a:p>
            <a:pPr algn="l"/>
            <a:endParaRPr lang="en-US" sz="1600" dirty="0" smtClean="0"/>
          </a:p>
          <a:p>
            <a:pPr marL="285750" indent="-285750" algn="l">
              <a:buFont typeface="Arial" panose="020B0604020202020204" pitchFamily="34" charset="0"/>
              <a:buChar char="•"/>
            </a:pPr>
            <a:r>
              <a:rPr lang="en-US" sz="1800" b="1" dirty="0" smtClean="0"/>
              <a:t>H.R. 1215 “Protecting Access to Care Act of 2017” </a:t>
            </a:r>
            <a:r>
              <a:rPr lang="en-US" sz="1800" dirty="0" smtClean="0"/>
              <a:t>passed the U.S. House of Representatives (115</a:t>
            </a:r>
            <a:r>
              <a:rPr lang="en-US" sz="1800" baseline="30000" dirty="0" smtClean="0"/>
              <a:t>th</a:t>
            </a:r>
            <a:r>
              <a:rPr lang="en-US" sz="1800" dirty="0" smtClean="0"/>
              <a:t> Congress) by a vote of 218 to 210 on 28 June 2017. The </a:t>
            </a:r>
            <a:r>
              <a:rPr lang="en-US" sz="1800" dirty="0"/>
              <a:t>bill </a:t>
            </a:r>
            <a:r>
              <a:rPr lang="en-US" sz="1800" dirty="0" smtClean="0"/>
              <a:t>proposes provisions </a:t>
            </a:r>
            <a:r>
              <a:rPr lang="en-US" sz="1800" dirty="0"/>
              <a:t>governing health care lawsuits where coverage for the care was provided or subsidized by the federal government, including through a subsidy or tax benefit</a:t>
            </a:r>
            <a:r>
              <a:rPr lang="en-US" sz="1800" dirty="0" smtClean="0"/>
              <a:t>.  Section 3 in the bill would limit non-economic damages to $250,000.  It </a:t>
            </a:r>
            <a:r>
              <a:rPr lang="en-US" sz="1800" dirty="0"/>
              <a:t>was received by the </a:t>
            </a:r>
            <a:r>
              <a:rPr lang="en-US" sz="1800" dirty="0" smtClean="0"/>
              <a:t>U.S. Senate </a:t>
            </a:r>
            <a:r>
              <a:rPr lang="en-US" sz="1800" dirty="0"/>
              <a:t>and referred to </a:t>
            </a:r>
            <a:r>
              <a:rPr lang="en-US" sz="1800" dirty="0" smtClean="0"/>
              <a:t>the Committee </a:t>
            </a:r>
            <a:r>
              <a:rPr lang="en-US" sz="1800" dirty="0"/>
              <a:t>on the Judiciary. </a:t>
            </a:r>
          </a:p>
          <a:p>
            <a:pPr algn="l"/>
            <a:endParaRPr lang="en-US" sz="1800" dirty="0" smtClean="0"/>
          </a:p>
          <a:p>
            <a:pPr marL="285750" indent="-285750" algn="l">
              <a:buFont typeface="Arial" panose="020B0604020202020204" pitchFamily="34" charset="0"/>
              <a:buChar char="•"/>
            </a:pPr>
            <a:r>
              <a:rPr lang="en-US" sz="1800" dirty="0" smtClean="0"/>
              <a:t>According to the American Medical Association, as of September 2017, the following </a:t>
            </a:r>
            <a:r>
              <a:rPr lang="en-US" sz="1800" b="1" dirty="0" smtClean="0"/>
              <a:t>15 states, plus the District of Columbia</a:t>
            </a:r>
            <a:r>
              <a:rPr lang="en-US" sz="1800" dirty="0" smtClean="0"/>
              <a:t>, have not enacted any damage caps as part of state tort reform measures:  Alabama, Arizona, Arkansas, Connecticut, Delaware, Florida, Iowa, Kentucky, Minnesota, New Hampshire, New York, Rhode Island, Vermont, Washington, and Wyoming</a:t>
            </a:r>
          </a:p>
          <a:p>
            <a:pPr algn="l"/>
            <a:endParaRPr lang="en-US" dirty="0" smtClean="0"/>
          </a:p>
          <a:p>
            <a:pPr marL="285750" indent="-285750" algn="l">
              <a:buFont typeface="Arial" panose="020B0604020202020204" pitchFamily="34" charset="0"/>
              <a:buChar char="•"/>
            </a:pPr>
            <a:r>
              <a:rPr lang="en-US" sz="1800" dirty="0" smtClean="0"/>
              <a:t>Circuits are split whether to apply state requirements for expert reports in Federal cases.</a:t>
            </a:r>
            <a:endParaRPr lang="en-US" sz="1800" dirty="0"/>
          </a:p>
          <a:p>
            <a:endParaRPr lang="en-US" dirty="0" smtClean="0"/>
          </a:p>
          <a:p>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16121867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Claims Investigation</a:t>
            </a:r>
            <a:br>
              <a:rPr lang="en-US" dirty="0" smtClean="0"/>
            </a:br>
            <a:r>
              <a:rPr lang="en-US" dirty="0" smtClean="0"/>
              <a:t>and Settlement Authorities</a:t>
            </a:r>
            <a:endParaRPr lang="en-US" dirty="0"/>
          </a:p>
        </p:txBody>
      </p:sp>
      <p:sp>
        <p:nvSpPr>
          <p:cNvPr id="3" name="Content Placeholder 2"/>
          <p:cNvSpPr>
            <a:spLocks noGrp="1"/>
          </p:cNvSpPr>
          <p:nvPr>
            <p:ph idx="1"/>
          </p:nvPr>
        </p:nvSpPr>
        <p:spPr/>
        <p:txBody>
          <a:bodyPr/>
          <a:lstStyle/>
          <a:p>
            <a:pPr marL="0" indent="0">
              <a:buNone/>
            </a:pPr>
            <a:r>
              <a:rPr lang="en-US" b="0" dirty="0" smtClean="0"/>
              <a:t>For MCA, DoD Instruction 5515.08 “Assignment </a:t>
            </a:r>
            <a:r>
              <a:rPr lang="en-US" b="0" dirty="0"/>
              <a:t>of Claims </a:t>
            </a:r>
            <a:r>
              <a:rPr lang="en-US" b="0" dirty="0" smtClean="0"/>
              <a:t>Responsibility” identifies which Service will be lead for management of medical claims arising in foreign nations.  Services are assigned based on geographic region, not the Service affiliation of the MTF involved.</a:t>
            </a:r>
            <a:endParaRPr lang="en-US" b="0" dirty="0"/>
          </a:p>
          <a:p>
            <a:pPr marL="0" indent="0">
              <a:buNone/>
            </a:pPr>
            <a:r>
              <a:rPr lang="en-US" b="0" dirty="0" smtClean="0"/>
              <a:t>For MCA and FTCA, each Service has its own investigation process and settlement authority delegation.  Details are available in the following references:</a:t>
            </a:r>
          </a:p>
          <a:p>
            <a:pPr marL="0" indent="0">
              <a:buNone/>
            </a:pPr>
            <a:r>
              <a:rPr lang="en-US" dirty="0" smtClean="0"/>
              <a:t>Air Force:</a:t>
            </a:r>
            <a:r>
              <a:rPr lang="en-US" b="0" dirty="0" smtClean="0"/>
              <a:t>	AFPD 51-5; AFI 51-501</a:t>
            </a:r>
          </a:p>
          <a:p>
            <a:pPr marL="0" indent="0">
              <a:buNone/>
            </a:pPr>
            <a:r>
              <a:rPr lang="en-US" dirty="0" smtClean="0"/>
              <a:t>Army:  </a:t>
            </a:r>
            <a:r>
              <a:rPr lang="en-US" b="0" dirty="0" smtClean="0"/>
              <a:t>		AR 27-20; DA PAM 27-162</a:t>
            </a:r>
          </a:p>
          <a:p>
            <a:pPr marL="0" indent="0">
              <a:buNone/>
            </a:pPr>
            <a:r>
              <a:rPr lang="en-US" dirty="0" smtClean="0"/>
              <a:t>Navy:</a:t>
            </a:r>
            <a:r>
              <a:rPr lang="en-US" b="0" dirty="0" smtClean="0"/>
              <a:t>		JAGINST 5800.7D (JAGMAN); JAGINST 5890.1A</a:t>
            </a:r>
          </a:p>
          <a:p>
            <a:pPr marL="0" indent="0">
              <a:buNone/>
            </a:pPr>
            <a:r>
              <a:rPr lang="en-US" b="0" dirty="0" smtClean="0"/>
              <a:t>In cases involving minors, state courts may need to approve minor settlement.</a:t>
            </a:r>
            <a:endParaRPr lang="en-US" b="0" dirty="0"/>
          </a:p>
          <a:p>
            <a:pPr marL="0" indent="0">
              <a:buNone/>
            </a:pPr>
            <a:endParaRPr lang="en-US" b="0" dirty="0"/>
          </a:p>
        </p:txBody>
      </p:sp>
    </p:spTree>
    <p:extLst>
      <p:ext uri="{BB962C8B-B14F-4D97-AF65-F5344CB8AC3E}">
        <p14:creationId xmlns:p14="http://schemas.microsoft.com/office/powerpoint/2010/main" val="37836446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 Force Medical Claims</a:t>
            </a:r>
            <a:endParaRPr lang="en-US" dirty="0"/>
          </a:p>
        </p:txBody>
      </p:sp>
      <p:sp>
        <p:nvSpPr>
          <p:cNvPr id="3" name="Content Placeholder 2"/>
          <p:cNvSpPr>
            <a:spLocks noGrp="1"/>
          </p:cNvSpPr>
          <p:nvPr>
            <p:ph idx="1"/>
          </p:nvPr>
        </p:nvSpPr>
        <p:spPr/>
        <p:txBody>
          <a:bodyPr/>
          <a:lstStyle/>
          <a:p>
            <a:pPr marL="0" indent="0">
              <a:buNone/>
            </a:pPr>
            <a:r>
              <a:rPr lang="en-US" sz="1800" u="sng" dirty="0" smtClean="0"/>
              <a:t>AFI 51-501 para. 1.3.3.7.3.  </a:t>
            </a:r>
          </a:p>
          <a:p>
            <a:pPr marL="0" indent="0">
              <a:buNone/>
            </a:pPr>
            <a:r>
              <a:rPr lang="en-US" sz="1800" b="0" dirty="0" smtClean="0"/>
              <a:t>AFLOA-JACC (at Joint Base Andrews, Maryland) is lead for investigation of and final action on medical malpractice claims (except </a:t>
            </a:r>
            <a:r>
              <a:rPr lang="en-US" sz="1800" b="0" dirty="0"/>
              <a:t>Air Force installation legal offices outside the 50 states investigate medical malpractice claims before forwarding the claims file to AFLOA/JACC’s Medical Law Branch for final </a:t>
            </a:r>
            <a:r>
              <a:rPr lang="en-US" sz="1800" b="0" dirty="0" smtClean="0"/>
              <a:t>disposition).</a:t>
            </a:r>
          </a:p>
          <a:p>
            <a:pPr marL="0" indent="0">
              <a:buNone/>
            </a:pPr>
            <a:r>
              <a:rPr lang="en-US" sz="1800" b="0" dirty="0" smtClean="0"/>
              <a:t>JACC attorneys build a chronology from the medical records, interview witnesses, consult with medical experts, engage with DoJ as needed, negotiate settlements, and if litigation is filed coordinate defense with DoJ.</a:t>
            </a:r>
          </a:p>
          <a:p>
            <a:pPr marL="0" indent="0">
              <a:buNone/>
            </a:pPr>
            <a:r>
              <a:rPr lang="en-US" sz="1800" b="0" dirty="0" smtClean="0"/>
              <a:t>Depending on the dollar amount of the settlement, some are paid by agency funds and some are paid by US Treasury.</a:t>
            </a:r>
          </a:p>
          <a:p>
            <a:pPr marL="0" indent="0">
              <a:buNone/>
            </a:pPr>
            <a:r>
              <a:rPr lang="en-US" sz="1800" b="0" dirty="0" smtClean="0"/>
              <a:t>If a settlement or judgment is paid, whether the provider is reported to the National Practitioner Data Bank (NPDB) is a decision made by the Surgeon General. </a:t>
            </a:r>
          </a:p>
        </p:txBody>
      </p:sp>
    </p:spTree>
    <p:extLst>
      <p:ext uri="{BB962C8B-B14F-4D97-AF65-F5344CB8AC3E}">
        <p14:creationId xmlns:p14="http://schemas.microsoft.com/office/powerpoint/2010/main" val="24059516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412" y="0"/>
            <a:ext cx="7143750" cy="1143000"/>
          </a:xfrm>
        </p:spPr>
        <p:txBody>
          <a:bodyPr/>
          <a:lstStyle/>
          <a:p>
            <a:r>
              <a:rPr lang="en-US" dirty="0" smtClean="0"/>
              <a:t>Discussion Points</a:t>
            </a:r>
            <a:endParaRPr lang="en-US" dirty="0"/>
          </a:p>
        </p:txBody>
      </p:sp>
      <p:sp>
        <p:nvSpPr>
          <p:cNvPr id="3" name="Content Placeholder 2"/>
          <p:cNvSpPr>
            <a:spLocks noGrp="1"/>
          </p:cNvSpPr>
          <p:nvPr>
            <p:ph idx="1"/>
          </p:nvPr>
        </p:nvSpPr>
        <p:spPr>
          <a:xfrm>
            <a:off x="267081" y="1276350"/>
            <a:ext cx="8397875" cy="5087874"/>
          </a:xfrm>
        </p:spPr>
        <p:txBody>
          <a:bodyPr/>
          <a:lstStyle/>
          <a:p>
            <a:r>
              <a:rPr lang="en-US" sz="1600" b="0" dirty="0" smtClean="0"/>
              <a:t>SF-95 is broad – who does the MTF investigate for QA-SOC if no names are in it?</a:t>
            </a:r>
          </a:p>
          <a:p>
            <a:pPr lvl="1"/>
            <a:r>
              <a:rPr lang="en-US" sz="1600" b="0" dirty="0" smtClean="0"/>
              <a:t>If the MTF peer reviews Doctor 1 at the administrative claim stage but the lawsuit petition filed a year later mentions Doctor 2 – does the MTF go back and look at Doctor 2? </a:t>
            </a:r>
          </a:p>
          <a:p>
            <a:r>
              <a:rPr lang="en-US" sz="1600" b="0" dirty="0" smtClean="0"/>
              <a:t>Services have unique policies with regard to sharing 10 USC 1102 protected information with medical claims investigators and with DoJ.</a:t>
            </a:r>
          </a:p>
          <a:p>
            <a:r>
              <a:rPr lang="en-US" sz="1600" b="0" dirty="0" smtClean="0"/>
              <a:t>Care split among multiple Services’ MTFs and/or the VA – who is lead agency?  </a:t>
            </a:r>
          </a:p>
          <a:p>
            <a:r>
              <a:rPr lang="en-US" sz="1600" b="0" dirty="0" smtClean="0"/>
              <a:t>Preservation of medical records and evidence / possible litigation holds</a:t>
            </a:r>
          </a:p>
          <a:p>
            <a:r>
              <a:rPr lang="en-US" sz="1600" b="0" dirty="0" smtClean="0"/>
              <a:t>Doctors want advice about hospital privilege application packets and malpractice claims history</a:t>
            </a:r>
          </a:p>
          <a:p>
            <a:r>
              <a:rPr lang="en-US" sz="1600" b="0" dirty="0" smtClean="0"/>
              <a:t>Doctors want to know if FTCA covers them or if they need private insurance</a:t>
            </a:r>
          </a:p>
          <a:p>
            <a:r>
              <a:rPr lang="en-US" sz="1600" b="0" dirty="0" smtClean="0"/>
              <a:t>Deviation from DoJ approved settlement form templates</a:t>
            </a:r>
          </a:p>
          <a:p>
            <a:r>
              <a:rPr lang="en-US" sz="1600" b="0" dirty="0" smtClean="0"/>
              <a:t>Medical records from the case are no longer at the MTF.  Check National Personnel Records Center (NPRC) for archives.  </a:t>
            </a:r>
          </a:p>
          <a:p>
            <a:r>
              <a:rPr lang="en-US" sz="1600" b="0" dirty="0" smtClean="0"/>
              <a:t>Remember – even in </a:t>
            </a:r>
            <a:r>
              <a:rPr lang="en-US" sz="1600" b="0" i="1" dirty="0" smtClean="0"/>
              <a:t>Feres</a:t>
            </a:r>
            <a:r>
              <a:rPr lang="en-US" sz="1600" b="0" dirty="0" smtClean="0"/>
              <a:t> barred cases where there is no FTCA claim, a QA review will still be done for Service Member Death and Disability Cases</a:t>
            </a:r>
          </a:p>
          <a:p>
            <a:endParaRPr lang="en-US" sz="1600" b="0" dirty="0" smtClean="0"/>
          </a:p>
          <a:p>
            <a:endParaRPr lang="en-US" sz="1600" b="0" dirty="0" smtClean="0"/>
          </a:p>
          <a:p>
            <a:pPr marL="0" indent="0">
              <a:buNone/>
            </a:pPr>
            <a:endParaRPr lang="en-US" sz="1600" b="0" dirty="0" smtClean="0"/>
          </a:p>
          <a:p>
            <a:endParaRPr lang="en-US" sz="1600" b="0" dirty="0" smtClean="0"/>
          </a:p>
          <a:p>
            <a:endParaRPr lang="en-US" sz="1600" b="0" dirty="0" smtClean="0"/>
          </a:p>
          <a:p>
            <a:endParaRPr lang="en-US" sz="1600" b="0" dirty="0" smtClean="0"/>
          </a:p>
          <a:p>
            <a:endParaRPr lang="en-US" sz="1600" b="0" dirty="0" smtClean="0"/>
          </a:p>
        </p:txBody>
      </p:sp>
    </p:spTree>
    <p:extLst>
      <p:ext uri="{BB962C8B-B14F-4D97-AF65-F5344CB8AC3E}">
        <p14:creationId xmlns:p14="http://schemas.microsoft.com/office/powerpoint/2010/main" val="819815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Introduction</a:t>
            </a:r>
          </a:p>
        </p:txBody>
      </p:sp>
      <p:sp>
        <p:nvSpPr>
          <p:cNvPr id="3" name="TextBox 2"/>
          <p:cNvSpPr txBox="1"/>
          <p:nvPr/>
        </p:nvSpPr>
        <p:spPr>
          <a:xfrm>
            <a:off x="539496" y="1200912"/>
            <a:ext cx="8101584" cy="2062103"/>
          </a:xfrm>
          <a:prstGeom prst="rect">
            <a:avLst/>
          </a:prstGeom>
          <a:noFill/>
        </p:spPr>
        <p:txBody>
          <a:bodyPr wrap="square" rtlCol="0">
            <a:spAutoFit/>
          </a:bodyPr>
          <a:lstStyle/>
          <a:p>
            <a:pPr algn="l"/>
            <a:endParaRPr lang="en-US" sz="1600" dirty="0" smtClean="0"/>
          </a:p>
          <a:p>
            <a:pPr algn="l"/>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930" y="1537334"/>
            <a:ext cx="8224520" cy="4112260"/>
          </a:xfrm>
          <a:prstGeom prst="rect">
            <a:avLst/>
          </a:prstGeom>
        </p:spPr>
      </p:pic>
      <p:sp>
        <p:nvSpPr>
          <p:cNvPr id="6" name="TextBox 5"/>
          <p:cNvSpPr txBox="1"/>
          <p:nvPr/>
        </p:nvSpPr>
        <p:spPr>
          <a:xfrm>
            <a:off x="582930" y="5748942"/>
            <a:ext cx="7932420" cy="253916"/>
          </a:xfrm>
          <a:prstGeom prst="rect">
            <a:avLst/>
          </a:prstGeom>
          <a:noFill/>
        </p:spPr>
        <p:txBody>
          <a:bodyPr wrap="square" rtlCol="0">
            <a:spAutoFit/>
          </a:bodyPr>
          <a:lstStyle/>
          <a:p>
            <a:r>
              <a:rPr lang="en-US" sz="1050" dirty="0" smtClean="0"/>
              <a:t>Photo Credit: https</a:t>
            </a:r>
            <a:r>
              <a:rPr lang="en-US" sz="1050" dirty="0"/>
              <a:t>://www.airforce.com/careers/specialty-careers/jag/careers/practice-areas</a:t>
            </a:r>
          </a:p>
        </p:txBody>
      </p:sp>
    </p:spTree>
    <p:extLst>
      <p:ext uri="{BB962C8B-B14F-4D97-AF65-F5344CB8AC3E}">
        <p14:creationId xmlns:p14="http://schemas.microsoft.com/office/powerpoint/2010/main" val="3609414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FTCA Foundation Points</a:t>
            </a:r>
            <a:endParaRPr lang="en-US" dirty="0"/>
          </a:p>
        </p:txBody>
      </p:sp>
      <p:sp>
        <p:nvSpPr>
          <p:cNvPr id="3" name="Content Placeholder 2"/>
          <p:cNvSpPr>
            <a:spLocks noGrp="1"/>
          </p:cNvSpPr>
          <p:nvPr>
            <p:ph idx="1"/>
          </p:nvPr>
        </p:nvSpPr>
        <p:spPr>
          <a:xfrm>
            <a:off x="276225" y="1459230"/>
            <a:ext cx="8602599" cy="5243322"/>
          </a:xfrm>
        </p:spPr>
        <p:txBody>
          <a:bodyPr/>
          <a:lstStyle/>
          <a:p>
            <a:r>
              <a:rPr lang="en-US" sz="1600" b="0" dirty="0"/>
              <a:t>28 USC 1346(b); 1402(b); 2401(b); 2402; </a:t>
            </a:r>
            <a:r>
              <a:rPr lang="en-US" sz="1600" b="0" dirty="0" smtClean="0"/>
              <a:t>2671-2680 / 28 </a:t>
            </a:r>
            <a:r>
              <a:rPr lang="en-US" sz="1600" b="0" dirty="0"/>
              <a:t>CFR 14.1-14.11</a:t>
            </a:r>
          </a:p>
          <a:p>
            <a:r>
              <a:rPr lang="en-US" sz="1600" b="0" dirty="0" smtClean="0"/>
              <a:t>FTCA was passed in 1946 and is a </a:t>
            </a:r>
            <a:r>
              <a:rPr lang="en-US" sz="1600" dirty="0" smtClean="0"/>
              <a:t>limited waiver of sovereign immunity</a:t>
            </a:r>
          </a:p>
          <a:p>
            <a:r>
              <a:rPr lang="en-US" sz="1600" b="0" dirty="0" smtClean="0"/>
              <a:t>FTCA permits recovery for </a:t>
            </a:r>
            <a:r>
              <a:rPr lang="en-US" sz="1600" dirty="0" smtClean="0"/>
              <a:t>personal injury, death</a:t>
            </a:r>
            <a:r>
              <a:rPr lang="en-US" sz="1600" b="0" dirty="0" smtClean="0"/>
              <a:t>, or property damage caused by </a:t>
            </a:r>
            <a:r>
              <a:rPr lang="en-US" sz="1600" dirty="0" smtClean="0"/>
              <a:t>Federal employees </a:t>
            </a:r>
            <a:r>
              <a:rPr lang="en-US" sz="1600" b="0" dirty="0" smtClean="0"/>
              <a:t>acting within the </a:t>
            </a:r>
            <a:r>
              <a:rPr lang="en-US" sz="1600" dirty="0" smtClean="0"/>
              <a:t>course and scope of employment</a:t>
            </a:r>
          </a:p>
          <a:p>
            <a:pPr lvl="1"/>
            <a:r>
              <a:rPr lang="en-US" sz="1600" b="0" dirty="0"/>
              <a:t>W</a:t>
            </a:r>
            <a:r>
              <a:rPr lang="en-US" sz="1600" b="0" dirty="0" smtClean="0"/>
              <a:t>ho has the right to control the details of day-to-day performance?</a:t>
            </a:r>
          </a:p>
          <a:p>
            <a:pPr lvl="1"/>
            <a:r>
              <a:rPr lang="en-US" sz="1600" b="0" dirty="0" smtClean="0"/>
              <a:t>Personal service contractors generally are covered by FTCA, 10 USC 1091</a:t>
            </a:r>
          </a:p>
          <a:p>
            <a:r>
              <a:rPr lang="en-US" sz="1600" b="0" dirty="0" smtClean="0"/>
              <a:t>Causes of action include </a:t>
            </a:r>
            <a:r>
              <a:rPr lang="en-US" sz="1600" dirty="0" smtClean="0"/>
              <a:t>negligence</a:t>
            </a:r>
            <a:r>
              <a:rPr lang="en-US" sz="1600" b="0" dirty="0" smtClean="0"/>
              <a:t> but in most cases not intentional torts (assault).  Strict liability is not waived and the U.S. remains immune.</a:t>
            </a:r>
          </a:p>
          <a:p>
            <a:r>
              <a:rPr lang="en-US" sz="1600" b="0" dirty="0" smtClean="0"/>
              <a:t>The </a:t>
            </a:r>
            <a:r>
              <a:rPr lang="en-US" sz="1600" dirty="0" smtClean="0"/>
              <a:t>law of the state where the act/omission occurred </a:t>
            </a:r>
            <a:r>
              <a:rPr lang="en-US" sz="1600" b="0" dirty="0" smtClean="0"/>
              <a:t>determines the liability of the U.S.   This includes that state’s choice of law rules.</a:t>
            </a:r>
          </a:p>
          <a:p>
            <a:pPr lvl="1"/>
            <a:r>
              <a:rPr lang="en-US" sz="1600" b="0" dirty="0" smtClean="0"/>
              <a:t>Only where the local law would make a </a:t>
            </a:r>
            <a:r>
              <a:rPr lang="en-US" sz="1600" dirty="0" smtClean="0"/>
              <a:t>private person </a:t>
            </a:r>
            <a:r>
              <a:rPr lang="en-US" sz="1600" b="0" dirty="0" smtClean="0"/>
              <a:t>liable in tort</a:t>
            </a:r>
          </a:p>
          <a:p>
            <a:r>
              <a:rPr lang="en-US" sz="1600" b="0" dirty="0" smtClean="0"/>
              <a:t>Venue is where the plaintiff resides or where the act/omission occurred </a:t>
            </a:r>
          </a:p>
          <a:p>
            <a:r>
              <a:rPr lang="en-US" sz="1600" b="0" dirty="0" smtClean="0"/>
              <a:t>Money damages only, no equitable relief</a:t>
            </a:r>
          </a:p>
          <a:p>
            <a:r>
              <a:rPr lang="en-US" sz="1600" b="0" dirty="0" smtClean="0"/>
              <a:t>No punitive damages and no pre-judgment interest recovery.  Attorneys fees are limited. </a:t>
            </a:r>
          </a:p>
          <a:p>
            <a:r>
              <a:rPr lang="en-US" sz="1600" b="0" dirty="0" smtClean="0"/>
              <a:t>Trial is by </a:t>
            </a:r>
            <a:r>
              <a:rPr lang="en-US" sz="1600" dirty="0" smtClean="0"/>
              <a:t>Federal judge</a:t>
            </a:r>
            <a:r>
              <a:rPr lang="en-US" sz="1600" b="0" dirty="0" smtClean="0"/>
              <a:t>, no jury</a:t>
            </a:r>
          </a:p>
        </p:txBody>
      </p:sp>
    </p:spTree>
    <p:extLst>
      <p:ext uri="{BB962C8B-B14F-4D97-AF65-F5344CB8AC3E}">
        <p14:creationId xmlns:p14="http://schemas.microsoft.com/office/powerpoint/2010/main" val="3647360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Westfall Act</a:t>
            </a:r>
            <a:endParaRPr lang="en-US" dirty="0"/>
          </a:p>
        </p:txBody>
      </p:sp>
      <p:sp>
        <p:nvSpPr>
          <p:cNvPr id="3" name="Content Placeholder 2"/>
          <p:cNvSpPr>
            <a:spLocks noGrp="1"/>
          </p:cNvSpPr>
          <p:nvPr>
            <p:ph idx="1"/>
          </p:nvPr>
        </p:nvSpPr>
        <p:spPr>
          <a:xfrm>
            <a:off x="276225" y="1459230"/>
            <a:ext cx="8602599" cy="5243322"/>
          </a:xfrm>
        </p:spPr>
        <p:txBody>
          <a:bodyPr/>
          <a:lstStyle/>
          <a:p>
            <a:pPr marL="0" indent="0">
              <a:buNone/>
            </a:pPr>
            <a:r>
              <a:rPr lang="en-US" sz="2400" b="0" dirty="0" smtClean="0"/>
              <a:t>Federal Employees Liability Reform &amp; Tort Compensation Act of 1988, 28 USC 2679:</a:t>
            </a:r>
          </a:p>
          <a:p>
            <a:pPr lvl="1"/>
            <a:r>
              <a:rPr lang="en-US" sz="2400" b="0" dirty="0" smtClean="0"/>
              <a:t>Amended the FTCA</a:t>
            </a:r>
            <a:endParaRPr lang="en-US" sz="2400" b="0" dirty="0"/>
          </a:p>
          <a:p>
            <a:pPr lvl="1"/>
            <a:r>
              <a:rPr lang="en-US" sz="2400" b="0" dirty="0" smtClean="0"/>
              <a:t>Provides absolute immunity from state and common law torts for Federal employees acting within the scope of employment</a:t>
            </a:r>
            <a:endParaRPr lang="en-US" sz="2400" b="0" dirty="0"/>
          </a:p>
          <a:p>
            <a:pPr lvl="1"/>
            <a:r>
              <a:rPr lang="en-US" sz="2400" b="0" dirty="0" smtClean="0"/>
              <a:t>If employee is certified by U.S. attorney, then suit is removed to Federal court and U.S. is substituted as the defendant </a:t>
            </a:r>
          </a:p>
          <a:p>
            <a:pPr lvl="1"/>
            <a:r>
              <a:rPr lang="en-US" sz="2400" b="0" dirty="0" smtClean="0"/>
              <a:t>Were you a Federal employee? Federal Law decides</a:t>
            </a:r>
          </a:p>
          <a:p>
            <a:pPr lvl="1"/>
            <a:r>
              <a:rPr lang="en-US" sz="2400" b="0" dirty="0" smtClean="0"/>
              <a:t>Were you in course and scope? State Law decides</a:t>
            </a:r>
          </a:p>
        </p:txBody>
      </p:sp>
    </p:spTree>
    <p:extLst>
      <p:ext uri="{BB962C8B-B14F-4D97-AF65-F5344CB8AC3E}">
        <p14:creationId xmlns:p14="http://schemas.microsoft.com/office/powerpoint/2010/main" val="12821185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Overview</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457200" indent="-457200">
              <a:buAutoNum type="arabicPeriod"/>
            </a:pPr>
            <a:r>
              <a:rPr lang="en-US" b="0" dirty="0" smtClean="0"/>
              <a:t>Patient presents an administrative claim alleging medical malpractice to the appropriate agency within </a:t>
            </a:r>
            <a:r>
              <a:rPr lang="en-US" dirty="0" smtClean="0"/>
              <a:t>2 years </a:t>
            </a:r>
            <a:r>
              <a:rPr lang="en-US" b="0" dirty="0" smtClean="0"/>
              <a:t>of accrual.</a:t>
            </a:r>
          </a:p>
          <a:p>
            <a:pPr marL="457200" indent="-457200">
              <a:buAutoNum type="arabicPeriod"/>
            </a:pPr>
            <a:r>
              <a:rPr lang="en-US" b="0" dirty="0" smtClean="0"/>
              <a:t>Agency has </a:t>
            </a:r>
            <a:r>
              <a:rPr lang="en-US" dirty="0" smtClean="0"/>
              <a:t>6 months </a:t>
            </a:r>
            <a:r>
              <a:rPr lang="en-US" b="0" dirty="0" smtClean="0"/>
              <a:t>to decide whether to settle or deny (defend) the claim.  If no decision is reached by that time, then the patient may file suit in Federal District Court at that time or continue to wait for the agency’s final decision.</a:t>
            </a:r>
          </a:p>
          <a:p>
            <a:pPr marL="457200" indent="-457200">
              <a:buAutoNum type="arabicPeriod"/>
            </a:pPr>
            <a:r>
              <a:rPr lang="en-US" b="0" dirty="0" smtClean="0"/>
              <a:t>If the agency’s final decision is deny (defend), then the patient has </a:t>
            </a:r>
            <a:r>
              <a:rPr lang="en-US" dirty="0" smtClean="0"/>
              <a:t>6 months</a:t>
            </a:r>
            <a:r>
              <a:rPr lang="en-US" b="0" dirty="0" smtClean="0"/>
              <a:t> to file suit in Federal District Court after mailing of the denial letter (sent by certified mail) else be forever barred.</a:t>
            </a:r>
          </a:p>
          <a:p>
            <a:pPr marL="457200" indent="-457200">
              <a:buAutoNum type="arabicPeriod"/>
            </a:pPr>
            <a:r>
              <a:rPr lang="en-US" b="0" dirty="0" smtClean="0"/>
              <a:t>Department of Justice attorneys represent the agency in a lawsuit.</a:t>
            </a:r>
          </a:p>
          <a:p>
            <a:pPr marL="0" indent="0">
              <a:buNone/>
            </a:pPr>
            <a:endParaRPr lang="en-US" dirty="0" smtClean="0"/>
          </a:p>
        </p:txBody>
      </p:sp>
    </p:spTree>
    <p:extLst>
      <p:ext uri="{BB962C8B-B14F-4D97-AF65-F5344CB8AC3E}">
        <p14:creationId xmlns:p14="http://schemas.microsoft.com/office/powerpoint/2010/main" val="769310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506" y="103632"/>
            <a:ext cx="5387594" cy="1143000"/>
          </a:xfrm>
        </p:spPr>
        <p:txBody>
          <a:bodyPr/>
          <a:lstStyle/>
          <a:p>
            <a:r>
              <a:rPr lang="en-US" dirty="0" smtClean="0"/>
              <a:t>Administrative Claim </a:t>
            </a:r>
            <a:endParaRPr lang="en-US" dirty="0"/>
          </a:p>
        </p:txBody>
      </p:sp>
      <p:sp>
        <p:nvSpPr>
          <p:cNvPr id="3" name="Content Placeholder 2"/>
          <p:cNvSpPr>
            <a:spLocks noGrp="1"/>
          </p:cNvSpPr>
          <p:nvPr>
            <p:ph idx="1"/>
          </p:nvPr>
        </p:nvSpPr>
        <p:spPr/>
        <p:txBody>
          <a:bodyPr/>
          <a:lstStyle/>
          <a:p>
            <a:r>
              <a:rPr lang="en-US" b="0" dirty="0" smtClean="0"/>
              <a:t>Must be a </a:t>
            </a:r>
            <a:r>
              <a:rPr lang="en-US" dirty="0" smtClean="0"/>
              <a:t>written demand </a:t>
            </a:r>
            <a:r>
              <a:rPr lang="en-US" b="0" dirty="0" smtClean="0"/>
              <a:t>with sufficient notice to enable investigation (SF-95 preferred but not required)</a:t>
            </a:r>
          </a:p>
          <a:p>
            <a:r>
              <a:rPr lang="en-US" b="0" dirty="0" smtClean="0"/>
              <a:t>Must have a </a:t>
            </a:r>
            <a:r>
              <a:rPr lang="en-US" dirty="0" smtClean="0"/>
              <a:t>sum-certain</a:t>
            </a:r>
            <a:r>
              <a:rPr lang="en-US" b="0" dirty="0" smtClean="0"/>
              <a:t> in money stated (generally, lawsuits filed later are limited to this amount unless exception applies)</a:t>
            </a:r>
          </a:p>
          <a:p>
            <a:r>
              <a:rPr lang="en-US" b="0" dirty="0" smtClean="0"/>
              <a:t>Must be </a:t>
            </a:r>
            <a:r>
              <a:rPr lang="en-US" dirty="0" smtClean="0"/>
              <a:t>signed</a:t>
            </a:r>
            <a:r>
              <a:rPr lang="en-US" b="0" dirty="0" smtClean="0"/>
              <a:t> by the claimant (or representative)</a:t>
            </a:r>
          </a:p>
          <a:p>
            <a:r>
              <a:rPr lang="en-US" b="0" dirty="0" smtClean="0"/>
              <a:t>Derivative claims are presented </a:t>
            </a:r>
            <a:r>
              <a:rPr lang="en-US" dirty="0" smtClean="0"/>
              <a:t>separately</a:t>
            </a:r>
            <a:r>
              <a:rPr lang="en-US" b="0" dirty="0" smtClean="0"/>
              <a:t> (eg, the wife is the injured patient but the husband claims loss of consortium = 2 documents)</a:t>
            </a:r>
          </a:p>
          <a:p>
            <a:r>
              <a:rPr lang="en-US" b="0" dirty="0" smtClean="0"/>
              <a:t>Must be presented to the </a:t>
            </a:r>
            <a:r>
              <a:rPr lang="en-US" dirty="0" smtClean="0"/>
              <a:t>appropriate</a:t>
            </a:r>
            <a:r>
              <a:rPr lang="en-US" b="0" dirty="0" smtClean="0"/>
              <a:t> Federal agency</a:t>
            </a:r>
          </a:p>
          <a:p>
            <a:pPr lvl="1"/>
            <a:r>
              <a:rPr lang="en-US" b="0" dirty="0" smtClean="0"/>
              <a:t>If given to the wrong agency, the receiving agency will promptly transfer to the correct one and notify the claimant of the transfer</a:t>
            </a:r>
          </a:p>
          <a:p>
            <a:r>
              <a:rPr lang="en-US" b="0" dirty="0" smtClean="0"/>
              <a:t>Claim can be amended prior to final agency action on the claim</a:t>
            </a:r>
          </a:p>
          <a:p>
            <a:endParaRPr lang="en-US" dirty="0" smtClean="0"/>
          </a:p>
        </p:txBody>
      </p:sp>
    </p:spTree>
    <p:extLst>
      <p:ext uri="{BB962C8B-B14F-4D97-AF65-F5344CB8AC3E}">
        <p14:creationId xmlns:p14="http://schemas.microsoft.com/office/powerpoint/2010/main" val="1871460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506" y="103632"/>
            <a:ext cx="5387594" cy="1143000"/>
          </a:xfrm>
        </p:spPr>
        <p:txBody>
          <a:bodyPr/>
          <a:lstStyle/>
          <a:p>
            <a:r>
              <a:rPr lang="en-US" dirty="0" smtClean="0"/>
              <a:t>Limitations </a:t>
            </a:r>
            <a:endParaRPr lang="en-US" dirty="0"/>
          </a:p>
        </p:txBody>
      </p:sp>
      <p:sp>
        <p:nvSpPr>
          <p:cNvPr id="3" name="Content Placeholder 2"/>
          <p:cNvSpPr>
            <a:spLocks noGrp="1"/>
          </p:cNvSpPr>
          <p:nvPr>
            <p:ph idx="1"/>
          </p:nvPr>
        </p:nvSpPr>
        <p:spPr>
          <a:xfrm>
            <a:off x="276225" y="1342903"/>
            <a:ext cx="8397875" cy="5034747"/>
          </a:xfrm>
        </p:spPr>
        <p:txBody>
          <a:bodyPr/>
          <a:lstStyle/>
          <a:p>
            <a:r>
              <a:rPr lang="en-US" sz="1800" b="0" dirty="0" smtClean="0"/>
              <a:t>The administrative claim must be presented to the appropriate Federal agency within </a:t>
            </a:r>
            <a:r>
              <a:rPr lang="en-US" sz="1800" dirty="0" smtClean="0"/>
              <a:t>2 years of when the claim first accrued</a:t>
            </a:r>
            <a:r>
              <a:rPr lang="en-US" sz="1800" b="0" dirty="0" smtClean="0"/>
              <a:t>.</a:t>
            </a:r>
          </a:p>
          <a:p>
            <a:pPr lvl="1"/>
            <a:r>
              <a:rPr lang="en-US" sz="1800" b="0" dirty="0" smtClean="0"/>
              <a:t>Generally, accrual is at the time of injury</a:t>
            </a:r>
          </a:p>
          <a:p>
            <a:pPr lvl="1"/>
            <a:r>
              <a:rPr lang="en-US" sz="1800" dirty="0" smtClean="0"/>
              <a:t>Discovery Rule</a:t>
            </a:r>
            <a:r>
              <a:rPr lang="en-US" sz="1800" b="0" dirty="0" smtClean="0"/>
              <a:t>:  accrual when the claimant knew or should have known of the injury and the cause of the injury</a:t>
            </a:r>
            <a:r>
              <a:rPr lang="en-US" sz="1800" b="0" dirty="0"/>
              <a:t> </a:t>
            </a:r>
            <a:r>
              <a:rPr lang="en-US" sz="1800" b="0" dirty="0" smtClean="0"/>
              <a:t>(</a:t>
            </a:r>
            <a:r>
              <a:rPr lang="en-US" sz="1800" b="0" i="1" dirty="0" smtClean="0"/>
              <a:t>US v. Kubrick </a:t>
            </a:r>
            <a:r>
              <a:rPr lang="en-US" sz="1800" b="0" dirty="0" smtClean="0"/>
              <a:t>case in 1979 before SCOTUS)</a:t>
            </a:r>
          </a:p>
          <a:p>
            <a:pPr lvl="1"/>
            <a:r>
              <a:rPr lang="en-US" sz="1800" dirty="0" smtClean="0"/>
              <a:t>Equitable Tolling</a:t>
            </a:r>
            <a:r>
              <a:rPr lang="en-US" sz="1800" b="0" dirty="0" smtClean="0"/>
              <a:t>:  Suspends the running of limitations if a claimant in the exercise of reasonable diligence could not have discovered information essential to the case</a:t>
            </a:r>
            <a:r>
              <a:rPr lang="en-US" sz="1800" b="0" dirty="0"/>
              <a:t> </a:t>
            </a:r>
            <a:r>
              <a:rPr lang="en-US" sz="1800" b="0" dirty="0" smtClean="0"/>
              <a:t>(</a:t>
            </a:r>
            <a:r>
              <a:rPr lang="en-US" sz="1800" b="0" i="1" dirty="0" smtClean="0"/>
              <a:t>US v. Wong</a:t>
            </a:r>
            <a:r>
              <a:rPr lang="en-US" sz="1800" b="0" dirty="0" smtClean="0"/>
              <a:t> and </a:t>
            </a:r>
            <a:r>
              <a:rPr lang="en-US" sz="1800" b="0" i="1" dirty="0" smtClean="0"/>
              <a:t>US v. June</a:t>
            </a:r>
            <a:r>
              <a:rPr lang="en-US" sz="1800" b="0" dirty="0" smtClean="0"/>
              <a:t> cases in 2015 before the SCOTUS)</a:t>
            </a:r>
          </a:p>
          <a:p>
            <a:pPr lvl="1"/>
            <a:r>
              <a:rPr lang="en-US" sz="1800" b="0" dirty="0" smtClean="0"/>
              <a:t>In 2013, 7</a:t>
            </a:r>
            <a:r>
              <a:rPr lang="en-US" sz="1800" b="0" baseline="30000" dirty="0" smtClean="0"/>
              <a:t>th</a:t>
            </a:r>
            <a:r>
              <a:rPr lang="en-US" sz="1800" b="0" dirty="0" smtClean="0"/>
              <a:t> Circuit applied Illinois </a:t>
            </a:r>
            <a:r>
              <a:rPr lang="en-US" sz="1800" dirty="0" smtClean="0"/>
              <a:t>Statute of Repose </a:t>
            </a:r>
            <a:r>
              <a:rPr lang="en-US" sz="1800" b="0" dirty="0" smtClean="0"/>
              <a:t>in </a:t>
            </a:r>
            <a:r>
              <a:rPr lang="en-US" sz="1800" b="0" i="1" dirty="0" smtClean="0"/>
              <a:t>Augutis</a:t>
            </a:r>
            <a:r>
              <a:rPr lang="en-US" sz="1800" b="0" dirty="0" smtClean="0"/>
              <a:t> case as substantive </a:t>
            </a:r>
            <a:r>
              <a:rPr lang="en-US" sz="1800" b="0" dirty="0" smtClean="0"/>
              <a:t>law (but other courts are split)</a:t>
            </a:r>
            <a:endParaRPr lang="en-US" sz="1800" b="0" dirty="0" smtClean="0"/>
          </a:p>
          <a:p>
            <a:pPr lvl="1"/>
            <a:r>
              <a:rPr lang="en-US" sz="1800" b="0" dirty="0" smtClean="0"/>
              <a:t>No tolling for minors or those incapacitated</a:t>
            </a:r>
          </a:p>
          <a:p>
            <a:pPr lvl="1"/>
            <a:r>
              <a:rPr lang="en-US" sz="1800" b="0" dirty="0" smtClean="0"/>
              <a:t>Tolling is applied via Service Members Civil Relief Act (limitations starts once the member leaves active duty)</a:t>
            </a:r>
          </a:p>
          <a:p>
            <a:pPr lvl="2"/>
            <a:endParaRPr lang="en-US" dirty="0" smtClean="0"/>
          </a:p>
        </p:txBody>
      </p:sp>
    </p:spTree>
    <p:extLst>
      <p:ext uri="{BB962C8B-B14F-4D97-AF65-F5344CB8AC3E}">
        <p14:creationId xmlns:p14="http://schemas.microsoft.com/office/powerpoint/2010/main" val="31616554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506" y="103632"/>
            <a:ext cx="5387594" cy="1143000"/>
          </a:xfrm>
        </p:spPr>
        <p:txBody>
          <a:bodyPr/>
          <a:lstStyle/>
          <a:p>
            <a:r>
              <a:rPr lang="en-US" dirty="0" smtClean="0"/>
              <a:t>Claimants </a:t>
            </a:r>
            <a:endParaRPr lang="en-US" dirty="0"/>
          </a:p>
        </p:txBody>
      </p:sp>
      <p:sp>
        <p:nvSpPr>
          <p:cNvPr id="3" name="Content Placeholder 2"/>
          <p:cNvSpPr>
            <a:spLocks noGrp="1"/>
          </p:cNvSpPr>
          <p:nvPr>
            <p:ph idx="1"/>
          </p:nvPr>
        </p:nvSpPr>
        <p:spPr>
          <a:xfrm>
            <a:off x="175641" y="1632966"/>
            <a:ext cx="8397875" cy="4319778"/>
          </a:xfrm>
        </p:spPr>
        <p:txBody>
          <a:bodyPr/>
          <a:lstStyle/>
          <a:p>
            <a:pPr marL="406400" lvl="1" indent="0">
              <a:buNone/>
            </a:pPr>
            <a:r>
              <a:rPr lang="en-US" dirty="0" smtClean="0"/>
              <a:t>Proper FTCA claimants:</a:t>
            </a:r>
          </a:p>
          <a:p>
            <a:pPr lvl="1"/>
            <a:r>
              <a:rPr lang="en-US" b="0" dirty="0" smtClean="0"/>
              <a:t>The injured person or his/her authorized agent/representative</a:t>
            </a:r>
          </a:p>
          <a:p>
            <a:pPr lvl="1"/>
            <a:r>
              <a:rPr lang="en-US" b="0" dirty="0" smtClean="0"/>
              <a:t>Wrongful death claims are presented by the executor or estate administrator</a:t>
            </a:r>
          </a:p>
          <a:p>
            <a:pPr marL="406400" lvl="1" indent="0">
              <a:buNone/>
            </a:pPr>
            <a:r>
              <a:rPr lang="en-US" dirty="0" smtClean="0"/>
              <a:t>Improper FTCA claimants:</a:t>
            </a:r>
          </a:p>
          <a:p>
            <a:pPr lvl="1"/>
            <a:r>
              <a:rPr lang="en-US" b="0" dirty="0" smtClean="0"/>
              <a:t>Injured Federal civilian employee = Federal Employees’ Compensation Act (FECA)</a:t>
            </a:r>
          </a:p>
          <a:p>
            <a:pPr lvl="1"/>
            <a:r>
              <a:rPr lang="en-US" b="0" dirty="0" smtClean="0"/>
              <a:t>Non-appropriated fund employee = Longshoreman’s and Harbor Worker’s Compensation Act (LHWCA)</a:t>
            </a:r>
          </a:p>
          <a:p>
            <a:pPr lvl="1"/>
            <a:r>
              <a:rPr lang="en-US" b="0" dirty="0" smtClean="0"/>
              <a:t>Claimants who have been injured by the acts/omissions of Federal employees in foreign countries = Military Claims Act (MCA)</a:t>
            </a:r>
          </a:p>
          <a:p>
            <a:pPr lvl="1"/>
            <a:endParaRPr lang="en-US" sz="2400" b="0" dirty="0" smtClean="0"/>
          </a:p>
          <a:p>
            <a:pPr lvl="1"/>
            <a:endParaRPr lang="en-US" sz="1600" b="0" dirty="0" smtClean="0"/>
          </a:p>
          <a:p>
            <a:pPr lvl="1"/>
            <a:endParaRPr lang="en-US" b="0" dirty="0" smtClean="0"/>
          </a:p>
        </p:txBody>
      </p:sp>
    </p:spTree>
    <p:extLst>
      <p:ext uri="{BB962C8B-B14F-4D97-AF65-F5344CB8AC3E}">
        <p14:creationId xmlns:p14="http://schemas.microsoft.com/office/powerpoint/2010/main" val="3913749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506" y="103632"/>
            <a:ext cx="5387594" cy="1143000"/>
          </a:xfrm>
        </p:spPr>
        <p:txBody>
          <a:bodyPr/>
          <a:lstStyle/>
          <a:p>
            <a:r>
              <a:rPr lang="en-US" sz="3200" dirty="0" smtClean="0"/>
              <a:t>United States v. Feres</a:t>
            </a:r>
            <a:r>
              <a:rPr lang="en-US" sz="3200" dirty="0"/>
              <a:t/>
            </a:r>
            <a:br>
              <a:rPr lang="en-US" sz="3200" dirty="0"/>
            </a:br>
            <a:r>
              <a:rPr lang="en-US" sz="3200" dirty="0" smtClean="0"/>
              <a:t>340 U.S. 135 (1950) </a:t>
            </a:r>
            <a:endParaRPr lang="en-US" sz="3200" dirty="0"/>
          </a:p>
        </p:txBody>
      </p:sp>
      <p:sp>
        <p:nvSpPr>
          <p:cNvPr id="3" name="Content Placeholder 2"/>
          <p:cNvSpPr>
            <a:spLocks noGrp="1"/>
          </p:cNvSpPr>
          <p:nvPr>
            <p:ph idx="1"/>
          </p:nvPr>
        </p:nvSpPr>
        <p:spPr>
          <a:xfrm>
            <a:off x="276225" y="1175766"/>
            <a:ext cx="8397875" cy="5188458"/>
          </a:xfrm>
        </p:spPr>
        <p:txBody>
          <a:bodyPr/>
          <a:lstStyle/>
          <a:p>
            <a:pPr marL="406400" lvl="1" indent="0">
              <a:buNone/>
            </a:pPr>
            <a:endParaRPr lang="en-US" sz="1600" b="0" dirty="0" smtClean="0"/>
          </a:p>
          <a:p>
            <a:pPr lvl="1"/>
            <a:r>
              <a:rPr lang="en-US" sz="1800" b="0" dirty="0" smtClean="0"/>
              <a:t>Service members who are injured </a:t>
            </a:r>
            <a:r>
              <a:rPr lang="en-US" sz="1800" dirty="0" smtClean="0"/>
              <a:t>“incident to service” </a:t>
            </a:r>
            <a:r>
              <a:rPr lang="en-US" sz="1800" b="0" dirty="0" smtClean="0"/>
              <a:t>cannot use FTCA because of the </a:t>
            </a:r>
            <a:r>
              <a:rPr lang="en-US" sz="1800" b="0" i="1" dirty="0" smtClean="0"/>
              <a:t>Feres</a:t>
            </a:r>
            <a:r>
              <a:rPr lang="en-US" sz="1800" b="0" dirty="0" smtClean="0"/>
              <a:t> doctrine.  Claims for injuries incurred during medical treatment in a military treatment facility are </a:t>
            </a:r>
            <a:r>
              <a:rPr lang="en-US" sz="1800" b="0" i="1" dirty="0" smtClean="0"/>
              <a:t>Feres</a:t>
            </a:r>
            <a:r>
              <a:rPr lang="en-US" sz="1800" b="0" dirty="0" smtClean="0"/>
              <a:t> barred (</a:t>
            </a:r>
            <a:r>
              <a:rPr lang="en-US" sz="1800" b="0" i="1" dirty="0" smtClean="0"/>
              <a:t>Hayes v. United States</a:t>
            </a:r>
            <a:r>
              <a:rPr lang="en-US" sz="1800" b="0" dirty="0" smtClean="0"/>
              <a:t>, 44 F.3d 377 (5</a:t>
            </a:r>
            <a:r>
              <a:rPr lang="en-US" sz="1800" b="0" baseline="30000" dirty="0" smtClean="0"/>
              <a:t>th</a:t>
            </a:r>
            <a:r>
              <a:rPr lang="en-US" sz="1800" b="0" dirty="0" smtClean="0"/>
              <a:t> Cir. 1995), cert. denied, 516 U.S. 814 (1995)).</a:t>
            </a:r>
          </a:p>
          <a:p>
            <a:pPr lvl="2"/>
            <a:r>
              <a:rPr lang="en-US" sz="1800" b="0" dirty="0" smtClean="0"/>
              <a:t>This also means that derivative claims arising out of the Service member’s injury are also </a:t>
            </a:r>
            <a:r>
              <a:rPr lang="en-US" sz="1800" b="0" i="1" dirty="0" smtClean="0"/>
              <a:t>Feres</a:t>
            </a:r>
            <a:r>
              <a:rPr lang="en-US" sz="1800" b="0" dirty="0" smtClean="0"/>
              <a:t> barred.</a:t>
            </a:r>
          </a:p>
          <a:p>
            <a:pPr lvl="2"/>
            <a:r>
              <a:rPr lang="en-US" sz="1800" b="0" dirty="0" smtClean="0"/>
              <a:t>Split of decisions concerning injury to fetus during pregnancy (</a:t>
            </a:r>
            <a:r>
              <a:rPr lang="en-US" sz="1800" b="0" i="1" dirty="0" smtClean="0"/>
              <a:t>Ortiz v. US </a:t>
            </a:r>
            <a:r>
              <a:rPr lang="en-US" sz="1800" b="0" dirty="0" smtClean="0"/>
              <a:t>case settled in 2016 before SCOTUS decision)</a:t>
            </a:r>
          </a:p>
          <a:p>
            <a:pPr lvl="2"/>
            <a:r>
              <a:rPr lang="en-US" sz="1800" b="0" dirty="0" smtClean="0"/>
              <a:t>Split of decisions </a:t>
            </a:r>
            <a:r>
              <a:rPr lang="en-US" sz="1800" b="0" dirty="0"/>
              <a:t>concerning </a:t>
            </a:r>
            <a:r>
              <a:rPr lang="en-US" sz="1800" b="0" dirty="0" smtClean="0"/>
              <a:t>Service members </a:t>
            </a:r>
            <a:r>
              <a:rPr lang="en-US" sz="1800" b="0" dirty="0"/>
              <a:t>on the Temporary Disability Retired List (TDRL</a:t>
            </a:r>
            <a:r>
              <a:rPr lang="en-US" sz="1800" b="0" dirty="0" smtClean="0"/>
              <a:t>)</a:t>
            </a:r>
          </a:p>
          <a:p>
            <a:pPr lvl="1"/>
            <a:r>
              <a:rPr lang="en-US" sz="1800" b="0" dirty="0" smtClean="0"/>
              <a:t>Service members’ dependents are not </a:t>
            </a:r>
            <a:r>
              <a:rPr lang="en-US" sz="1800" b="0" i="1" dirty="0" smtClean="0"/>
              <a:t>Feres</a:t>
            </a:r>
            <a:r>
              <a:rPr lang="en-US" sz="1800" b="0" dirty="0" smtClean="0"/>
              <a:t> barred.  Service members may recover on derivative claims arising out of injuries to their dependents.</a:t>
            </a:r>
          </a:p>
          <a:p>
            <a:pPr lvl="1"/>
            <a:r>
              <a:rPr lang="en-US" sz="1800" b="0" i="1" dirty="0" smtClean="0"/>
              <a:t>Feres</a:t>
            </a:r>
            <a:r>
              <a:rPr lang="en-US" sz="1800" b="0" dirty="0" smtClean="0"/>
              <a:t> does not bar claims of veterans or retirees if the injury happens after their discharge from Service.</a:t>
            </a:r>
          </a:p>
          <a:p>
            <a:pPr marL="803275" lvl="2" indent="0">
              <a:buNone/>
            </a:pPr>
            <a:endParaRPr lang="en-US" b="0" dirty="0" smtClean="0"/>
          </a:p>
          <a:p>
            <a:pPr lvl="1"/>
            <a:endParaRPr lang="en-US" b="0" dirty="0" smtClean="0"/>
          </a:p>
        </p:txBody>
      </p:sp>
    </p:spTree>
    <p:extLst>
      <p:ext uri="{BB962C8B-B14F-4D97-AF65-F5344CB8AC3E}">
        <p14:creationId xmlns:p14="http://schemas.microsoft.com/office/powerpoint/2010/main" val="2822392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D9077186A3D545AF2AC3D4C1DC463D" ma:contentTypeVersion="0" ma:contentTypeDescription="Create a new document." ma:contentTypeScope="" ma:versionID="8844770c2bdf08255e235988001ca489">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1B7743-8412-497D-A9CB-573BEFA771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697602F-CEC8-4614-AA75-C5AA8FE35C90}">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8722CFA-B709-400A-82A6-2DC14E474E3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Designs\USAF(Unclas).pot</Template>
  <TotalTime>18601</TotalTime>
  <Words>1971</Words>
  <Application>Microsoft Office PowerPoint</Application>
  <PresentationFormat>On-screen Show (4:3)</PresentationFormat>
  <Paragraphs>199</Paragraphs>
  <Slides>18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Century Schoolbook</vt:lpstr>
      <vt:lpstr>Times New Roman</vt:lpstr>
      <vt:lpstr>Wingdings</vt:lpstr>
      <vt:lpstr>USAF(Unclas)</vt:lpstr>
      <vt:lpstr>PowerPoint Presentation</vt:lpstr>
      <vt:lpstr>Introduction</vt:lpstr>
      <vt:lpstr>FTCA Foundation Points</vt:lpstr>
      <vt:lpstr>The Westfall Act</vt:lpstr>
      <vt:lpstr>Process Overview</vt:lpstr>
      <vt:lpstr>Administrative Claim </vt:lpstr>
      <vt:lpstr>Limitations </vt:lpstr>
      <vt:lpstr>Claimants </vt:lpstr>
      <vt:lpstr>United States v. Feres 340 U.S. 135 (1950) </vt:lpstr>
      <vt:lpstr>Examples of  Med Mal Allegations</vt:lpstr>
      <vt:lpstr>Texas Examples of Actions</vt:lpstr>
      <vt:lpstr>Texas Examples of Defenses</vt:lpstr>
      <vt:lpstr>Texas Actual/Compensatory  Damages Examples  </vt:lpstr>
      <vt:lpstr>Some Factors for Valuation</vt:lpstr>
      <vt:lpstr>Update on Tort Reform</vt:lpstr>
      <vt:lpstr>Medical Claims Investigation and Settlement Authorities</vt:lpstr>
      <vt:lpstr>Air Force Medical Claims</vt:lpstr>
      <vt:lpstr>Discussion Points</vt:lpstr>
    </vt:vector>
  </TitlesOfParts>
  <Company>HQ USAF/______, Pentagon, DC 20330</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Vecera, David Civ AFLOA/JACE</dc:creator>
  <cp:lastModifiedBy>MORLANG, HEATHER M GS-14 USAF AFDW AFLOA/AFLOA/JACC</cp:lastModifiedBy>
  <cp:revision>1250</cp:revision>
  <cp:lastPrinted>2016-07-11T15:34:25Z</cp:lastPrinted>
  <dcterms:created xsi:type="dcterms:W3CDTF">2000-04-26T18:38:01Z</dcterms:created>
  <dcterms:modified xsi:type="dcterms:W3CDTF">2018-03-12T22:08:58Z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0x01010034D9077186A3D545AF2AC3D4C1DC463D</vt:lpwstr>
  </property>
</Properties>
</file>