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4"/>
  </p:sldMasterIdLst>
  <p:notesMasterIdLst>
    <p:notesMasterId r:id="rId26"/>
  </p:notesMasterIdLst>
  <p:handoutMasterIdLst>
    <p:handoutMasterId r:id="rId27"/>
  </p:handoutMasterIdLst>
  <p:sldIdLst>
    <p:sldId id="639" r:id="rId5"/>
    <p:sldId id="643" r:id="rId6"/>
    <p:sldId id="667" r:id="rId7"/>
    <p:sldId id="645" r:id="rId8"/>
    <p:sldId id="642" r:id="rId9"/>
    <p:sldId id="659" r:id="rId10"/>
    <p:sldId id="661" r:id="rId11"/>
    <p:sldId id="660" r:id="rId12"/>
    <p:sldId id="644" r:id="rId13"/>
    <p:sldId id="663" r:id="rId14"/>
    <p:sldId id="666" r:id="rId15"/>
    <p:sldId id="647" r:id="rId16"/>
    <p:sldId id="658" r:id="rId17"/>
    <p:sldId id="649" r:id="rId18"/>
    <p:sldId id="651" r:id="rId19"/>
    <p:sldId id="650" r:id="rId20"/>
    <p:sldId id="656" r:id="rId21"/>
    <p:sldId id="664" r:id="rId22"/>
    <p:sldId id="652" r:id="rId23"/>
    <p:sldId id="665" r:id="rId24"/>
    <p:sldId id="657" r:id="rId25"/>
  </p:sldIdLst>
  <p:sldSz cx="9144000" cy="6858000" type="screen4x3"/>
  <p:notesSz cx="7010400" cy="9236075"/>
  <p:defaultTextStyle>
    <a:defPPr>
      <a:defRPr lang="en-US"/>
    </a:defPPr>
    <a:lvl1pPr algn="ctr" rtl="0" eaLnBrk="0" fontAlgn="base" hangingPunct="0">
      <a:spcBef>
        <a:spcPct val="0"/>
      </a:spcBef>
      <a:spcAft>
        <a:spcPct val="0"/>
      </a:spcAft>
      <a:defRPr sz="1400" kern="1200">
        <a:solidFill>
          <a:schemeClr val="tx1"/>
        </a:solidFill>
        <a:latin typeface="Arial" charset="0"/>
        <a:ea typeface="+mn-ea"/>
        <a:cs typeface="+mn-cs"/>
      </a:defRPr>
    </a:lvl1pPr>
    <a:lvl2pPr marL="457200" algn="ctr" rtl="0" eaLnBrk="0" fontAlgn="base" hangingPunct="0">
      <a:spcBef>
        <a:spcPct val="0"/>
      </a:spcBef>
      <a:spcAft>
        <a:spcPct val="0"/>
      </a:spcAft>
      <a:defRPr sz="1400" kern="1200">
        <a:solidFill>
          <a:schemeClr val="tx1"/>
        </a:solidFill>
        <a:latin typeface="Arial" charset="0"/>
        <a:ea typeface="+mn-ea"/>
        <a:cs typeface="+mn-cs"/>
      </a:defRPr>
    </a:lvl2pPr>
    <a:lvl3pPr marL="914400" algn="ctr" rtl="0" eaLnBrk="0" fontAlgn="base" hangingPunct="0">
      <a:spcBef>
        <a:spcPct val="0"/>
      </a:spcBef>
      <a:spcAft>
        <a:spcPct val="0"/>
      </a:spcAft>
      <a:defRPr sz="1400" kern="1200">
        <a:solidFill>
          <a:schemeClr val="tx1"/>
        </a:solidFill>
        <a:latin typeface="Arial" charset="0"/>
        <a:ea typeface="+mn-ea"/>
        <a:cs typeface="+mn-cs"/>
      </a:defRPr>
    </a:lvl3pPr>
    <a:lvl4pPr marL="1371600" algn="ctr" rtl="0" eaLnBrk="0" fontAlgn="base" hangingPunct="0">
      <a:spcBef>
        <a:spcPct val="0"/>
      </a:spcBef>
      <a:spcAft>
        <a:spcPct val="0"/>
      </a:spcAft>
      <a:defRPr sz="1400" kern="1200">
        <a:solidFill>
          <a:schemeClr val="tx1"/>
        </a:solidFill>
        <a:latin typeface="Arial" charset="0"/>
        <a:ea typeface="+mn-ea"/>
        <a:cs typeface="+mn-cs"/>
      </a:defRPr>
    </a:lvl4pPr>
    <a:lvl5pPr marL="1828800" algn="ctr" rtl="0" eaLnBrk="0" fontAlgn="base" hangingPunct="0">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94">
          <p15:clr>
            <a:srgbClr val="A4A3A4"/>
          </p15:clr>
        </p15:guide>
        <p15:guide id="2" pos="174">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77"/>
    <a:srgbClr val="008000"/>
    <a:srgbClr val="191967"/>
    <a:srgbClr val="DDDDDD"/>
    <a:srgbClr val="FFCC00"/>
    <a:srgbClr val="C0C0C0"/>
    <a:srgbClr val="FF9900"/>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60" autoAdjust="0"/>
  </p:normalViewPr>
  <p:slideViewPr>
    <p:cSldViewPr snapToGrid="0">
      <p:cViewPr varScale="1">
        <p:scale>
          <a:sx n="66" d="100"/>
          <a:sy n="66" d="100"/>
        </p:scale>
        <p:origin x="53" y="149"/>
      </p:cViewPr>
      <p:guideLst>
        <p:guide orient="horz" pos="894"/>
        <p:guide pos="174"/>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968"/>
    </p:cViewPr>
  </p:sorterViewPr>
  <p:notesViewPr>
    <p:cSldViewPr snapToGrid="0">
      <p:cViewPr varScale="1">
        <p:scale>
          <a:sx n="86" d="100"/>
          <a:sy n="86" d="100"/>
        </p:scale>
        <p:origin x="1902" y="90"/>
      </p:cViewPr>
      <p:guideLst>
        <p:guide orient="horz" pos="2909"/>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5" y="5"/>
            <a:ext cx="3038475" cy="457388"/>
          </a:xfrm>
          <a:prstGeom prst="rect">
            <a:avLst/>
          </a:prstGeom>
          <a:noFill/>
          <a:ln w="12700">
            <a:noFill/>
            <a:miter lim="800000"/>
            <a:headEnd/>
            <a:tailEnd/>
          </a:ln>
          <a:effectLst/>
        </p:spPr>
        <p:txBody>
          <a:bodyPr vert="horz" wrap="square" lIns="91775" tIns="45885" rIns="91775" bIns="45885" numCol="1" anchor="t" anchorCtr="0" compatLnSpc="1">
            <a:prstTxWarp prst="textNoShape">
              <a:avLst/>
            </a:prstTxWarp>
          </a:bodyPr>
          <a:lstStyle>
            <a:lvl1pPr algn="l">
              <a:defRPr sz="1200"/>
            </a:lvl1pPr>
          </a:lstStyle>
          <a:p>
            <a:pPr>
              <a:defRPr/>
            </a:pPr>
            <a:endParaRPr lang="en-US" dirty="0"/>
          </a:p>
        </p:txBody>
      </p:sp>
      <p:sp>
        <p:nvSpPr>
          <p:cNvPr id="82947" name="Rectangle 3"/>
          <p:cNvSpPr>
            <a:spLocks noGrp="1" noChangeArrowheads="1"/>
          </p:cNvSpPr>
          <p:nvPr>
            <p:ph type="dt" sz="quarter" idx="1"/>
          </p:nvPr>
        </p:nvSpPr>
        <p:spPr bwMode="auto">
          <a:xfrm>
            <a:off x="3971929" y="5"/>
            <a:ext cx="3038475" cy="457388"/>
          </a:xfrm>
          <a:prstGeom prst="rect">
            <a:avLst/>
          </a:prstGeom>
          <a:noFill/>
          <a:ln w="12700">
            <a:noFill/>
            <a:miter lim="800000"/>
            <a:headEnd/>
            <a:tailEnd/>
          </a:ln>
          <a:effectLst/>
        </p:spPr>
        <p:txBody>
          <a:bodyPr vert="horz" wrap="square" lIns="91775" tIns="45885" rIns="91775" bIns="45885" numCol="1" anchor="t" anchorCtr="0" compatLnSpc="1">
            <a:prstTxWarp prst="textNoShape">
              <a:avLst/>
            </a:prstTxWarp>
          </a:bodyPr>
          <a:lstStyle>
            <a:lvl1pPr algn="r">
              <a:defRPr sz="1200"/>
            </a:lvl1pPr>
          </a:lstStyle>
          <a:p>
            <a:pPr>
              <a:defRPr/>
            </a:pPr>
            <a:endParaRPr lang="en-US" dirty="0"/>
          </a:p>
        </p:txBody>
      </p:sp>
      <p:sp>
        <p:nvSpPr>
          <p:cNvPr id="82948" name="Rectangle 4"/>
          <p:cNvSpPr>
            <a:spLocks noGrp="1" noChangeArrowheads="1"/>
          </p:cNvSpPr>
          <p:nvPr>
            <p:ph type="ftr" sz="quarter" idx="2"/>
          </p:nvPr>
        </p:nvSpPr>
        <p:spPr bwMode="auto">
          <a:xfrm>
            <a:off x="5" y="8766077"/>
            <a:ext cx="3038475" cy="457388"/>
          </a:xfrm>
          <a:prstGeom prst="rect">
            <a:avLst/>
          </a:prstGeom>
          <a:noFill/>
          <a:ln w="12700">
            <a:noFill/>
            <a:miter lim="800000"/>
            <a:headEnd/>
            <a:tailEnd/>
          </a:ln>
          <a:effectLst/>
        </p:spPr>
        <p:txBody>
          <a:bodyPr vert="horz" wrap="square" lIns="91775" tIns="45885" rIns="91775" bIns="45885" numCol="1" anchor="b" anchorCtr="0" compatLnSpc="1">
            <a:prstTxWarp prst="textNoShape">
              <a:avLst/>
            </a:prstTxWarp>
          </a:bodyPr>
          <a:lstStyle>
            <a:lvl1pPr algn="l">
              <a:defRPr sz="1200"/>
            </a:lvl1pPr>
          </a:lstStyle>
          <a:p>
            <a:pPr>
              <a:defRPr/>
            </a:pPr>
            <a:endParaRPr lang="en-US" dirty="0"/>
          </a:p>
        </p:txBody>
      </p:sp>
      <p:sp>
        <p:nvSpPr>
          <p:cNvPr id="82949" name="Rectangle 5"/>
          <p:cNvSpPr>
            <a:spLocks noGrp="1" noChangeArrowheads="1"/>
          </p:cNvSpPr>
          <p:nvPr>
            <p:ph type="sldNum" sz="quarter" idx="3"/>
          </p:nvPr>
        </p:nvSpPr>
        <p:spPr bwMode="auto">
          <a:xfrm>
            <a:off x="3971929" y="8766077"/>
            <a:ext cx="3038475" cy="457388"/>
          </a:xfrm>
          <a:prstGeom prst="rect">
            <a:avLst/>
          </a:prstGeom>
          <a:noFill/>
          <a:ln w="12700">
            <a:noFill/>
            <a:miter lim="800000"/>
            <a:headEnd/>
            <a:tailEnd/>
          </a:ln>
          <a:effectLst/>
        </p:spPr>
        <p:txBody>
          <a:bodyPr vert="horz" wrap="square" lIns="91775" tIns="45885" rIns="91775" bIns="45885" numCol="1" anchor="b" anchorCtr="0" compatLnSpc="1">
            <a:prstTxWarp prst="textNoShape">
              <a:avLst/>
            </a:prstTxWarp>
          </a:bodyPr>
          <a:lstStyle>
            <a:lvl1pPr algn="r">
              <a:defRPr sz="1200"/>
            </a:lvl1pPr>
          </a:lstStyle>
          <a:p>
            <a:pPr>
              <a:defRPr/>
            </a:pPr>
            <a:fld id="{95B2E6EB-70D1-43C1-A247-DA7F2CCCDC53}" type="slidenum">
              <a:rPr lang="en-US"/>
              <a:pPr>
                <a:defRPr/>
              </a:pPr>
              <a:t>‹#›</a:t>
            </a:fld>
            <a:endParaRPr lang="en-US" dirty="0"/>
          </a:p>
        </p:txBody>
      </p:sp>
    </p:spTree>
    <p:extLst>
      <p:ext uri="{BB962C8B-B14F-4D97-AF65-F5344CB8AC3E}">
        <p14:creationId xmlns:p14="http://schemas.microsoft.com/office/powerpoint/2010/main" val="2591378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5" y="0"/>
            <a:ext cx="3038475" cy="462120"/>
          </a:xfrm>
          <a:prstGeom prst="rect">
            <a:avLst/>
          </a:prstGeom>
          <a:noFill/>
          <a:ln w="9525">
            <a:noFill/>
            <a:miter lim="800000"/>
            <a:headEnd/>
            <a:tailEnd/>
          </a:ln>
          <a:effectLst/>
        </p:spPr>
        <p:txBody>
          <a:bodyPr vert="horz" wrap="square" lIns="91775" tIns="45885" rIns="91775" bIns="45885" numCol="1" anchor="t" anchorCtr="0" compatLnSpc="1">
            <a:prstTxWarp prst="textNoShape">
              <a:avLst/>
            </a:prstTxWarp>
          </a:bodyPr>
          <a:lstStyle>
            <a:lvl1pPr algn="l">
              <a:defRPr sz="1200"/>
            </a:lvl1pPr>
          </a:lstStyle>
          <a:p>
            <a:pPr>
              <a:defRPr/>
            </a:pPr>
            <a:endParaRPr lang="en-US" dirty="0"/>
          </a:p>
        </p:txBody>
      </p:sp>
      <p:sp>
        <p:nvSpPr>
          <p:cNvPr id="39939" name="Rectangle 3"/>
          <p:cNvSpPr>
            <a:spLocks noGrp="1" noChangeArrowheads="1"/>
          </p:cNvSpPr>
          <p:nvPr>
            <p:ph type="dt" idx="1"/>
          </p:nvPr>
        </p:nvSpPr>
        <p:spPr bwMode="auto">
          <a:xfrm>
            <a:off x="3971929" y="0"/>
            <a:ext cx="3038475" cy="462120"/>
          </a:xfrm>
          <a:prstGeom prst="rect">
            <a:avLst/>
          </a:prstGeom>
          <a:noFill/>
          <a:ln w="9525">
            <a:noFill/>
            <a:miter lim="800000"/>
            <a:headEnd/>
            <a:tailEnd/>
          </a:ln>
          <a:effectLst/>
        </p:spPr>
        <p:txBody>
          <a:bodyPr vert="horz" wrap="square" lIns="91775" tIns="45885" rIns="91775" bIns="45885" numCol="1" anchor="t" anchorCtr="0" compatLnSpc="1">
            <a:prstTxWarp prst="textNoShape">
              <a:avLst/>
            </a:prstTxWarp>
          </a:bodyPr>
          <a:lstStyle>
            <a:lvl1pPr algn="r">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35042" y="4387774"/>
            <a:ext cx="5140325" cy="4155919"/>
          </a:xfrm>
          <a:prstGeom prst="rect">
            <a:avLst/>
          </a:prstGeom>
          <a:noFill/>
          <a:ln w="9525">
            <a:noFill/>
            <a:miter lim="800000"/>
            <a:headEnd/>
            <a:tailEnd/>
          </a:ln>
          <a:effectLst/>
        </p:spPr>
        <p:txBody>
          <a:bodyPr vert="horz" wrap="square" lIns="91775" tIns="45885" rIns="91775" bIns="4588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5" y="8773964"/>
            <a:ext cx="3038475" cy="462119"/>
          </a:xfrm>
          <a:prstGeom prst="rect">
            <a:avLst/>
          </a:prstGeom>
          <a:noFill/>
          <a:ln w="9525">
            <a:noFill/>
            <a:miter lim="800000"/>
            <a:headEnd/>
            <a:tailEnd/>
          </a:ln>
          <a:effectLst/>
        </p:spPr>
        <p:txBody>
          <a:bodyPr vert="horz" wrap="square" lIns="91775" tIns="45885" rIns="91775" bIns="45885" numCol="1" anchor="b" anchorCtr="0" compatLnSpc="1">
            <a:prstTxWarp prst="textNoShape">
              <a:avLst/>
            </a:prstTxWarp>
          </a:bodyPr>
          <a:lstStyle>
            <a:lvl1pPr algn="l">
              <a:defRPr sz="1200"/>
            </a:lvl1pPr>
          </a:lstStyle>
          <a:p>
            <a:pPr>
              <a:defRPr/>
            </a:pPr>
            <a:endParaRPr lang="en-US" dirty="0"/>
          </a:p>
        </p:txBody>
      </p:sp>
      <p:sp>
        <p:nvSpPr>
          <p:cNvPr id="39943" name="Rectangle 7"/>
          <p:cNvSpPr>
            <a:spLocks noGrp="1" noChangeArrowheads="1"/>
          </p:cNvSpPr>
          <p:nvPr>
            <p:ph type="sldNum" sz="quarter" idx="5"/>
          </p:nvPr>
        </p:nvSpPr>
        <p:spPr bwMode="auto">
          <a:xfrm>
            <a:off x="3971929" y="8773964"/>
            <a:ext cx="3038475" cy="462119"/>
          </a:xfrm>
          <a:prstGeom prst="rect">
            <a:avLst/>
          </a:prstGeom>
          <a:noFill/>
          <a:ln w="9525">
            <a:noFill/>
            <a:miter lim="800000"/>
            <a:headEnd/>
            <a:tailEnd/>
          </a:ln>
          <a:effectLst/>
        </p:spPr>
        <p:txBody>
          <a:bodyPr vert="horz" wrap="square" lIns="91775" tIns="45885" rIns="91775" bIns="45885" numCol="1" anchor="b" anchorCtr="0" compatLnSpc="1">
            <a:prstTxWarp prst="textNoShape">
              <a:avLst/>
            </a:prstTxWarp>
          </a:bodyPr>
          <a:lstStyle>
            <a:lvl1pPr algn="r">
              <a:defRPr sz="1200"/>
            </a:lvl1pPr>
          </a:lstStyle>
          <a:p>
            <a:pPr>
              <a:defRPr/>
            </a:pPr>
            <a:fld id="{DAE57E40-2B66-4525-8710-F12E2569FE08}" type="slidenum">
              <a:rPr lang="en-US"/>
              <a:pPr>
                <a:defRPr/>
              </a:pPr>
              <a:t>‹#›</a:t>
            </a:fld>
            <a:endParaRPr lang="en-US" dirty="0"/>
          </a:p>
        </p:txBody>
      </p:sp>
    </p:spTree>
    <p:extLst>
      <p:ext uri="{BB962C8B-B14F-4D97-AF65-F5344CB8AC3E}">
        <p14:creationId xmlns:p14="http://schemas.microsoft.com/office/powerpoint/2010/main" val="21563151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p>
            <a:pPr>
              <a:defRPr/>
            </a:pPr>
            <a:fld id="{32F31621-4C69-490E-8311-404A838E5131}" type="slidenum">
              <a:rPr lang="en-US" smtClean="0"/>
              <a:pPr>
                <a:defRPr/>
              </a:pPr>
              <a:t>1</a:t>
            </a:fld>
            <a:endParaRPr lang="en-US" dirty="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7272196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7293393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AE57E40-2B66-4525-8710-F12E2569FE08}" type="slidenum">
              <a:rPr lang="en-US" smtClean="0"/>
              <a:pPr>
                <a:defRPr/>
              </a:pPr>
              <a:t>11</a:t>
            </a:fld>
            <a:endParaRPr lang="en-US" dirty="0"/>
          </a:p>
        </p:txBody>
      </p:sp>
    </p:spTree>
    <p:extLst>
      <p:ext uri="{BB962C8B-B14F-4D97-AF65-F5344CB8AC3E}">
        <p14:creationId xmlns:p14="http://schemas.microsoft.com/office/powerpoint/2010/main" val="3129344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573210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616246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344863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449685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7680697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389914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2633148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AE57E40-2B66-4525-8710-F12E2569FE08}" type="slidenum">
              <a:rPr lang="en-US" smtClean="0"/>
              <a:pPr>
                <a:defRPr/>
              </a:pPr>
              <a:t>19</a:t>
            </a:fld>
            <a:endParaRPr lang="en-US" dirty="0"/>
          </a:p>
        </p:txBody>
      </p:sp>
    </p:spTree>
    <p:extLst>
      <p:ext uri="{BB962C8B-B14F-4D97-AF65-F5344CB8AC3E}">
        <p14:creationId xmlns:p14="http://schemas.microsoft.com/office/powerpoint/2010/main" val="937859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1749447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4005619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215446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4111134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760809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483320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613699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585879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1476317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5998062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
        <p:nvSpPr>
          <p:cNvPr id="4" name="Text Box 3"/>
          <p:cNvSpPr txBox="1">
            <a:spLocks noChangeArrowheads="1"/>
          </p:cNvSpPr>
          <p:nvPr/>
        </p:nvSpPr>
        <p:spPr bwMode="auto">
          <a:xfrm>
            <a:off x="1270000" y="1233488"/>
            <a:ext cx="6553200" cy="396875"/>
          </a:xfrm>
          <a:prstGeom prst="rect">
            <a:avLst/>
          </a:prstGeom>
          <a:noFill/>
          <a:ln w="9525">
            <a:noFill/>
            <a:miter lim="800000"/>
            <a:headEnd/>
            <a:tailEnd/>
          </a:ln>
          <a:effectLst/>
        </p:spPr>
        <p:txBody>
          <a:bodyPr>
            <a:spAutoFit/>
          </a:bodyPr>
          <a:lstStyle/>
          <a:p>
            <a:pPr>
              <a:spcBef>
                <a:spcPct val="50000"/>
              </a:spcBef>
              <a:defRPr/>
            </a:pPr>
            <a:r>
              <a:rPr lang="en-US" sz="2000" b="1" i="1" dirty="0">
                <a:latin typeface="Century Schoolbook" pitchFamily="18" charset="0"/>
              </a:rPr>
              <a:t>I n t e g r i t y  -  S e r v i c e  -  E x c e l l e n c e</a:t>
            </a:r>
          </a:p>
        </p:txBody>
      </p:sp>
      <p:sp>
        <p:nvSpPr>
          <p:cNvPr id="5" name="Line 5"/>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pic>
        <p:nvPicPr>
          <p:cNvPr id="6" name="Picture 13" descr="afsymbol"/>
          <p:cNvPicPr>
            <a:picLocks noChangeAspect="1" noChangeArrowheads="1"/>
          </p:cNvPicPr>
          <p:nvPr/>
        </p:nvPicPr>
        <p:blipFill>
          <a:blip r:embed="rId2" cstate="print"/>
          <a:srcRect/>
          <a:stretch>
            <a:fillRect/>
          </a:stretch>
        </p:blipFill>
        <p:spPr bwMode="auto">
          <a:xfrm>
            <a:off x="419100" y="3698875"/>
            <a:ext cx="3305175" cy="2605088"/>
          </a:xfrm>
          <a:prstGeom prst="rect">
            <a:avLst/>
          </a:prstGeom>
          <a:noFill/>
          <a:ln w="9525">
            <a:noFill/>
            <a:miter lim="800000"/>
            <a:headEnd/>
            <a:tailEnd/>
          </a:ln>
        </p:spPr>
      </p:pic>
      <p:sp>
        <p:nvSpPr>
          <p:cNvPr id="7" name="Text Box 14"/>
          <p:cNvSpPr txBox="1">
            <a:spLocks noChangeArrowheads="1"/>
          </p:cNvSpPr>
          <p:nvPr/>
        </p:nvSpPr>
        <p:spPr bwMode="auto">
          <a:xfrm>
            <a:off x="1406525" y="500063"/>
            <a:ext cx="6280150" cy="641350"/>
          </a:xfrm>
          <a:prstGeom prst="rect">
            <a:avLst/>
          </a:prstGeom>
          <a:noFill/>
          <a:ln w="9525">
            <a:noFill/>
            <a:miter lim="800000"/>
            <a:headEnd/>
            <a:tailEnd/>
          </a:ln>
          <a:effectLst/>
        </p:spPr>
        <p:txBody>
          <a:bodyPr wrap="none">
            <a:spAutoFit/>
          </a:bodyPr>
          <a:lstStyle/>
          <a:p>
            <a:pPr>
              <a:defRPr/>
            </a:pPr>
            <a:r>
              <a:rPr lang="en-US" sz="3600" b="1" i="1" dirty="0"/>
              <a:t>Headquarters U.S. Air Force</a:t>
            </a:r>
          </a:p>
        </p:txBody>
      </p:sp>
      <p:sp>
        <p:nvSpPr>
          <p:cNvPr id="50191" name="Rectangle 15"/>
          <p:cNvSpPr>
            <a:spLocks noGrp="1" noChangeArrowheads="1"/>
          </p:cNvSpPr>
          <p:nvPr>
            <p:ph type="ctrTitle"/>
          </p:nvPr>
        </p:nvSpPr>
        <p:spPr>
          <a:xfrm>
            <a:off x="276225" y="1962150"/>
            <a:ext cx="8486775" cy="1600200"/>
          </a:xfrm>
        </p:spPr>
        <p:txBody>
          <a:bodyPr/>
          <a:lstStyle>
            <a:lvl1pPr>
              <a:defRPr sz="4400" i="0"/>
            </a:lvl1pPr>
          </a:lstStyle>
          <a:p>
            <a:r>
              <a:rPr lang="en-US"/>
              <a:t>Click to edit Master title style</a:t>
            </a:r>
          </a:p>
        </p:txBody>
      </p:sp>
      <p:sp>
        <p:nvSpPr>
          <p:cNvPr id="8" name="Rectangle 6"/>
          <p:cNvSpPr>
            <a:spLocks noGrp="1" noChangeArrowheads="1"/>
          </p:cNvSpPr>
          <p:nvPr>
            <p:ph type="dt" sz="half" idx="10"/>
          </p:nvPr>
        </p:nvSpPr>
        <p:spPr/>
        <p:txBody>
          <a:bodyPr/>
          <a:lstStyle>
            <a:lvl1pPr>
              <a:defRPr/>
            </a:lvl1pPr>
          </a:lstStyle>
          <a:p>
            <a:pPr>
              <a:defRPr/>
            </a:pPr>
            <a:r>
              <a:rPr lang="en-US" dirty="0" smtClean="0"/>
              <a:t>As of: </a:t>
            </a:r>
            <a:endParaRPr lang="en-US" dirty="0"/>
          </a:p>
        </p:txBody>
      </p:sp>
      <p:sp>
        <p:nvSpPr>
          <p:cNvPr id="9" name="Rectangle 7"/>
          <p:cNvSpPr>
            <a:spLocks noGrp="1" noChangeArrowheads="1"/>
          </p:cNvSpPr>
          <p:nvPr>
            <p:ph type="sldNum" sz="quarter" idx="11"/>
          </p:nvPr>
        </p:nvSpPr>
        <p:spPr/>
        <p:txBody>
          <a:bodyPr/>
          <a:lstStyle>
            <a:lvl1pPr>
              <a:defRPr/>
            </a:lvl1pPr>
          </a:lstStyle>
          <a:p>
            <a:pPr>
              <a:defRPr/>
            </a:pPr>
            <a:fld id="{CF797E82-D6AF-4403-8A8D-5FF9FAD5D18B}" type="slidenum">
              <a:rPr lang="en-US"/>
              <a:pPr>
                <a:defRPr/>
              </a:pPr>
              <a:t>‹#›</a:t>
            </a:fld>
            <a:endParaRPr lang="en-US" dirty="0">
              <a:solidFill>
                <a:schemeClr val="bg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1299D621-D5EE-45E1-85E5-947A894F601B}" type="slidenum">
              <a:rPr lang="en-US"/>
              <a:pPr>
                <a:defRPr/>
              </a:pPr>
              <a:t>‹#›</a:t>
            </a:fld>
            <a:endParaRPr lang="en-US" dirty="0">
              <a:solidFill>
                <a:schemeClr val="bg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3F4DE418-39C2-4B8C-B61F-F5E9DDB1FA1C}" type="slidenum">
              <a:rPr lang="en-US"/>
              <a:pPr>
                <a:defRPr/>
              </a:pPr>
              <a:t>‹#›</a:t>
            </a:fld>
            <a:endParaRPr lang="en-US" dirty="0">
              <a:solidFill>
                <a:schemeClr val="bg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76200"/>
            <a:ext cx="2132012"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6225" y="76200"/>
            <a:ext cx="6246813"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B9EFDA0E-0F5A-4918-9FD4-CD5D6358A455}" type="slidenum">
              <a:rPr lang="en-US"/>
              <a:pPr>
                <a:defRPr/>
              </a:pPr>
              <a:t>‹#›</a:t>
            </a:fld>
            <a:endParaRPr lang="en-US" dirty="0">
              <a:solidFill>
                <a:schemeClr val="bg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EF6E3452-E668-40F6-B66C-C5E4BBBA4480}" type="slidenum">
              <a:rPr lang="en-US"/>
              <a:pPr>
                <a:defRPr/>
              </a:pPr>
              <a:t>‹#›</a:t>
            </a:fld>
            <a:endParaRPr lang="en-US" dirty="0">
              <a:solidFill>
                <a:schemeClr val="bg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r>
              <a:rPr lang="en-US" dirty="0" smtClean="0"/>
              <a:t>As of: </a:t>
            </a:r>
            <a:endParaRPr lang="en-US" dirty="0"/>
          </a:p>
        </p:txBody>
      </p:sp>
      <p:sp>
        <p:nvSpPr>
          <p:cNvPr id="4" name="Slide Number Placeholder 3"/>
          <p:cNvSpPr>
            <a:spLocks noGrp="1"/>
          </p:cNvSpPr>
          <p:nvPr>
            <p:ph type="sldNum" sz="quarter" idx="11"/>
          </p:nvPr>
        </p:nvSpPr>
        <p:spPr/>
        <p:txBody>
          <a:bodyPr/>
          <a:lstStyle/>
          <a:p>
            <a:pPr>
              <a:defRPr/>
            </a:pPr>
            <a:fld id="{D30B8877-69DA-44F0-9433-5CD539635EF9}" type="slidenum">
              <a:rPr lang="en-US" smtClean="0"/>
              <a:pPr>
                <a:defRPr/>
              </a:pPr>
              <a:t>‹#›</a:t>
            </a:fld>
            <a:endParaRPr lang="en-US" dirty="0"/>
          </a:p>
        </p:txBody>
      </p:sp>
    </p:spTree>
    <p:extLst>
      <p:ext uri="{BB962C8B-B14F-4D97-AF65-F5344CB8AC3E}">
        <p14:creationId xmlns:p14="http://schemas.microsoft.com/office/powerpoint/2010/main" val="438168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5" name="Slide Number Placeholder 4"/>
          <p:cNvSpPr>
            <a:spLocks noGrp="1"/>
          </p:cNvSpPr>
          <p:nvPr>
            <p:ph type="sldNum" sz="quarter" idx="11"/>
          </p:nvPr>
        </p:nvSpPr>
        <p:spPr/>
        <p:txBody>
          <a:bodyPr/>
          <a:lstStyle>
            <a:lvl1pPr>
              <a:defRPr/>
            </a:lvl1pPr>
          </a:lstStyle>
          <a:p>
            <a:pPr>
              <a:defRPr/>
            </a:pPr>
            <a:fld id="{83BE4528-D321-4FBF-8880-179460A9A681}" type="slidenum">
              <a:rPr lang="en-US"/>
              <a:pPr>
                <a:defRPr/>
              </a:pPr>
              <a:t>‹#›</a:t>
            </a:fld>
            <a:endParaRPr lang="en-US" dirty="0">
              <a:solidFill>
                <a:schemeClr val="bg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76225" y="1504950"/>
            <a:ext cx="4122738"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51363" y="1504950"/>
            <a:ext cx="4122737"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D6AB1408-CBEE-4E79-AFCE-AAB41C0D091D}" type="slidenum">
              <a:rPr lang="en-US"/>
              <a:pPr>
                <a:defRPr/>
              </a:pPr>
              <a:t>‹#›</a:t>
            </a:fld>
            <a:endParaRPr lang="en-US" dirty="0">
              <a:solidFill>
                <a:schemeClr val="bg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8" name="Slide Number Placeholder 7"/>
          <p:cNvSpPr>
            <a:spLocks noGrp="1"/>
          </p:cNvSpPr>
          <p:nvPr>
            <p:ph type="sldNum" sz="quarter" idx="11"/>
          </p:nvPr>
        </p:nvSpPr>
        <p:spPr/>
        <p:txBody>
          <a:bodyPr/>
          <a:lstStyle>
            <a:lvl1pPr>
              <a:defRPr/>
            </a:lvl1pPr>
          </a:lstStyle>
          <a:p>
            <a:pPr>
              <a:defRPr/>
            </a:pPr>
            <a:fld id="{729E840A-A4A5-42BC-BFE0-3742D8CD399E}" type="slidenum">
              <a:rPr lang="en-US"/>
              <a:pPr>
                <a:defRPr/>
              </a:pPr>
              <a:t>‹#›</a:t>
            </a:fld>
            <a:endParaRPr lang="en-US" dirty="0">
              <a:solidFill>
                <a:schemeClr val="bg2"/>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4" name="Slide Number Placeholder 3"/>
          <p:cNvSpPr>
            <a:spLocks noGrp="1"/>
          </p:cNvSpPr>
          <p:nvPr>
            <p:ph type="sldNum" sz="quarter" idx="11"/>
          </p:nvPr>
        </p:nvSpPr>
        <p:spPr/>
        <p:txBody>
          <a:bodyPr/>
          <a:lstStyle>
            <a:lvl1pPr>
              <a:defRPr/>
            </a:lvl1pPr>
          </a:lstStyle>
          <a:p>
            <a:pPr>
              <a:defRPr/>
            </a:pPr>
            <a:fld id="{928A0800-1F28-4E40-8D7B-B698BF3C5DE8}" type="slidenum">
              <a:rPr lang="en-US"/>
              <a:pPr>
                <a:defRPr/>
              </a:pPr>
              <a:t>‹#›</a:t>
            </a:fld>
            <a:endParaRPr lang="en-US" dirty="0">
              <a:solidFill>
                <a:schemeClr val="bg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3" name="Slide Number Placeholder 2"/>
          <p:cNvSpPr>
            <a:spLocks noGrp="1"/>
          </p:cNvSpPr>
          <p:nvPr>
            <p:ph type="sldNum" sz="quarter" idx="11"/>
          </p:nvPr>
        </p:nvSpPr>
        <p:spPr/>
        <p:txBody>
          <a:bodyPr/>
          <a:lstStyle>
            <a:lvl1pPr>
              <a:defRPr/>
            </a:lvl1pPr>
          </a:lstStyle>
          <a:p>
            <a:pPr>
              <a:defRPr/>
            </a:pPr>
            <a:fld id="{BAB2DCBA-A96C-4808-B45F-5B66BBF1ECA9}" type="slidenum">
              <a:rPr lang="en-US"/>
              <a:pPr>
                <a:defRPr/>
              </a:pPr>
              <a:t>‹#›</a:t>
            </a:fld>
            <a:endParaRPr lang="en-US" dirty="0">
              <a:solidFill>
                <a:schemeClr val="bg2"/>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dirty="0" smtClean="0"/>
              <a:t>As of: </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AF374BE1-764D-4164-8837-CE3DD0951F3B}" type="slidenum">
              <a:rPr lang="en-US"/>
              <a:pPr>
                <a:defRPr/>
              </a:pPr>
              <a:t>‹#›</a:t>
            </a:fld>
            <a:endParaRPr lang="en-US" dirty="0">
              <a:solidFill>
                <a:schemeClr val="bg2"/>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219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solidFill>
                  <a:srgbClr val="969696"/>
                </a:solidFill>
              </a:defRPr>
            </a:lvl1pPr>
          </a:lstStyle>
          <a:p>
            <a:pPr>
              <a:defRPr/>
            </a:pPr>
            <a:r>
              <a:rPr lang="en-US" dirty="0" smtClean="0"/>
              <a:t>As of: </a:t>
            </a:r>
            <a:endParaRPr lang="en-US" dirty="0"/>
          </a:p>
        </p:txBody>
      </p:sp>
      <p:sp>
        <p:nvSpPr>
          <p:cNvPr id="49156" name="Rectangle 1028"/>
          <p:cNvSpPr>
            <a:spLocks noGrp="1" noChangeArrowheads="1"/>
          </p:cNvSpPr>
          <p:nvPr>
            <p:ph type="sldNum" sz="quarter" idx="4"/>
          </p:nvPr>
        </p:nvSpPr>
        <p:spPr bwMode="auto">
          <a:xfrm>
            <a:off x="7988300" y="6524625"/>
            <a:ext cx="1143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aseline="0">
                <a:solidFill>
                  <a:schemeClr val="bg1">
                    <a:lumMod val="50000"/>
                  </a:schemeClr>
                </a:solidFill>
              </a:defRPr>
            </a:lvl1pPr>
          </a:lstStyle>
          <a:p>
            <a:pPr>
              <a:defRPr/>
            </a:pPr>
            <a:fld id="{D30B8877-69DA-44F0-9433-5CD539635EF9}" type="slidenum">
              <a:rPr lang="en-US"/>
              <a:pPr>
                <a:defRPr/>
              </a:pPr>
              <a:t>‹#›</a:t>
            </a:fld>
            <a:endParaRPr lang="en-US" dirty="0"/>
          </a:p>
        </p:txBody>
      </p:sp>
      <p:sp>
        <p:nvSpPr>
          <p:cNvPr id="49157" name="Text Box 1029"/>
          <p:cNvSpPr txBox="1">
            <a:spLocks noChangeArrowheads="1"/>
          </p:cNvSpPr>
          <p:nvPr/>
        </p:nvSpPr>
        <p:spPr bwMode="auto">
          <a:xfrm>
            <a:off x="1295400" y="6491288"/>
            <a:ext cx="6553200" cy="336550"/>
          </a:xfrm>
          <a:prstGeom prst="rect">
            <a:avLst/>
          </a:prstGeom>
          <a:noFill/>
          <a:ln w="9525">
            <a:noFill/>
            <a:miter lim="800000"/>
            <a:headEnd/>
            <a:tailEnd/>
          </a:ln>
          <a:effectLst/>
        </p:spPr>
        <p:txBody>
          <a:bodyPr>
            <a:spAutoFit/>
          </a:bodyPr>
          <a:lstStyle/>
          <a:p>
            <a:pPr>
              <a:spcBef>
                <a:spcPct val="50000"/>
              </a:spcBef>
              <a:defRPr/>
            </a:pPr>
            <a:r>
              <a:rPr lang="en-US" sz="1600" b="1" i="1" dirty="0">
                <a:latin typeface="Century Schoolbook" pitchFamily="18" charset="0"/>
              </a:rPr>
              <a:t>I n t e g r i t y  -  S e r v i c e  -  E x c e l l e n c e</a:t>
            </a:r>
          </a:p>
        </p:txBody>
      </p:sp>
      <p:sp>
        <p:nvSpPr>
          <p:cNvPr id="2053" name="Rectangle 1030"/>
          <p:cNvSpPr>
            <a:spLocks noGrp="1" noChangeArrowheads="1"/>
          </p:cNvSpPr>
          <p:nvPr>
            <p:ph type="title"/>
          </p:nvPr>
        </p:nvSpPr>
        <p:spPr bwMode="auto">
          <a:xfrm>
            <a:off x="1663700" y="76200"/>
            <a:ext cx="71437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9163" name="Line 1035"/>
          <p:cNvSpPr>
            <a:spLocks noChangeShapeType="1"/>
          </p:cNvSpPr>
          <p:nvPr/>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
        <p:nvSpPr>
          <p:cNvPr id="49164" name="Line 1036"/>
          <p:cNvSpPr>
            <a:spLocks noChangeShapeType="1"/>
          </p:cNvSpPr>
          <p:nvPr/>
        </p:nvSpPr>
        <p:spPr bwMode="auto">
          <a:xfrm>
            <a:off x="381000" y="12319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pic>
        <p:nvPicPr>
          <p:cNvPr id="2056" name="Picture 1037" descr="afsymbol"/>
          <p:cNvPicPr>
            <a:picLocks noChangeAspect="1" noChangeArrowheads="1"/>
          </p:cNvPicPr>
          <p:nvPr/>
        </p:nvPicPr>
        <p:blipFill>
          <a:blip r:embed="rId14" cstate="print"/>
          <a:srcRect/>
          <a:stretch>
            <a:fillRect/>
          </a:stretch>
        </p:blipFill>
        <p:spPr bwMode="auto">
          <a:xfrm>
            <a:off x="392113" y="90488"/>
            <a:ext cx="1346200" cy="1062037"/>
          </a:xfrm>
          <a:prstGeom prst="rect">
            <a:avLst/>
          </a:prstGeom>
          <a:noFill/>
          <a:ln w="9525">
            <a:noFill/>
            <a:miter lim="800000"/>
            <a:headEnd/>
            <a:tailEnd/>
          </a:ln>
        </p:spPr>
      </p:pic>
      <p:sp>
        <p:nvSpPr>
          <p:cNvPr id="2057" name="Rectangle 1040"/>
          <p:cNvSpPr>
            <a:spLocks noGrp="1" noChangeArrowheads="1"/>
          </p:cNvSpPr>
          <p:nvPr>
            <p:ph type="body" idx="1"/>
          </p:nvPr>
        </p:nvSpPr>
        <p:spPr bwMode="auto">
          <a:xfrm>
            <a:off x="276225" y="1504950"/>
            <a:ext cx="8397875" cy="4743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0"/>
            <a:r>
              <a:rPr lang="en-US" smtClean="0"/>
              <a:t>2nd Bullet</a:t>
            </a:r>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7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hf sldNum="0"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200" algn="r" rtl="0" eaLnBrk="0" fontAlgn="base" hangingPunct="0">
        <a:spcBef>
          <a:spcPct val="0"/>
        </a:spcBef>
        <a:spcAft>
          <a:spcPct val="0"/>
        </a:spcAft>
        <a:defRPr sz="3600" b="1" i="1">
          <a:solidFill>
            <a:srgbClr val="151C77"/>
          </a:solidFill>
          <a:latin typeface="Arial" charset="0"/>
        </a:defRPr>
      </a:lvl6pPr>
      <a:lvl7pPr marL="914400" algn="r" rtl="0" eaLnBrk="0" fontAlgn="base" hangingPunct="0">
        <a:spcBef>
          <a:spcPct val="0"/>
        </a:spcBef>
        <a:spcAft>
          <a:spcPct val="0"/>
        </a:spcAft>
        <a:defRPr sz="3600" b="1" i="1">
          <a:solidFill>
            <a:srgbClr val="151C77"/>
          </a:solidFill>
          <a:latin typeface="Arial" charset="0"/>
        </a:defRPr>
      </a:lvl7pPr>
      <a:lvl8pPr marL="1371600" algn="r" rtl="0" eaLnBrk="0" fontAlgn="base" hangingPunct="0">
        <a:spcBef>
          <a:spcPct val="0"/>
        </a:spcBef>
        <a:spcAft>
          <a:spcPct val="0"/>
        </a:spcAft>
        <a:defRPr sz="3600" b="1" i="1">
          <a:solidFill>
            <a:srgbClr val="151C77"/>
          </a:solidFill>
          <a:latin typeface="Arial" charset="0"/>
        </a:defRPr>
      </a:lvl8pPr>
      <a:lvl9pPr marL="1828800" algn="r" rtl="0" eaLnBrk="0" fontAlgn="base" hangingPunct="0">
        <a:spcBef>
          <a:spcPct val="0"/>
        </a:spcBef>
        <a:spcAft>
          <a:spcPct val="0"/>
        </a:spcAft>
        <a:defRPr sz="3600" b="1" i="1">
          <a:solidFill>
            <a:srgbClr val="151C77"/>
          </a:solidFill>
          <a:latin typeface="Arial" charset="0"/>
        </a:defRPr>
      </a:lvl9pPr>
    </p:titleStyle>
    <p:bodyStyle>
      <a:lvl1pPr marL="285750" indent="-285750"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75" indent="-282575"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79375" y="1531938"/>
            <a:ext cx="9064625" cy="2146300"/>
          </a:xfrm>
          <a:prstGeom prst="rect">
            <a:avLst/>
          </a:prstGeom>
          <a:noFill/>
          <a:ln w="9525">
            <a:noFill/>
            <a:miter lim="800000"/>
            <a:headEnd/>
            <a:tailEnd/>
          </a:ln>
        </p:spPr>
        <p:txBody>
          <a:bodyPr anchor="ctr"/>
          <a:lstStyle/>
          <a:p>
            <a:pPr algn="ctr" eaLnBrk="0" hangingPunct="0"/>
            <a:endParaRPr lang="en-US" sz="3200" b="1" dirty="0" smtClean="0">
              <a:solidFill>
                <a:srgbClr val="151C77"/>
              </a:solidFill>
              <a:latin typeface="+mj-lt"/>
            </a:endParaRPr>
          </a:p>
          <a:p>
            <a:r>
              <a:rPr lang="en-US" sz="4000" b="1" dirty="0" smtClean="0">
                <a:solidFill>
                  <a:srgbClr val="151C77"/>
                </a:solidFill>
                <a:latin typeface="+mj-lt"/>
              </a:rPr>
              <a:t>Introduction </a:t>
            </a:r>
            <a:r>
              <a:rPr lang="en-US" sz="4000" b="1" dirty="0">
                <a:solidFill>
                  <a:srgbClr val="151C77"/>
                </a:solidFill>
                <a:latin typeface="+mj-lt"/>
              </a:rPr>
              <a:t>to 10 </a:t>
            </a:r>
            <a:r>
              <a:rPr lang="en-US" sz="4000" b="1" dirty="0" smtClean="0">
                <a:solidFill>
                  <a:srgbClr val="151C77"/>
                </a:solidFill>
                <a:latin typeface="+mj-lt"/>
              </a:rPr>
              <a:t>USC 1102</a:t>
            </a:r>
          </a:p>
          <a:p>
            <a:pPr algn="ctr" eaLnBrk="0" hangingPunct="0"/>
            <a:endParaRPr lang="en-US" sz="3200" b="1" dirty="0">
              <a:solidFill>
                <a:srgbClr val="151C77"/>
              </a:solidFill>
              <a:latin typeface="+mj-lt"/>
            </a:endParaRPr>
          </a:p>
        </p:txBody>
      </p:sp>
      <p:sp>
        <p:nvSpPr>
          <p:cNvPr id="3076" name="Rectangle 4"/>
          <p:cNvSpPr>
            <a:spLocks noChangeArrowheads="1"/>
          </p:cNvSpPr>
          <p:nvPr/>
        </p:nvSpPr>
        <p:spPr bwMode="auto">
          <a:xfrm>
            <a:off x="3887788" y="5045075"/>
            <a:ext cx="4979987" cy="1546225"/>
          </a:xfrm>
          <a:prstGeom prst="rect">
            <a:avLst/>
          </a:prstGeom>
          <a:noFill/>
          <a:ln w="9525">
            <a:noFill/>
            <a:miter lim="800000"/>
            <a:headEnd/>
            <a:tailEnd/>
          </a:ln>
        </p:spPr>
        <p:txBody>
          <a:bodyPr/>
          <a:lstStyle/>
          <a:p>
            <a:pPr algn="r" eaLnBrk="0" hangingPunct="0">
              <a:defRPr/>
            </a:pPr>
            <a:endParaRPr lang="en-US" sz="2000" b="1" dirty="0">
              <a:solidFill>
                <a:schemeClr val="accent2">
                  <a:lumMod val="50000"/>
                </a:schemeClr>
              </a:solidFill>
              <a:cs typeface="+mn-cs"/>
            </a:endParaRPr>
          </a:p>
        </p:txBody>
      </p:sp>
      <p:sp>
        <p:nvSpPr>
          <p:cNvPr id="2" name="TextBox 1"/>
          <p:cNvSpPr txBox="1"/>
          <p:nvPr/>
        </p:nvSpPr>
        <p:spPr>
          <a:xfrm>
            <a:off x="4410075" y="4670722"/>
            <a:ext cx="4457700" cy="1477328"/>
          </a:xfrm>
          <a:prstGeom prst="rect">
            <a:avLst/>
          </a:prstGeom>
          <a:noFill/>
        </p:spPr>
        <p:txBody>
          <a:bodyPr wrap="square" rtlCol="0">
            <a:spAutoFit/>
          </a:bodyPr>
          <a:lstStyle/>
          <a:p>
            <a:pPr algn="r"/>
            <a:r>
              <a:rPr lang="en-US" sz="1800" b="1" dirty="0" smtClean="0"/>
              <a:t>Ms. Heather Morlang</a:t>
            </a:r>
          </a:p>
          <a:p>
            <a:pPr algn="r"/>
            <a:r>
              <a:rPr lang="en-US" sz="1800" b="1" dirty="0" smtClean="0"/>
              <a:t>Medical Law Attorney, AFLOA/JACC</a:t>
            </a:r>
          </a:p>
          <a:p>
            <a:pPr algn="r"/>
            <a:r>
              <a:rPr lang="en-US" sz="1800" b="1" dirty="0" smtClean="0"/>
              <a:t>Medical Law Mini Course </a:t>
            </a:r>
          </a:p>
          <a:p>
            <a:pPr algn="r"/>
            <a:r>
              <a:rPr lang="en-US" sz="1800" b="1" dirty="0" smtClean="0"/>
              <a:t>7 March 2018</a:t>
            </a:r>
          </a:p>
          <a:p>
            <a:pPr algn="r"/>
            <a:r>
              <a:rPr lang="en-US" sz="1800" b="1" dirty="0" smtClean="0"/>
              <a:t>V.2</a:t>
            </a:r>
            <a:endParaRPr lang="en-US" sz="1800" b="1" dirty="0"/>
          </a:p>
        </p:txBody>
      </p:sp>
    </p:spTree>
    <p:extLst>
      <p:ext uri="{BB962C8B-B14F-4D97-AF65-F5344CB8AC3E}">
        <p14:creationId xmlns:p14="http://schemas.microsoft.com/office/powerpoint/2010/main" val="3110580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642448" y="0"/>
            <a:ext cx="7256442" cy="1143000"/>
          </a:xfrm>
        </p:spPr>
        <p:txBody>
          <a:bodyPr/>
          <a:lstStyle/>
          <a:p>
            <a:r>
              <a:rPr lang="en-US" sz="3200" dirty="0" smtClean="0"/>
              <a:t>10 USC 1102(b)</a:t>
            </a:r>
            <a:br>
              <a:rPr lang="en-US" sz="3200" dirty="0" smtClean="0"/>
            </a:br>
            <a:r>
              <a:rPr lang="en-US" sz="3200" dirty="0" smtClean="0"/>
              <a:t>Prohibited Disclosure &amp; Testimony</a:t>
            </a:r>
          </a:p>
        </p:txBody>
      </p:sp>
      <p:sp>
        <p:nvSpPr>
          <p:cNvPr id="4100" name="Rectangle 4099"/>
          <p:cNvSpPr>
            <a:spLocks noGrp="1" noChangeArrowheads="1"/>
          </p:cNvSpPr>
          <p:nvPr>
            <p:ph type="body" idx="1"/>
          </p:nvPr>
        </p:nvSpPr>
        <p:spPr>
          <a:xfrm>
            <a:off x="200025" y="1510392"/>
            <a:ext cx="8607425" cy="4867547"/>
          </a:xfrm>
        </p:spPr>
        <p:txBody>
          <a:bodyPr>
            <a:normAutofit/>
          </a:bodyPr>
          <a:lstStyle/>
          <a:p>
            <a:pPr marL="914400" lvl="1" indent="-457200">
              <a:spcAft>
                <a:spcPts val="600"/>
              </a:spcAft>
              <a:defRPr/>
            </a:pPr>
            <a:r>
              <a:rPr lang="en-US" sz="2400" b="0" dirty="0" smtClean="0"/>
              <a:t>No </a:t>
            </a:r>
            <a:r>
              <a:rPr lang="en-US" sz="2400" b="0" dirty="0"/>
              <a:t>part of any medical quality assurance record described in 10 USC 1102(a) may be subject to discovery or admitted into evidence in any judicial or administrative proceeding,</a:t>
            </a:r>
            <a:r>
              <a:rPr lang="en-US" sz="2400" b="0" i="1" dirty="0"/>
              <a:t> except </a:t>
            </a:r>
            <a:r>
              <a:rPr lang="en-US" sz="2400" b="0" dirty="0"/>
              <a:t>as provided in 10 USC 1102(c).</a:t>
            </a:r>
          </a:p>
          <a:p>
            <a:pPr marL="914400" lvl="1" indent="-457200">
              <a:spcAft>
                <a:spcPts val="600"/>
              </a:spcAft>
              <a:defRPr/>
            </a:pPr>
            <a:r>
              <a:rPr lang="en-US" sz="2400" b="0" dirty="0"/>
              <a:t>A person who reviews or creates medical quality assurance records for the DoD … or who participates in any proceeding that reviews or creates such records may not be </a:t>
            </a:r>
            <a:r>
              <a:rPr lang="en-US" sz="2400" b="0" u="sng" dirty="0"/>
              <a:t>permitted or required </a:t>
            </a:r>
            <a:r>
              <a:rPr lang="en-US" sz="2400" b="0" dirty="0"/>
              <a:t>to testify in any judicial or administrative proceeding with respect to such records … or action taken … in connection with such </a:t>
            </a:r>
            <a:r>
              <a:rPr lang="en-US" sz="2400" b="0" dirty="0" smtClean="0"/>
              <a:t>records, </a:t>
            </a:r>
            <a:r>
              <a:rPr lang="en-US" sz="2400" b="0" i="1" dirty="0"/>
              <a:t>except</a:t>
            </a:r>
            <a:r>
              <a:rPr lang="en-US" sz="2400" b="0" dirty="0"/>
              <a:t> as provided in 10 USC 1102</a:t>
            </a:r>
            <a:r>
              <a:rPr lang="en-US" sz="2400" b="0" dirty="0" smtClean="0"/>
              <a:t>.</a:t>
            </a:r>
          </a:p>
          <a:p>
            <a:pPr marL="457200" lvl="1" indent="0">
              <a:spcAft>
                <a:spcPts val="600"/>
              </a:spcAft>
              <a:buNone/>
              <a:defRPr/>
            </a:pPr>
            <a:endParaRPr lang="en-US" sz="2400" dirty="0" smtClean="0">
              <a:solidFill>
                <a:srgbClr val="151C77"/>
              </a:solidFill>
            </a:endParaRPr>
          </a:p>
        </p:txBody>
      </p:sp>
    </p:spTree>
    <p:extLst>
      <p:ext uri="{BB962C8B-B14F-4D97-AF65-F5344CB8AC3E}">
        <p14:creationId xmlns:p14="http://schemas.microsoft.com/office/powerpoint/2010/main" val="36412850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Withholding in Litigation</a:t>
            </a:r>
            <a:endParaRPr lang="en-US" dirty="0"/>
          </a:p>
        </p:txBody>
      </p:sp>
      <p:sp>
        <p:nvSpPr>
          <p:cNvPr id="3" name="Content Placeholder 2"/>
          <p:cNvSpPr>
            <a:spLocks noGrp="1"/>
          </p:cNvSpPr>
          <p:nvPr>
            <p:ph idx="1"/>
          </p:nvPr>
        </p:nvSpPr>
        <p:spPr>
          <a:xfrm>
            <a:off x="409575" y="1710690"/>
            <a:ext cx="8397875" cy="4198620"/>
          </a:xfrm>
        </p:spPr>
        <p:txBody>
          <a:bodyPr/>
          <a:lstStyle/>
          <a:p>
            <a:pPr marL="0" indent="0">
              <a:buNone/>
            </a:pPr>
            <a:r>
              <a:rPr lang="en-US" sz="1600" b="0" dirty="0" smtClean="0"/>
              <a:t>Government </a:t>
            </a:r>
            <a:r>
              <a:rPr lang="en-US" sz="1600" b="0" dirty="0"/>
              <a:t>attorneys in Federal Tort Claims Act (FTCA) litigation involving MTFs must recognize §1102 as a statutory prohibition barring disclosure or use in litigation and not as a privilege subject to waiver.  </a:t>
            </a:r>
            <a:r>
              <a:rPr lang="en-US" sz="1600" b="0" i="1" dirty="0"/>
              <a:t>In re United States of America</a:t>
            </a:r>
            <a:r>
              <a:rPr lang="en-US" sz="1600" b="0" dirty="0"/>
              <a:t>, 864 F.2d 1153 (5th Cir. 1989).</a:t>
            </a:r>
          </a:p>
          <a:p>
            <a:pPr marL="0" indent="0">
              <a:buNone/>
            </a:pPr>
            <a:r>
              <a:rPr lang="en-US" sz="1600" b="0" dirty="0" smtClean="0"/>
              <a:t>“The </a:t>
            </a:r>
            <a:r>
              <a:rPr lang="en-US" sz="1600" b="0" dirty="0"/>
              <a:t>burden is on the United States to establish the protected status of </a:t>
            </a:r>
            <a:r>
              <a:rPr lang="en-US" sz="1600" b="0" dirty="0" smtClean="0"/>
              <a:t>QA [quality assurance] records. … </a:t>
            </a:r>
            <a:r>
              <a:rPr lang="en-US" sz="1600" b="0" dirty="0"/>
              <a:t>To establish </a:t>
            </a:r>
            <a:r>
              <a:rPr lang="en-US" sz="1600" b="0" dirty="0" smtClean="0"/>
              <a:t>the documents </a:t>
            </a:r>
            <a:r>
              <a:rPr lang="en-US" sz="1600" b="0" dirty="0"/>
              <a:t>as QA records, a declaration should be obtained from an agency official responsible for </a:t>
            </a:r>
            <a:r>
              <a:rPr lang="en-US" sz="1600" b="0" dirty="0" smtClean="0"/>
              <a:t>the QA </a:t>
            </a:r>
            <a:r>
              <a:rPr lang="en-US" sz="1600" b="0" dirty="0"/>
              <a:t>program</a:t>
            </a:r>
            <a:r>
              <a:rPr lang="en-US" sz="1600" b="0" dirty="0" smtClean="0"/>
              <a:t>. The declaration should describe the </a:t>
            </a:r>
            <a:r>
              <a:rPr lang="en-US" sz="1600" b="0" dirty="0"/>
              <a:t>agency's QA program and explain the rationale for QA in terms of improving the quality of </a:t>
            </a:r>
            <a:r>
              <a:rPr lang="en-US" sz="1600" b="0" dirty="0" smtClean="0"/>
              <a:t>health care</a:t>
            </a:r>
            <a:r>
              <a:rPr lang="en-US" sz="1600" b="0" dirty="0"/>
              <a:t>, the importance of the QA activity </a:t>
            </a:r>
            <a:r>
              <a:rPr lang="en-US" sz="1600" b="0" dirty="0" smtClean="0"/>
              <a:t>in promoting </a:t>
            </a:r>
            <a:r>
              <a:rPr lang="en-US" sz="1600" b="0" dirty="0"/>
              <a:t>peer review, and how confidentiality enhances </a:t>
            </a:r>
            <a:r>
              <a:rPr lang="en-US" sz="1600" b="0" dirty="0" smtClean="0"/>
              <a:t>full and </a:t>
            </a:r>
            <a:r>
              <a:rPr lang="en-US" sz="1600" b="0" dirty="0"/>
              <a:t>candid discussions among health care professionals. </a:t>
            </a:r>
            <a:r>
              <a:rPr lang="en-US" sz="1600" b="0" dirty="0" smtClean="0"/>
              <a:t>The declaration </a:t>
            </a:r>
            <a:r>
              <a:rPr lang="en-US" sz="1600" b="0" dirty="0"/>
              <a:t>should also describe </a:t>
            </a:r>
            <a:r>
              <a:rPr lang="en-US" sz="1600" b="0" dirty="0" smtClean="0"/>
              <a:t>the documents</a:t>
            </a:r>
            <a:r>
              <a:rPr lang="en-US" sz="1600" b="0" dirty="0"/>
              <a:t>, without disclosing their contents, to demonstrate how the statutory and regulatory terms </a:t>
            </a:r>
            <a:r>
              <a:rPr lang="en-US" sz="1600" b="0" dirty="0" smtClean="0"/>
              <a:t>apply to </a:t>
            </a:r>
            <a:r>
              <a:rPr lang="en-US" sz="1600" b="0" dirty="0"/>
              <a:t>the documents</a:t>
            </a:r>
            <a:r>
              <a:rPr lang="en-US" sz="1600" b="0" dirty="0" smtClean="0"/>
              <a:t>.”</a:t>
            </a:r>
          </a:p>
          <a:p>
            <a:pPr marL="0" indent="0">
              <a:buNone/>
            </a:pPr>
            <a:r>
              <a:rPr lang="en-US" sz="1600" b="0" i="1" dirty="0" smtClean="0"/>
              <a:t>The Confidentiality of Department of Defense Medical Quality Assurance Records: Developments Under 10 U.S.C. §1102</a:t>
            </a:r>
            <a:r>
              <a:rPr lang="en-US" sz="1600" b="0" dirty="0"/>
              <a:t> </a:t>
            </a:r>
            <a:r>
              <a:rPr lang="en-US" sz="1600" b="0" dirty="0" smtClean="0"/>
              <a:t>by Gill P. Beck in the </a:t>
            </a:r>
            <a:r>
              <a:rPr lang="en-US" sz="1600" b="0" u="sng" dirty="0" smtClean="0"/>
              <a:t>United States Attorneys’ Bulletins: Medical Malpractice</a:t>
            </a:r>
            <a:r>
              <a:rPr lang="en-US" sz="1600" b="0" dirty="0" smtClean="0"/>
              <a:t>, volume 57, number 3, page 24 (July 2009)</a:t>
            </a:r>
          </a:p>
        </p:txBody>
      </p:sp>
    </p:spTree>
    <p:extLst>
      <p:ext uri="{BB962C8B-B14F-4D97-AF65-F5344CB8AC3E}">
        <p14:creationId xmlns:p14="http://schemas.microsoft.com/office/powerpoint/2010/main" val="529817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10 USC 1102(c) Authorized </a:t>
            </a:r>
            <a:br>
              <a:rPr lang="en-US" sz="3200" dirty="0" smtClean="0"/>
            </a:br>
            <a:r>
              <a:rPr lang="en-US" sz="3200" dirty="0" smtClean="0"/>
              <a:t>Exceptions I </a:t>
            </a:r>
          </a:p>
        </p:txBody>
      </p:sp>
      <p:sp>
        <p:nvSpPr>
          <p:cNvPr id="4100" name="Rectangle 4099"/>
          <p:cNvSpPr>
            <a:spLocks noGrp="1" noChangeArrowheads="1"/>
          </p:cNvSpPr>
          <p:nvPr>
            <p:ph type="body" idx="1"/>
          </p:nvPr>
        </p:nvSpPr>
        <p:spPr>
          <a:xfrm>
            <a:off x="306388" y="1567542"/>
            <a:ext cx="8607425" cy="4581798"/>
          </a:xfrm>
        </p:spPr>
        <p:txBody>
          <a:bodyPr>
            <a:noAutofit/>
          </a:bodyPr>
          <a:lstStyle/>
          <a:p>
            <a:pPr marL="457200" lvl="1" indent="0">
              <a:spcAft>
                <a:spcPts val="600"/>
              </a:spcAft>
              <a:buNone/>
              <a:defRPr/>
            </a:pPr>
            <a:r>
              <a:rPr lang="en-US" sz="2400" b="0" dirty="0" smtClean="0"/>
              <a:t>Disclosure or Testimony to:</a:t>
            </a:r>
          </a:p>
          <a:p>
            <a:pPr marL="914400" lvl="1" indent="-457200">
              <a:spcAft>
                <a:spcPts val="600"/>
              </a:spcAft>
              <a:defRPr/>
            </a:pPr>
            <a:r>
              <a:rPr lang="en-US" sz="2400" b="0" dirty="0" smtClean="0"/>
              <a:t>a Federal executive agency or private organization to accredit or license the DoD healthcare facility (MTF), or monitor the MTF</a:t>
            </a:r>
            <a:r>
              <a:rPr lang="en-US" sz="2400" b="0" dirty="0"/>
              <a:t> </a:t>
            </a:r>
            <a:r>
              <a:rPr lang="en-US" sz="2400" b="0" dirty="0" smtClean="0"/>
              <a:t>in accordance with law</a:t>
            </a:r>
          </a:p>
          <a:p>
            <a:pPr marL="914400" lvl="1" indent="-457200">
              <a:spcAft>
                <a:spcPts val="600"/>
              </a:spcAft>
              <a:defRPr/>
            </a:pPr>
            <a:r>
              <a:rPr lang="en-US" sz="2400" b="0" dirty="0" smtClean="0"/>
              <a:t>a judicial/administrative proceeding </a:t>
            </a:r>
            <a:r>
              <a:rPr lang="en-US" sz="2400" b="0" u="sng" dirty="0" smtClean="0"/>
              <a:t>when the subject provider commenced the action</a:t>
            </a:r>
            <a:r>
              <a:rPr lang="en-US" sz="2400" b="0" dirty="0" smtClean="0"/>
              <a:t> and it concerns an adverse action taken to his/her clinical privileges</a:t>
            </a:r>
          </a:p>
          <a:p>
            <a:pPr marL="914400" lvl="1" indent="-457200">
              <a:spcAft>
                <a:spcPts val="600"/>
              </a:spcAft>
              <a:defRPr/>
            </a:pPr>
            <a:r>
              <a:rPr lang="en-US" sz="2400" b="0" dirty="0" smtClean="0"/>
              <a:t>a government board/agency or professional healthcare organization who needs it to license/certify the provider or to monitor the provider’s professional standards</a:t>
            </a:r>
          </a:p>
        </p:txBody>
      </p:sp>
    </p:spTree>
    <p:extLst>
      <p:ext uri="{BB962C8B-B14F-4D97-AF65-F5344CB8AC3E}">
        <p14:creationId xmlns:p14="http://schemas.microsoft.com/office/powerpoint/2010/main" val="2700002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a:t>10 USC 1102(c) Authorized</a:t>
            </a:r>
            <a:br>
              <a:rPr lang="en-US" sz="3200" dirty="0"/>
            </a:br>
            <a:r>
              <a:rPr lang="en-US" sz="3200" dirty="0"/>
              <a:t>Exceptions </a:t>
            </a:r>
            <a:r>
              <a:rPr lang="en-US" sz="3200" dirty="0" smtClean="0"/>
              <a:t>II</a:t>
            </a:r>
          </a:p>
        </p:txBody>
      </p:sp>
      <p:sp>
        <p:nvSpPr>
          <p:cNvPr id="4100" name="Rectangle 4099"/>
          <p:cNvSpPr>
            <a:spLocks noGrp="1" noChangeArrowheads="1"/>
          </p:cNvSpPr>
          <p:nvPr>
            <p:ph type="body" idx="1"/>
          </p:nvPr>
        </p:nvSpPr>
        <p:spPr>
          <a:xfrm>
            <a:off x="85725" y="1613262"/>
            <a:ext cx="8607425" cy="4421778"/>
          </a:xfrm>
        </p:spPr>
        <p:txBody>
          <a:bodyPr>
            <a:noAutofit/>
          </a:bodyPr>
          <a:lstStyle/>
          <a:p>
            <a:pPr marL="457200" lvl="1" indent="0">
              <a:spcAft>
                <a:spcPts val="600"/>
              </a:spcAft>
              <a:buNone/>
              <a:defRPr/>
            </a:pPr>
            <a:r>
              <a:rPr lang="en-US" sz="2400" b="0" dirty="0" smtClean="0"/>
              <a:t>Disclosure or Testimony to:</a:t>
            </a:r>
          </a:p>
          <a:p>
            <a:pPr marL="914400" lvl="1" indent="-457200">
              <a:spcAft>
                <a:spcPts val="600"/>
              </a:spcAft>
              <a:defRPr/>
            </a:pPr>
            <a:r>
              <a:rPr lang="en-US" sz="2400" b="0" dirty="0" smtClean="0"/>
              <a:t>a </a:t>
            </a:r>
            <a:r>
              <a:rPr lang="en-US" sz="2400" b="0" dirty="0"/>
              <a:t>criminal or civil law enforcement </a:t>
            </a:r>
            <a:r>
              <a:rPr lang="en-US" sz="2400" b="0" dirty="0" smtClean="0"/>
              <a:t>agency or instrumentality charged by law with </a:t>
            </a:r>
            <a:r>
              <a:rPr lang="en-US" sz="2400" b="0" dirty="0"/>
              <a:t>protection of the public health/safety if its </a:t>
            </a:r>
            <a:r>
              <a:rPr lang="en-US" sz="2400" b="0" dirty="0" smtClean="0"/>
              <a:t>qualified representative </a:t>
            </a:r>
            <a:r>
              <a:rPr lang="en-US" sz="2400" b="0" dirty="0"/>
              <a:t>makes a </a:t>
            </a:r>
            <a:r>
              <a:rPr lang="en-US" sz="2400" b="0" u="sng" dirty="0"/>
              <a:t>written</a:t>
            </a:r>
            <a:r>
              <a:rPr lang="en-US" sz="2400" b="0" dirty="0"/>
              <a:t> request that such record be provided for a purpose authorized by law</a:t>
            </a:r>
            <a:r>
              <a:rPr lang="en-US" sz="2400" b="0" dirty="0" smtClean="0"/>
              <a:t>.</a:t>
            </a:r>
          </a:p>
          <a:p>
            <a:pPr marL="914400" lvl="1" indent="-457200">
              <a:spcAft>
                <a:spcPts val="600"/>
              </a:spcAft>
              <a:defRPr/>
            </a:pPr>
            <a:r>
              <a:rPr lang="en-US" sz="2400" b="0" dirty="0" smtClean="0"/>
              <a:t>a judicial or administrative </a:t>
            </a:r>
            <a:r>
              <a:rPr lang="en-US" sz="2400" b="0" dirty="0"/>
              <a:t>proceeding commenced by a criminal or civil law enforcement </a:t>
            </a:r>
            <a:r>
              <a:rPr lang="en-US" sz="2400" b="0" dirty="0" smtClean="0"/>
              <a:t>agency or instrumentality but </a:t>
            </a:r>
            <a:r>
              <a:rPr lang="en-US" sz="2400" b="0" u="sng" dirty="0"/>
              <a:t>only</a:t>
            </a:r>
            <a:r>
              <a:rPr lang="en-US" sz="2400" b="0" dirty="0"/>
              <a:t> with respect to the subject of the proceeding.</a:t>
            </a:r>
          </a:p>
          <a:p>
            <a:pPr marL="914400" lvl="1" indent="-457200">
              <a:spcAft>
                <a:spcPts val="600"/>
              </a:spcAft>
              <a:defRPr/>
            </a:pPr>
            <a:endParaRPr lang="en-US" sz="2400" b="0" dirty="0" smtClean="0">
              <a:solidFill>
                <a:srgbClr val="151C77"/>
              </a:solidFill>
            </a:endParaRPr>
          </a:p>
        </p:txBody>
      </p:sp>
    </p:spTree>
    <p:extLst>
      <p:ext uri="{BB962C8B-B14F-4D97-AF65-F5344CB8AC3E}">
        <p14:creationId xmlns:p14="http://schemas.microsoft.com/office/powerpoint/2010/main" val="21721400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a:t>10 USC 1102(c) Authorized</a:t>
            </a:r>
            <a:br>
              <a:rPr lang="en-US" sz="3200" dirty="0"/>
            </a:br>
            <a:r>
              <a:rPr lang="en-US" sz="3200" dirty="0"/>
              <a:t>Exceptions </a:t>
            </a:r>
            <a:r>
              <a:rPr lang="en-US" sz="3200" dirty="0" smtClean="0"/>
              <a:t>III</a:t>
            </a:r>
          </a:p>
        </p:txBody>
      </p:sp>
      <p:sp>
        <p:nvSpPr>
          <p:cNvPr id="4100" name="Rectangle 4099"/>
          <p:cNvSpPr>
            <a:spLocks noGrp="1" noChangeArrowheads="1"/>
          </p:cNvSpPr>
          <p:nvPr>
            <p:ph type="body" idx="1"/>
          </p:nvPr>
        </p:nvSpPr>
        <p:spPr>
          <a:xfrm>
            <a:off x="306388" y="1567542"/>
            <a:ext cx="8607425" cy="4753248"/>
          </a:xfrm>
        </p:spPr>
        <p:txBody>
          <a:bodyPr>
            <a:noAutofit/>
          </a:bodyPr>
          <a:lstStyle/>
          <a:p>
            <a:pPr marL="457200" lvl="1" indent="0">
              <a:spcAft>
                <a:spcPts val="600"/>
              </a:spcAft>
              <a:buNone/>
              <a:defRPr/>
            </a:pPr>
            <a:r>
              <a:rPr lang="en-US" sz="2400" b="0" dirty="0" smtClean="0"/>
              <a:t>Disclosure or Testimony to:</a:t>
            </a:r>
          </a:p>
          <a:p>
            <a:pPr marL="914400" lvl="1" indent="-457200">
              <a:spcAft>
                <a:spcPts val="600"/>
              </a:spcAft>
              <a:defRPr/>
            </a:pPr>
            <a:r>
              <a:rPr lang="en-US" sz="2400" b="0" dirty="0" smtClean="0"/>
              <a:t>another </a:t>
            </a:r>
            <a:r>
              <a:rPr lang="en-US" sz="2400" b="0" dirty="0"/>
              <a:t>healthcare facility who needs </a:t>
            </a:r>
            <a:r>
              <a:rPr lang="en-US" sz="2400" b="0" dirty="0" smtClean="0"/>
              <a:t>it to decide whether a provider (who has either applied to work there or who has been approved to work there) is professionally qualified to work there</a:t>
            </a:r>
          </a:p>
          <a:p>
            <a:pPr marL="914400" lvl="1" indent="-457200">
              <a:spcAft>
                <a:spcPts val="600"/>
              </a:spcAft>
              <a:defRPr/>
            </a:pPr>
            <a:r>
              <a:rPr lang="en-US" sz="2400" b="0" dirty="0" smtClean="0"/>
              <a:t>an officer, employee, or contractor </a:t>
            </a:r>
            <a:r>
              <a:rPr lang="en-US" sz="2400" b="0" u="sng" dirty="0" smtClean="0"/>
              <a:t>of DoD </a:t>
            </a:r>
            <a:r>
              <a:rPr lang="en-US" sz="2400" b="0" dirty="0" smtClean="0"/>
              <a:t>who has a need for such record or testimony to perform official duties</a:t>
            </a:r>
            <a:r>
              <a:rPr lang="en-US" sz="2400" b="0" dirty="0"/>
              <a:t> </a:t>
            </a:r>
            <a:r>
              <a:rPr lang="en-US" sz="2400" b="0" dirty="0" smtClean="0"/>
              <a:t>(such official duties are not limited to medical quality assurance activities)</a:t>
            </a:r>
          </a:p>
          <a:p>
            <a:pPr marL="1368425" lvl="3" indent="0">
              <a:spcAft>
                <a:spcPts val="600"/>
              </a:spcAft>
              <a:buNone/>
              <a:defRPr/>
            </a:pPr>
            <a:r>
              <a:rPr lang="en-US" sz="2400" b="0" dirty="0" smtClean="0"/>
              <a:t>Examples: Claims officers, Criminal investigators, and Inspector General</a:t>
            </a:r>
          </a:p>
        </p:txBody>
      </p:sp>
    </p:spTree>
    <p:extLst>
      <p:ext uri="{BB962C8B-B14F-4D97-AF65-F5344CB8AC3E}">
        <p14:creationId xmlns:p14="http://schemas.microsoft.com/office/powerpoint/2010/main" val="7600833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Redactions</a:t>
            </a:r>
          </a:p>
        </p:txBody>
      </p:sp>
      <p:sp>
        <p:nvSpPr>
          <p:cNvPr id="4100" name="Rectangle 4099"/>
          <p:cNvSpPr>
            <a:spLocks noGrp="1" noChangeArrowheads="1"/>
          </p:cNvSpPr>
          <p:nvPr>
            <p:ph type="body" idx="1"/>
          </p:nvPr>
        </p:nvSpPr>
        <p:spPr>
          <a:xfrm>
            <a:off x="230843" y="1384662"/>
            <a:ext cx="8607425" cy="4856118"/>
          </a:xfrm>
        </p:spPr>
        <p:txBody>
          <a:bodyPr>
            <a:noAutofit/>
          </a:bodyPr>
          <a:lstStyle/>
          <a:p>
            <a:pPr marL="457200" lvl="1" indent="0">
              <a:spcAft>
                <a:spcPts val="600"/>
              </a:spcAft>
              <a:buNone/>
              <a:defRPr/>
            </a:pPr>
            <a:r>
              <a:rPr lang="en-US" b="0" dirty="0" smtClean="0"/>
              <a:t>If an exception in 1102(c) authorizes disclosure, and the disclosure will be  </a:t>
            </a:r>
            <a:r>
              <a:rPr lang="en-US" b="0" u="sng" dirty="0" smtClean="0"/>
              <a:t>outside</a:t>
            </a:r>
            <a:r>
              <a:rPr lang="en-US" b="0" dirty="0" smtClean="0"/>
              <a:t> the DoD, then the following redactions must be applied first:  </a:t>
            </a:r>
          </a:p>
          <a:p>
            <a:pPr marL="800100" lvl="1" indent="-342900">
              <a:spcAft>
                <a:spcPts val="600"/>
              </a:spcAft>
              <a:defRPr/>
            </a:pPr>
            <a:r>
              <a:rPr lang="en-US" b="0" dirty="0" smtClean="0"/>
              <a:t>The identity of any person who received healthcare services from the DoD (eg, the patient)</a:t>
            </a:r>
          </a:p>
          <a:p>
            <a:pPr marL="800100" lvl="1" indent="-342900">
              <a:spcAft>
                <a:spcPts val="600"/>
              </a:spcAft>
              <a:defRPr/>
            </a:pPr>
            <a:r>
              <a:rPr lang="en-US" b="0" dirty="0" smtClean="0"/>
              <a:t>The identity of the DoD personnel who were associated with the medical quality assurance program (eg, a peer-reviewer name is redacted but the name of the provider under review remains) </a:t>
            </a:r>
          </a:p>
          <a:p>
            <a:pPr marL="457200" lvl="1" indent="0">
              <a:spcAft>
                <a:spcPts val="600"/>
              </a:spcAft>
              <a:buNone/>
              <a:defRPr/>
            </a:pPr>
            <a:r>
              <a:rPr lang="en-US" b="0" dirty="0" smtClean="0"/>
              <a:t>This redaction requirement does not apply to the extent that disclosure of unredacted records is permitted by the Privacy Act, 5 USC 552a, DoD 5400.11-R.</a:t>
            </a:r>
          </a:p>
          <a:p>
            <a:pPr marL="457200" lvl="1" indent="0">
              <a:spcAft>
                <a:spcPts val="600"/>
              </a:spcAft>
              <a:buNone/>
              <a:defRPr/>
            </a:pPr>
            <a:r>
              <a:rPr lang="en-US" b="0" dirty="0" smtClean="0"/>
              <a:t>Note for Army:  See also App. B, Para. 11 in AR 40-68 </a:t>
            </a:r>
          </a:p>
        </p:txBody>
      </p:sp>
    </p:spTree>
    <p:extLst>
      <p:ext uri="{BB962C8B-B14F-4D97-AF65-F5344CB8AC3E}">
        <p14:creationId xmlns:p14="http://schemas.microsoft.com/office/powerpoint/2010/main" val="34210103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10 USC 1102(d)</a:t>
            </a:r>
            <a:br>
              <a:rPr lang="en-US" sz="3200" dirty="0" smtClean="0"/>
            </a:br>
            <a:r>
              <a:rPr lang="en-US" sz="3200" dirty="0" smtClean="0"/>
              <a:t>Disclosures for Certain Purposes</a:t>
            </a:r>
          </a:p>
        </p:txBody>
      </p:sp>
      <p:sp>
        <p:nvSpPr>
          <p:cNvPr id="4100" name="Rectangle 4099"/>
          <p:cNvSpPr>
            <a:spLocks noGrp="1" noChangeArrowheads="1"/>
          </p:cNvSpPr>
          <p:nvPr>
            <p:ph type="body" idx="1"/>
          </p:nvPr>
        </p:nvSpPr>
        <p:spPr>
          <a:xfrm>
            <a:off x="200025" y="1219200"/>
            <a:ext cx="8607425" cy="5067300"/>
          </a:xfrm>
        </p:spPr>
        <p:txBody>
          <a:bodyPr>
            <a:normAutofit fontScale="25000" lnSpcReduction="20000"/>
          </a:bodyPr>
          <a:lstStyle/>
          <a:p>
            <a:pPr marL="800100" lvl="1" indent="-342900">
              <a:spcAft>
                <a:spcPts val="600"/>
              </a:spcAft>
              <a:defRPr/>
            </a:pPr>
            <a:endParaRPr lang="en-US" sz="2400" dirty="0" smtClean="0">
              <a:solidFill>
                <a:srgbClr val="151C77"/>
              </a:solidFill>
            </a:endParaRPr>
          </a:p>
          <a:p>
            <a:pPr marL="800100" lvl="1" indent="-342900">
              <a:spcAft>
                <a:spcPts val="600"/>
              </a:spcAft>
              <a:defRPr/>
            </a:pPr>
            <a:r>
              <a:rPr lang="en-US" sz="6400" b="0" dirty="0" smtClean="0"/>
              <a:t>De-identified aggregate statistical information from DoD clinical quality programs:</a:t>
            </a:r>
          </a:p>
          <a:p>
            <a:pPr marL="1711325" lvl="3" indent="-342900">
              <a:spcAft>
                <a:spcPts val="600"/>
              </a:spcAft>
              <a:defRPr/>
            </a:pPr>
            <a:r>
              <a:rPr lang="en-US" sz="6400" b="0" dirty="0" smtClean="0"/>
              <a:t>See DoDM 6025.13, Encl. 2, Sec. 4</a:t>
            </a:r>
          </a:p>
          <a:p>
            <a:pPr marL="1711325" lvl="3" indent="-342900">
              <a:spcAft>
                <a:spcPts val="600"/>
              </a:spcAft>
              <a:defRPr/>
            </a:pPr>
            <a:r>
              <a:rPr lang="en-US" sz="6400" b="0" dirty="0"/>
              <a:t>O</a:t>
            </a:r>
            <a:r>
              <a:rPr lang="en-US" sz="6400" b="0" dirty="0" smtClean="0"/>
              <a:t>SD(HA) approves the measures released: </a:t>
            </a:r>
          </a:p>
          <a:p>
            <a:pPr marL="2168525" lvl="4" indent="-342900">
              <a:spcAft>
                <a:spcPts val="600"/>
              </a:spcAft>
              <a:defRPr/>
            </a:pPr>
            <a:r>
              <a:rPr lang="en-US" sz="6400" dirty="0" smtClean="0"/>
              <a:t>Healthcare Effectiveness Data &amp; Information Set (HEDIS) used by the National Committee for Quality Assurance </a:t>
            </a:r>
          </a:p>
          <a:p>
            <a:pPr marL="2168525" lvl="4" indent="-342900">
              <a:spcAft>
                <a:spcPts val="600"/>
              </a:spcAft>
              <a:defRPr/>
            </a:pPr>
            <a:r>
              <a:rPr lang="en-US" sz="6400" dirty="0" smtClean="0"/>
              <a:t>ORYX used by The Joint Commission</a:t>
            </a:r>
          </a:p>
          <a:p>
            <a:pPr marL="1711325" lvl="3" indent="-342900">
              <a:spcAft>
                <a:spcPts val="600"/>
              </a:spcAft>
              <a:defRPr/>
            </a:pPr>
            <a:r>
              <a:rPr lang="en-US" sz="6400" b="0" dirty="0" smtClean="0"/>
              <a:t>In 2016, DHA approved MTF’s use of the American College of Surgeon’s National Surgical Quality Improvement Program (NSQIP)</a:t>
            </a:r>
          </a:p>
          <a:p>
            <a:pPr marL="1711325" lvl="3" indent="-342900">
              <a:spcAft>
                <a:spcPts val="600"/>
              </a:spcAft>
              <a:defRPr/>
            </a:pPr>
            <a:r>
              <a:rPr lang="en-US" sz="6400" b="0" dirty="0" smtClean="0"/>
              <a:t>Transparency for Patients Website:  https</a:t>
            </a:r>
            <a:r>
              <a:rPr lang="en-US" sz="6400" b="0" dirty="0"/>
              <a:t>://</a:t>
            </a:r>
            <a:r>
              <a:rPr lang="en-US" sz="6400" b="0" dirty="0" smtClean="0"/>
              <a:t>www.health.mil/Military-Health-Topics/Access-Cost-Quality-and-Safety/Patient-Portal-for-MHS-Quality-Patient-Safety-and-Access-Information</a:t>
            </a:r>
          </a:p>
          <a:p>
            <a:pPr marL="1711325" lvl="3" indent="-342900">
              <a:spcAft>
                <a:spcPts val="600"/>
              </a:spcAft>
              <a:defRPr/>
            </a:pPr>
            <a:r>
              <a:rPr lang="en-US" sz="6400" b="0" dirty="0"/>
              <a:t>Individual event data </a:t>
            </a:r>
            <a:r>
              <a:rPr lang="en-US" sz="6400" b="0" dirty="0" smtClean="0"/>
              <a:t>must not </a:t>
            </a:r>
            <a:r>
              <a:rPr lang="en-US" sz="6400" b="0" dirty="0"/>
              <a:t>be released. </a:t>
            </a:r>
          </a:p>
          <a:p>
            <a:pPr marL="1711325" lvl="3" indent="-342900">
              <a:spcAft>
                <a:spcPts val="600"/>
              </a:spcAft>
              <a:defRPr/>
            </a:pPr>
            <a:r>
              <a:rPr lang="en-US" sz="6400" b="0" dirty="0" smtClean="0"/>
              <a:t>“Threshold Rule”: The </a:t>
            </a:r>
            <a:r>
              <a:rPr lang="en-US" sz="6400" b="0" dirty="0"/>
              <a:t>number of persons meeting all of the demographics in the grouping must be 3 or greater.</a:t>
            </a:r>
          </a:p>
          <a:p>
            <a:pPr marL="800100" lvl="1" indent="-342900">
              <a:spcAft>
                <a:spcPts val="600"/>
              </a:spcAft>
              <a:defRPr/>
            </a:pPr>
            <a:r>
              <a:rPr lang="en-US" sz="6400" b="0" dirty="0" smtClean="0"/>
              <a:t>To a </a:t>
            </a:r>
            <a:r>
              <a:rPr lang="en-US" sz="6400" b="0" u="sng" dirty="0" smtClean="0"/>
              <a:t>committee</a:t>
            </a:r>
            <a:r>
              <a:rPr lang="en-US" sz="6400" b="0" dirty="0" smtClean="0"/>
              <a:t> of either house of Congress, any joint </a:t>
            </a:r>
            <a:r>
              <a:rPr lang="en-US" sz="6400" b="0" u="sng" dirty="0" smtClean="0"/>
              <a:t>committee</a:t>
            </a:r>
            <a:r>
              <a:rPr lang="en-US" sz="6400" b="0" dirty="0" smtClean="0"/>
              <a:t> of Congress, or the Comptroller General if the record pertains to any matter within their respective </a:t>
            </a:r>
            <a:r>
              <a:rPr lang="en-US" sz="6400" b="0" u="sng" dirty="0" smtClean="0"/>
              <a:t>jurisdiction</a:t>
            </a:r>
            <a:r>
              <a:rPr lang="en-US" sz="6400" b="0" dirty="0" smtClean="0"/>
              <a:t>.</a:t>
            </a:r>
            <a:endParaRPr lang="en-US" sz="6400" dirty="0" smtClean="0"/>
          </a:p>
        </p:txBody>
      </p:sp>
    </p:spTree>
    <p:extLst>
      <p:ext uri="{BB962C8B-B14F-4D97-AF65-F5344CB8AC3E}">
        <p14:creationId xmlns:p14="http://schemas.microsoft.com/office/powerpoint/2010/main" val="1978193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Approval Authorities</a:t>
            </a:r>
          </a:p>
        </p:txBody>
      </p:sp>
      <p:sp>
        <p:nvSpPr>
          <p:cNvPr id="4100" name="Rectangle 4099"/>
          <p:cNvSpPr>
            <a:spLocks noGrp="1" noChangeArrowheads="1"/>
          </p:cNvSpPr>
          <p:nvPr>
            <p:ph type="body" idx="1"/>
          </p:nvPr>
        </p:nvSpPr>
        <p:spPr>
          <a:xfrm>
            <a:off x="200025" y="1219200"/>
            <a:ext cx="8607425" cy="5033010"/>
          </a:xfrm>
        </p:spPr>
        <p:txBody>
          <a:bodyPr>
            <a:normAutofit/>
          </a:bodyPr>
          <a:lstStyle/>
          <a:p>
            <a:pPr marL="457200" lvl="1" indent="0">
              <a:spcAft>
                <a:spcPts val="600"/>
              </a:spcAft>
              <a:buNone/>
              <a:defRPr/>
            </a:pPr>
            <a:endParaRPr lang="en-US" sz="1400" u="sng" dirty="0" smtClean="0">
              <a:solidFill>
                <a:srgbClr val="151C77"/>
              </a:solidFill>
            </a:endParaRPr>
          </a:p>
          <a:p>
            <a:pPr marL="457200" lvl="1" indent="0">
              <a:spcAft>
                <a:spcPts val="600"/>
              </a:spcAft>
              <a:buNone/>
              <a:defRPr/>
            </a:pPr>
            <a:r>
              <a:rPr lang="en-US" sz="1400" u="sng" dirty="0" smtClean="0"/>
              <a:t>Air Force (AFI 44-119)</a:t>
            </a:r>
          </a:p>
          <a:p>
            <a:pPr marL="457200" lvl="1" indent="0">
              <a:spcAft>
                <a:spcPts val="600"/>
              </a:spcAft>
              <a:buNone/>
              <a:defRPr/>
            </a:pPr>
            <a:r>
              <a:rPr lang="en-US" sz="1400" b="0" dirty="0" smtClean="0"/>
              <a:t>AFMOA/SGHQ division chief is approval authority to release clinical lessons learned to the MTFs.  MII will not be released to external organizations without permission from the HQ USAF/SG office.  QA data sharing needs approval from OSD(HA) Chief Medical Officer through AFMOA/SGHQ.  Release of MII beyond the MTF/CC must be approved by HQ AF/SG office after coordination with HQ AF/SGJ</a:t>
            </a:r>
            <a:endParaRPr lang="en-US" sz="1400" b="0" dirty="0"/>
          </a:p>
          <a:p>
            <a:pPr marL="457200" lvl="1" indent="0">
              <a:spcAft>
                <a:spcPts val="600"/>
              </a:spcAft>
              <a:buNone/>
              <a:defRPr/>
            </a:pPr>
            <a:r>
              <a:rPr lang="en-US" sz="1400" u="sng" dirty="0" smtClean="0"/>
              <a:t>Army (AR 40-68)</a:t>
            </a:r>
          </a:p>
          <a:p>
            <a:pPr marL="457200" lvl="1" indent="0">
              <a:spcAft>
                <a:spcPts val="600"/>
              </a:spcAft>
              <a:buNone/>
              <a:defRPr/>
            </a:pPr>
            <a:r>
              <a:rPr lang="en-US" sz="1400" b="0" dirty="0" smtClean="0"/>
              <a:t>QA records or information cannot be released to anyone other than AMEDD personnel in the performance of their duties without the written approval of the MTF commander or TSG.  Release of QA information outside the DoD requires the approval of TSG or her designee.  In FOIA situations, the initial denial authority for QA records is TSG.</a:t>
            </a:r>
          </a:p>
          <a:p>
            <a:pPr marL="457200" lvl="1" indent="0">
              <a:spcAft>
                <a:spcPts val="600"/>
              </a:spcAft>
              <a:buNone/>
              <a:defRPr/>
            </a:pPr>
            <a:r>
              <a:rPr lang="en-US" sz="1400" u="sng" dirty="0" smtClean="0"/>
              <a:t>Navy (unpublished)</a:t>
            </a:r>
          </a:p>
          <a:p>
            <a:pPr marL="457200" lvl="1" indent="0">
              <a:spcAft>
                <a:spcPts val="600"/>
              </a:spcAft>
              <a:buNone/>
              <a:defRPr/>
            </a:pPr>
            <a:r>
              <a:rPr lang="en-US" sz="1400" b="0" dirty="0" smtClean="0"/>
              <a:t>Release </a:t>
            </a:r>
            <a:r>
              <a:rPr lang="en-US" sz="1400" b="0" dirty="0"/>
              <a:t>of QA information (risk management, patient safety, clinical </a:t>
            </a:r>
            <a:r>
              <a:rPr lang="en-US" sz="1400" b="0" dirty="0" smtClean="0"/>
              <a:t>adverse action</a:t>
            </a:r>
            <a:r>
              <a:rPr lang="en-US" sz="1400" b="0" dirty="0"/>
              <a:t>, etc.) generated within Navy Medicine must be approved by BUMED</a:t>
            </a:r>
            <a:r>
              <a:rPr lang="en-US" sz="1400" b="0" dirty="0" smtClean="0"/>
              <a:t>.  These </a:t>
            </a:r>
            <a:r>
              <a:rPr lang="en-US" sz="1400" b="0" dirty="0"/>
              <a:t>requests are usually routed through either BUMED's Risk </a:t>
            </a:r>
            <a:r>
              <a:rPr lang="en-US" sz="1400" b="0" dirty="0" smtClean="0"/>
              <a:t>Management (</a:t>
            </a:r>
            <a:r>
              <a:rPr lang="en-US" sz="1400" b="0" dirty="0"/>
              <a:t>M5) office or Legal (M00J) office.  After review of the request, </a:t>
            </a:r>
            <a:r>
              <a:rPr lang="en-US" sz="1400" b="0" dirty="0" smtClean="0"/>
              <a:t>guidance is </a:t>
            </a:r>
            <a:r>
              <a:rPr lang="en-US" sz="1400" b="0" dirty="0"/>
              <a:t>given as to whether the requested information may be released or if </a:t>
            </a:r>
            <a:r>
              <a:rPr lang="en-US" sz="1400" b="0" dirty="0" smtClean="0"/>
              <a:t>the request </a:t>
            </a:r>
            <a:r>
              <a:rPr lang="en-US" sz="1400" b="0" dirty="0"/>
              <a:t>must be denied.  With approval from BUMED, responses can be </a:t>
            </a:r>
            <a:r>
              <a:rPr lang="en-US" sz="1400" b="0" dirty="0" smtClean="0"/>
              <a:t>handled at </a:t>
            </a:r>
            <a:r>
              <a:rPr lang="en-US" sz="1400" b="0" dirty="0"/>
              <a:t>the MTF level; if not, the MTF is directed to forwarded the request </a:t>
            </a:r>
            <a:r>
              <a:rPr lang="en-US" sz="1400" b="0" dirty="0" smtClean="0"/>
              <a:t>to BUMED </a:t>
            </a:r>
            <a:r>
              <a:rPr lang="en-US" sz="1400" b="0" dirty="0"/>
              <a:t>for action.</a:t>
            </a:r>
          </a:p>
          <a:p>
            <a:pPr marL="457200" lvl="1" indent="0">
              <a:spcAft>
                <a:spcPts val="600"/>
              </a:spcAft>
              <a:buNone/>
              <a:defRPr/>
            </a:pPr>
            <a:endParaRPr lang="en-US" sz="1400" u="sng" dirty="0" smtClean="0">
              <a:solidFill>
                <a:srgbClr val="FF0000"/>
              </a:solidFill>
            </a:endParaRPr>
          </a:p>
        </p:txBody>
      </p:sp>
    </p:spTree>
    <p:extLst>
      <p:ext uri="{BB962C8B-B14F-4D97-AF65-F5344CB8AC3E}">
        <p14:creationId xmlns:p14="http://schemas.microsoft.com/office/powerpoint/2010/main" val="27192232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10 USC 1102(e)</a:t>
            </a:r>
            <a:br>
              <a:rPr lang="en-US" sz="3200" dirty="0" smtClean="0"/>
            </a:br>
            <a:r>
              <a:rPr lang="en-US" sz="3200" dirty="0" smtClean="0"/>
              <a:t>Prohibited Disclosure</a:t>
            </a:r>
          </a:p>
        </p:txBody>
      </p:sp>
      <p:sp>
        <p:nvSpPr>
          <p:cNvPr id="4100" name="Rectangle 4099"/>
          <p:cNvSpPr>
            <a:spLocks noGrp="1" noChangeArrowheads="1"/>
          </p:cNvSpPr>
          <p:nvPr>
            <p:ph type="body" idx="1"/>
          </p:nvPr>
        </p:nvSpPr>
        <p:spPr>
          <a:xfrm>
            <a:off x="200025" y="1219200"/>
            <a:ext cx="8607425" cy="5067300"/>
          </a:xfrm>
        </p:spPr>
        <p:txBody>
          <a:bodyPr>
            <a:normAutofit/>
          </a:bodyPr>
          <a:lstStyle/>
          <a:p>
            <a:pPr marL="457200" lvl="1" indent="0">
              <a:spcAft>
                <a:spcPts val="600"/>
              </a:spcAft>
              <a:buNone/>
              <a:defRPr/>
            </a:pPr>
            <a:endParaRPr lang="en-US" sz="2400" dirty="0" smtClean="0">
              <a:solidFill>
                <a:srgbClr val="151C77"/>
              </a:solidFill>
            </a:endParaRPr>
          </a:p>
          <a:p>
            <a:pPr marL="457200" lvl="1" indent="0">
              <a:spcAft>
                <a:spcPts val="600"/>
              </a:spcAft>
              <a:buNone/>
              <a:defRPr/>
            </a:pPr>
            <a:r>
              <a:rPr lang="en-US" sz="2400" b="0" dirty="0" smtClean="0"/>
              <a:t>A person or entity having possession of or access to a record or testimony described in 10 USC 1102 may not disclose the contents of such record or testimony in any manner or for any purpose except as provided in 10 USC 1102.</a:t>
            </a:r>
          </a:p>
          <a:p>
            <a:pPr marL="457200" lvl="1" indent="0">
              <a:spcAft>
                <a:spcPts val="600"/>
              </a:spcAft>
              <a:buNone/>
              <a:defRPr/>
            </a:pPr>
            <a:endParaRPr lang="en-US" sz="2400" b="0" dirty="0"/>
          </a:p>
          <a:p>
            <a:pPr marL="457200" lvl="1" indent="0">
              <a:spcAft>
                <a:spcPts val="600"/>
              </a:spcAft>
              <a:buNone/>
              <a:defRPr/>
            </a:pPr>
            <a:r>
              <a:rPr lang="en-US" sz="2400" b="0" dirty="0" smtClean="0"/>
              <a:t>Thus, if the information is “leaked” or inadvertently disclosed, the recipient of the unauthorized disclosure is precluded from further disclosure.</a:t>
            </a:r>
          </a:p>
          <a:p>
            <a:pPr marL="457200" lvl="1" indent="0">
              <a:spcAft>
                <a:spcPts val="600"/>
              </a:spcAft>
              <a:buNone/>
              <a:defRPr/>
            </a:pPr>
            <a:endParaRPr lang="en-US" sz="2400" dirty="0" smtClean="0"/>
          </a:p>
        </p:txBody>
      </p:sp>
    </p:spTree>
    <p:extLst>
      <p:ext uri="{BB962C8B-B14F-4D97-AF65-F5344CB8AC3E}">
        <p14:creationId xmlns:p14="http://schemas.microsoft.com/office/powerpoint/2010/main" val="9610100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r>
            <a:br>
              <a:rPr lang="en-US" dirty="0"/>
            </a:br>
            <a:r>
              <a:rPr lang="en-US" dirty="0"/>
              <a:t>10 USC </a:t>
            </a:r>
            <a:r>
              <a:rPr lang="en-US" dirty="0" smtClean="0"/>
              <a:t>1102(f</a:t>
            </a:r>
            <a:r>
              <a:rPr lang="en-US" dirty="0"/>
              <a:t>)</a:t>
            </a:r>
            <a:br>
              <a:rPr lang="en-US" dirty="0"/>
            </a:br>
            <a:r>
              <a:rPr lang="en-US" dirty="0" smtClean="0"/>
              <a:t>FOIA Exemption #3</a:t>
            </a:r>
            <a:br>
              <a:rPr lang="en-US" dirty="0" smtClean="0"/>
            </a:b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a:p>
        </p:txBody>
      </p:sp>
      <p:sp>
        <p:nvSpPr>
          <p:cNvPr id="6" name="Rectangle 5"/>
          <p:cNvSpPr/>
          <p:nvPr/>
        </p:nvSpPr>
        <p:spPr>
          <a:xfrm>
            <a:off x="175260" y="1219200"/>
            <a:ext cx="8418830" cy="5278368"/>
          </a:xfrm>
          <a:prstGeom prst="rect">
            <a:avLst/>
          </a:prstGeom>
        </p:spPr>
        <p:txBody>
          <a:bodyPr wrap="square">
            <a:spAutoFit/>
          </a:bodyPr>
          <a:lstStyle/>
          <a:p>
            <a:pPr lvl="1" algn="l">
              <a:spcBef>
                <a:spcPct val="25000"/>
              </a:spcBef>
              <a:spcAft>
                <a:spcPts val="600"/>
              </a:spcAft>
              <a:buClr>
                <a:srgbClr val="151C77"/>
              </a:buClr>
              <a:buSzPct val="80000"/>
              <a:defRPr/>
            </a:pPr>
            <a:endParaRPr lang="en-US" sz="2400" kern="0" dirty="0" smtClean="0">
              <a:solidFill>
                <a:srgbClr val="151C77"/>
              </a:solidFill>
              <a:latin typeface="Arial"/>
            </a:endParaRPr>
          </a:p>
          <a:p>
            <a:pPr lvl="1" algn="l">
              <a:spcBef>
                <a:spcPct val="25000"/>
              </a:spcBef>
              <a:spcAft>
                <a:spcPts val="600"/>
              </a:spcAft>
              <a:buClr>
                <a:srgbClr val="151C77"/>
              </a:buClr>
              <a:buSzPct val="80000"/>
              <a:defRPr/>
            </a:pPr>
            <a:r>
              <a:rPr lang="en-US" sz="2400" kern="0" dirty="0" smtClean="0">
                <a:latin typeface="Arial"/>
              </a:rPr>
              <a:t>Medical quality assurance records created by or for the DoD as part of a medical quality assurance program may </a:t>
            </a:r>
            <a:r>
              <a:rPr lang="en-US" sz="2400" u="sng" kern="0" dirty="0" smtClean="0">
                <a:latin typeface="Arial"/>
              </a:rPr>
              <a:t>not</a:t>
            </a:r>
            <a:r>
              <a:rPr lang="en-US" sz="2400" kern="0" dirty="0" smtClean="0">
                <a:latin typeface="Arial"/>
              </a:rPr>
              <a:t> be made available to any person under the Freedom of Information Act, 5 USC 552.</a:t>
            </a:r>
          </a:p>
          <a:p>
            <a:pPr lvl="1" algn="l">
              <a:spcBef>
                <a:spcPct val="25000"/>
              </a:spcBef>
              <a:spcAft>
                <a:spcPts val="600"/>
              </a:spcAft>
              <a:buClr>
                <a:srgbClr val="151C77"/>
              </a:buClr>
              <a:buSzPct val="80000"/>
              <a:defRPr/>
            </a:pPr>
            <a:endParaRPr lang="en-US" sz="2400" kern="0" dirty="0" smtClean="0">
              <a:latin typeface="Arial"/>
            </a:endParaRPr>
          </a:p>
          <a:p>
            <a:pPr lvl="1" algn="l">
              <a:spcBef>
                <a:spcPct val="25000"/>
              </a:spcBef>
              <a:spcAft>
                <a:spcPts val="600"/>
              </a:spcAft>
              <a:buClr>
                <a:srgbClr val="151C77"/>
              </a:buClr>
              <a:buSzPct val="80000"/>
              <a:defRPr/>
            </a:pPr>
            <a:r>
              <a:rPr lang="en-US" sz="2400" kern="0" dirty="0" smtClean="0">
                <a:latin typeface="Arial"/>
              </a:rPr>
              <a:t>Thus, medical quality assurance records do not lose their protected status because they are included as part of other records.  If the other records are released under FOIA, they are annotated that the 10 USC 1102 records have been removed.</a:t>
            </a:r>
            <a:endParaRPr lang="en-US" sz="2400" kern="0" dirty="0">
              <a:latin typeface="Arial"/>
            </a:endParaRPr>
          </a:p>
          <a:p>
            <a:pPr lvl="1" algn="l">
              <a:spcBef>
                <a:spcPct val="25000"/>
              </a:spcBef>
              <a:spcAft>
                <a:spcPts val="600"/>
              </a:spcAft>
              <a:buClr>
                <a:srgbClr val="151C77"/>
              </a:buClr>
              <a:buSzPct val="80000"/>
              <a:defRPr/>
            </a:pPr>
            <a:endParaRPr lang="en-US" sz="2800" b="1" kern="0" dirty="0">
              <a:solidFill>
                <a:srgbClr val="151C77"/>
              </a:solidFill>
              <a:latin typeface="Arial"/>
            </a:endParaRPr>
          </a:p>
        </p:txBody>
      </p:sp>
    </p:spTree>
    <p:extLst>
      <p:ext uri="{BB962C8B-B14F-4D97-AF65-F5344CB8AC3E}">
        <p14:creationId xmlns:p14="http://schemas.microsoft.com/office/powerpoint/2010/main" val="4200098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Introduction</a:t>
            </a:r>
          </a:p>
        </p:txBody>
      </p:sp>
      <p:sp>
        <p:nvSpPr>
          <p:cNvPr id="4100" name="Rectangle 4099"/>
          <p:cNvSpPr>
            <a:spLocks noGrp="1" noChangeArrowheads="1"/>
          </p:cNvSpPr>
          <p:nvPr>
            <p:ph type="body" idx="1"/>
          </p:nvPr>
        </p:nvSpPr>
        <p:spPr>
          <a:xfrm>
            <a:off x="200025" y="1453242"/>
            <a:ext cx="8607425" cy="5011566"/>
          </a:xfrm>
        </p:spPr>
        <p:txBody>
          <a:bodyPr>
            <a:normAutofit fontScale="70000" lnSpcReduction="20000"/>
          </a:bodyPr>
          <a:lstStyle/>
          <a:p>
            <a:pPr marL="457200" lvl="1" indent="0">
              <a:spcAft>
                <a:spcPts val="600"/>
              </a:spcAft>
              <a:buNone/>
              <a:defRPr/>
            </a:pPr>
            <a:endParaRPr lang="en-US" sz="2400" b="0" dirty="0" smtClean="0">
              <a:solidFill>
                <a:srgbClr val="151C77"/>
              </a:solidFill>
            </a:endParaRPr>
          </a:p>
          <a:p>
            <a:pPr marL="457200" lvl="1" indent="0">
              <a:spcAft>
                <a:spcPts val="600"/>
              </a:spcAft>
              <a:buNone/>
              <a:defRPr/>
            </a:pPr>
            <a:endParaRPr lang="en-US" sz="2400" b="0" dirty="0">
              <a:solidFill>
                <a:srgbClr val="151C77"/>
              </a:solidFill>
            </a:endParaRPr>
          </a:p>
          <a:p>
            <a:pPr marL="457200" lvl="1" indent="0">
              <a:spcAft>
                <a:spcPts val="600"/>
              </a:spcAft>
              <a:buNone/>
              <a:defRPr/>
            </a:pPr>
            <a:endParaRPr lang="en-US" sz="2400" b="0" dirty="0" smtClean="0">
              <a:solidFill>
                <a:srgbClr val="151C77"/>
              </a:solidFill>
            </a:endParaRPr>
          </a:p>
          <a:p>
            <a:pPr marL="457200" lvl="1" indent="0">
              <a:spcAft>
                <a:spcPts val="600"/>
              </a:spcAft>
              <a:buNone/>
              <a:defRPr/>
            </a:pPr>
            <a:endParaRPr lang="en-US" sz="2400" b="0" dirty="0">
              <a:solidFill>
                <a:srgbClr val="151C77"/>
              </a:solidFill>
            </a:endParaRPr>
          </a:p>
          <a:p>
            <a:pPr marL="457200" lvl="1" indent="0">
              <a:spcAft>
                <a:spcPts val="600"/>
              </a:spcAft>
              <a:buNone/>
              <a:defRPr/>
            </a:pPr>
            <a:endParaRPr lang="en-US" sz="1600" b="0" dirty="0" smtClean="0">
              <a:solidFill>
                <a:srgbClr val="151C77"/>
              </a:solidFill>
            </a:endParaRPr>
          </a:p>
          <a:p>
            <a:pPr marL="457200" lvl="1" indent="0">
              <a:spcAft>
                <a:spcPts val="600"/>
              </a:spcAft>
              <a:buNone/>
              <a:defRPr/>
            </a:pPr>
            <a:endParaRPr lang="en-US" sz="1600" b="0" dirty="0">
              <a:solidFill>
                <a:srgbClr val="151C77"/>
              </a:solidFill>
            </a:endParaRPr>
          </a:p>
          <a:p>
            <a:pPr marL="457200" lvl="1" indent="0">
              <a:spcAft>
                <a:spcPts val="600"/>
              </a:spcAft>
              <a:buNone/>
              <a:defRPr/>
            </a:pPr>
            <a:endParaRPr lang="en-US" sz="1600" b="0" dirty="0" smtClean="0">
              <a:solidFill>
                <a:srgbClr val="151C77"/>
              </a:solidFill>
            </a:endParaRPr>
          </a:p>
          <a:p>
            <a:pPr marL="457200" lvl="1" indent="0">
              <a:spcAft>
                <a:spcPts val="600"/>
              </a:spcAft>
              <a:buNone/>
              <a:defRPr/>
            </a:pPr>
            <a:endParaRPr lang="en-US" sz="1600" b="0" dirty="0">
              <a:solidFill>
                <a:srgbClr val="151C77"/>
              </a:solidFill>
            </a:endParaRPr>
          </a:p>
          <a:p>
            <a:pPr marL="457200" lvl="1" indent="0">
              <a:spcAft>
                <a:spcPts val="600"/>
              </a:spcAft>
              <a:buNone/>
              <a:defRPr/>
            </a:pPr>
            <a:endParaRPr lang="en-US" sz="1600" b="0" dirty="0" smtClean="0">
              <a:solidFill>
                <a:srgbClr val="151C77"/>
              </a:solidFill>
            </a:endParaRPr>
          </a:p>
          <a:p>
            <a:pPr marL="457200" lvl="1" indent="0">
              <a:spcAft>
                <a:spcPts val="600"/>
              </a:spcAft>
              <a:buNone/>
              <a:defRPr/>
            </a:pPr>
            <a:endParaRPr lang="en-US" sz="1600" b="0" dirty="0" smtClean="0">
              <a:solidFill>
                <a:srgbClr val="151C77"/>
              </a:solidFill>
            </a:endParaRPr>
          </a:p>
          <a:p>
            <a:pPr marL="457200" lvl="1" indent="0">
              <a:lnSpc>
                <a:spcPct val="110000"/>
              </a:lnSpc>
              <a:spcAft>
                <a:spcPts val="600"/>
              </a:spcAft>
              <a:buNone/>
              <a:defRPr/>
            </a:pPr>
            <a:endParaRPr lang="en-US" sz="1400" b="0" dirty="0" smtClean="0">
              <a:solidFill>
                <a:srgbClr val="151C77"/>
              </a:solidFill>
            </a:endParaRPr>
          </a:p>
          <a:p>
            <a:pPr marL="457200" lvl="1" indent="0">
              <a:lnSpc>
                <a:spcPct val="110000"/>
              </a:lnSpc>
              <a:spcAft>
                <a:spcPts val="600"/>
              </a:spcAft>
              <a:buNone/>
              <a:defRPr/>
            </a:pPr>
            <a:endParaRPr lang="en-US" sz="1400" b="0" dirty="0">
              <a:solidFill>
                <a:srgbClr val="151C77"/>
              </a:solidFill>
            </a:endParaRPr>
          </a:p>
          <a:p>
            <a:pPr marL="457200" lvl="1" indent="0">
              <a:lnSpc>
                <a:spcPct val="110000"/>
              </a:lnSpc>
              <a:spcAft>
                <a:spcPts val="600"/>
              </a:spcAft>
              <a:buNone/>
              <a:defRPr/>
            </a:pPr>
            <a:endParaRPr lang="en-US" sz="1400" b="0" dirty="0" smtClean="0">
              <a:solidFill>
                <a:srgbClr val="151C77"/>
              </a:solidFill>
            </a:endParaRPr>
          </a:p>
          <a:p>
            <a:pPr marL="457200" lvl="1" indent="0">
              <a:lnSpc>
                <a:spcPct val="110000"/>
              </a:lnSpc>
              <a:spcAft>
                <a:spcPts val="600"/>
              </a:spcAft>
              <a:buNone/>
              <a:defRPr/>
            </a:pPr>
            <a:endParaRPr lang="en-US" sz="1400" b="0" dirty="0">
              <a:solidFill>
                <a:srgbClr val="151C77"/>
              </a:solidFill>
            </a:endParaRPr>
          </a:p>
          <a:p>
            <a:pPr marL="457200" lvl="1" indent="0">
              <a:lnSpc>
                <a:spcPct val="110000"/>
              </a:lnSpc>
              <a:spcAft>
                <a:spcPts val="600"/>
              </a:spcAft>
              <a:buNone/>
              <a:defRPr/>
            </a:pPr>
            <a:endParaRPr lang="en-US" sz="1400" b="0" dirty="0" smtClean="0">
              <a:solidFill>
                <a:srgbClr val="151C77"/>
              </a:solidFill>
            </a:endParaRPr>
          </a:p>
          <a:p>
            <a:pPr marL="457200" lvl="1" indent="0">
              <a:lnSpc>
                <a:spcPct val="110000"/>
              </a:lnSpc>
              <a:spcAft>
                <a:spcPts val="600"/>
              </a:spcAft>
              <a:buNone/>
              <a:defRPr/>
            </a:pPr>
            <a:endParaRPr lang="en-US" sz="1400" b="0" dirty="0" smtClean="0">
              <a:solidFill>
                <a:srgbClr val="151C77"/>
              </a:solidFill>
            </a:endParaRPr>
          </a:p>
          <a:p>
            <a:pPr marL="457200" lvl="1" indent="0" algn="ctr">
              <a:lnSpc>
                <a:spcPct val="110000"/>
              </a:lnSpc>
              <a:spcAft>
                <a:spcPts val="600"/>
              </a:spcAft>
              <a:buNone/>
              <a:defRPr/>
            </a:pPr>
            <a:r>
              <a:rPr lang="en-US" sz="1400" b="0" dirty="0" smtClean="0">
                <a:solidFill>
                  <a:srgbClr val="151C77"/>
                </a:solidFill>
              </a:rPr>
              <a:t>U.S</a:t>
            </a:r>
            <a:r>
              <a:rPr lang="en-US" sz="1400" b="0" dirty="0">
                <a:solidFill>
                  <a:srgbClr val="151C77"/>
                </a:solidFill>
              </a:rPr>
              <a:t>. Air National Guard photo by Staff Sgt. Ryan </a:t>
            </a:r>
            <a:r>
              <a:rPr lang="en-US" sz="1400" b="0" dirty="0" smtClean="0">
                <a:solidFill>
                  <a:srgbClr val="151C77"/>
                </a:solidFill>
              </a:rPr>
              <a:t>Campbell</a:t>
            </a:r>
          </a:p>
          <a:p>
            <a:pPr marL="457200" lvl="1" indent="0" algn="ctr">
              <a:lnSpc>
                <a:spcPct val="110000"/>
              </a:lnSpc>
              <a:spcAft>
                <a:spcPts val="600"/>
              </a:spcAft>
              <a:buNone/>
              <a:defRPr/>
            </a:pPr>
            <a:r>
              <a:rPr lang="en-US" sz="1400" b="0" dirty="0" smtClean="0">
                <a:solidFill>
                  <a:srgbClr val="151C77"/>
                </a:solidFill>
              </a:rPr>
              <a:t>Air Force Medical Service Media Center Photos</a:t>
            </a:r>
          </a:p>
          <a:p>
            <a:pPr marL="457200" lvl="1" indent="0">
              <a:lnSpc>
                <a:spcPct val="110000"/>
              </a:lnSpc>
              <a:spcAft>
                <a:spcPts val="600"/>
              </a:spcAft>
              <a:buNone/>
              <a:defRPr/>
            </a:pPr>
            <a:endParaRPr lang="en-US" sz="1400" b="0" dirty="0" smtClean="0">
              <a:solidFill>
                <a:srgbClr val="151C77"/>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1008" y="1361801"/>
            <a:ext cx="6267112" cy="4340785"/>
          </a:xfrm>
          <a:prstGeom prst="rect">
            <a:avLst/>
          </a:prstGeom>
        </p:spPr>
      </p:pic>
    </p:spTree>
    <p:extLst>
      <p:ext uri="{BB962C8B-B14F-4D97-AF65-F5344CB8AC3E}">
        <p14:creationId xmlns:p14="http://schemas.microsoft.com/office/powerpoint/2010/main" val="34711176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10 USC 1102(g)</a:t>
            </a:r>
            <a:br>
              <a:rPr lang="en-US" sz="3200" dirty="0" smtClean="0"/>
            </a:br>
            <a:r>
              <a:rPr lang="en-US" sz="3200" dirty="0" smtClean="0"/>
              <a:t>Limitation on Civil Liability</a:t>
            </a:r>
          </a:p>
        </p:txBody>
      </p:sp>
      <p:sp>
        <p:nvSpPr>
          <p:cNvPr id="4100" name="Rectangle 4099"/>
          <p:cNvSpPr>
            <a:spLocks noGrp="1" noChangeArrowheads="1"/>
          </p:cNvSpPr>
          <p:nvPr>
            <p:ph type="body" idx="1"/>
          </p:nvPr>
        </p:nvSpPr>
        <p:spPr>
          <a:xfrm>
            <a:off x="200025" y="1219200"/>
            <a:ext cx="8607425" cy="5067300"/>
          </a:xfrm>
        </p:spPr>
        <p:txBody>
          <a:bodyPr>
            <a:normAutofit/>
          </a:bodyPr>
          <a:lstStyle/>
          <a:p>
            <a:pPr marL="457200" lvl="1" indent="0">
              <a:spcAft>
                <a:spcPts val="600"/>
              </a:spcAft>
              <a:buNone/>
              <a:defRPr/>
            </a:pPr>
            <a:endParaRPr lang="en-US" sz="2400" dirty="0" smtClean="0">
              <a:solidFill>
                <a:srgbClr val="151C77"/>
              </a:solidFill>
            </a:endParaRPr>
          </a:p>
          <a:p>
            <a:pPr marL="457200" lvl="1" indent="0">
              <a:spcAft>
                <a:spcPts val="600"/>
              </a:spcAft>
              <a:buNone/>
              <a:defRPr/>
            </a:pPr>
            <a:endParaRPr lang="en-US" sz="2400" b="0" dirty="0">
              <a:solidFill>
                <a:srgbClr val="151C77"/>
              </a:solidFill>
            </a:endParaRPr>
          </a:p>
          <a:p>
            <a:pPr marL="457200" lvl="1" indent="0">
              <a:spcAft>
                <a:spcPts val="600"/>
              </a:spcAft>
              <a:buNone/>
              <a:defRPr/>
            </a:pPr>
            <a:r>
              <a:rPr lang="en-US" sz="2400" b="0" dirty="0" smtClean="0"/>
              <a:t>A person who participates in or provides information to a person or body that reviews or creates medical quality assurance records described in 10 USC 1102(a) “shall” not be civilly liable for such participation or for providing such information </a:t>
            </a:r>
            <a:r>
              <a:rPr lang="en-US" sz="2400" b="0" u="sng" dirty="0" smtClean="0"/>
              <a:t>if done in good faith based on the prevailing professional standards at the time</a:t>
            </a:r>
            <a:r>
              <a:rPr lang="en-US" sz="2400" b="0" dirty="0" smtClean="0"/>
              <a:t>.</a:t>
            </a:r>
          </a:p>
        </p:txBody>
      </p:sp>
    </p:spTree>
    <p:extLst>
      <p:ext uri="{BB962C8B-B14F-4D97-AF65-F5344CB8AC3E}">
        <p14:creationId xmlns:p14="http://schemas.microsoft.com/office/powerpoint/2010/main" val="18919031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References</a:t>
            </a:r>
          </a:p>
        </p:txBody>
      </p:sp>
      <p:sp>
        <p:nvSpPr>
          <p:cNvPr id="4100" name="Rectangle 4099"/>
          <p:cNvSpPr>
            <a:spLocks noGrp="1" noChangeArrowheads="1"/>
          </p:cNvSpPr>
          <p:nvPr>
            <p:ph type="body" idx="1"/>
          </p:nvPr>
        </p:nvSpPr>
        <p:spPr>
          <a:xfrm>
            <a:off x="306388" y="1567542"/>
            <a:ext cx="8607425" cy="4746171"/>
          </a:xfrm>
        </p:spPr>
        <p:txBody>
          <a:bodyPr>
            <a:normAutofit fontScale="77500" lnSpcReduction="20000"/>
          </a:bodyPr>
          <a:lstStyle/>
          <a:p>
            <a:pPr marL="800100" lvl="1" indent="-342900">
              <a:spcAft>
                <a:spcPts val="600"/>
              </a:spcAft>
              <a:defRPr/>
            </a:pPr>
            <a:r>
              <a:rPr lang="en-US" sz="2800" b="0" dirty="0" smtClean="0"/>
              <a:t>DoD Instruction 6025.13</a:t>
            </a:r>
          </a:p>
          <a:p>
            <a:pPr marL="800100" lvl="1" indent="-342900">
              <a:spcAft>
                <a:spcPts val="600"/>
              </a:spcAft>
              <a:defRPr/>
            </a:pPr>
            <a:r>
              <a:rPr lang="en-US" sz="2800" b="0" dirty="0" smtClean="0"/>
              <a:t>DoD Manual 6025.13 </a:t>
            </a:r>
          </a:p>
          <a:p>
            <a:pPr marL="800100" lvl="1" indent="-342900">
              <a:spcAft>
                <a:spcPts val="600"/>
              </a:spcAft>
              <a:defRPr/>
            </a:pPr>
            <a:r>
              <a:rPr lang="en-US" sz="2800" b="0" dirty="0" smtClean="0"/>
              <a:t>Defense Health Agency Procedural Instructions 6025.01 and 6200.01</a:t>
            </a:r>
          </a:p>
          <a:p>
            <a:pPr marL="800100" lvl="1" indent="-342900">
              <a:spcAft>
                <a:spcPts val="600"/>
              </a:spcAft>
              <a:defRPr/>
            </a:pPr>
            <a:r>
              <a:rPr lang="en-US" sz="2800" b="0" dirty="0" smtClean="0"/>
              <a:t>Air Force Instruction 44-119</a:t>
            </a:r>
          </a:p>
          <a:p>
            <a:pPr marL="800100" lvl="1" indent="-342900">
              <a:spcAft>
                <a:spcPts val="600"/>
              </a:spcAft>
              <a:defRPr/>
            </a:pPr>
            <a:r>
              <a:rPr lang="en-US" sz="2800" b="0" dirty="0" smtClean="0"/>
              <a:t>Army Regulation 40-68 </a:t>
            </a:r>
          </a:p>
          <a:p>
            <a:pPr marL="800100" lvl="1" indent="-342900">
              <a:spcAft>
                <a:spcPts val="600"/>
              </a:spcAft>
              <a:defRPr/>
            </a:pPr>
            <a:r>
              <a:rPr lang="en-US" sz="2800" b="0" dirty="0" smtClean="0"/>
              <a:t>Navy Bureau of Medicine &amp; Surgery (BUMED)         Instructions 6010.13, 6010.18A, 6010.21, 6010.23, 6010.30, and 6010.31 </a:t>
            </a:r>
          </a:p>
          <a:p>
            <a:pPr marL="457200" lvl="1" indent="0">
              <a:spcAft>
                <a:spcPts val="600"/>
              </a:spcAft>
              <a:buNone/>
              <a:defRPr/>
            </a:pPr>
            <a:endParaRPr lang="en-US" sz="1900" b="0" i="1" dirty="0" smtClean="0"/>
          </a:p>
          <a:p>
            <a:pPr marL="457200" lvl="1" indent="0">
              <a:spcAft>
                <a:spcPts val="600"/>
              </a:spcAft>
              <a:buNone/>
              <a:defRPr/>
            </a:pPr>
            <a:r>
              <a:rPr lang="en-US" sz="1900" b="0" i="1" dirty="0" smtClean="0"/>
              <a:t>Note:  DoDI/M 6025.13 are currently dated October 2013.  Several of the current Service publications pre-date 2013 and are presently in revision.  Please use the DoDI/M 6025.13 in conjunction with your Service publication and check back for updates.</a:t>
            </a:r>
            <a:endParaRPr lang="en-US" sz="1900" b="0" i="1" dirty="0"/>
          </a:p>
        </p:txBody>
      </p:sp>
    </p:spTree>
    <p:extLst>
      <p:ext uri="{BB962C8B-B14F-4D97-AF65-F5344CB8AC3E}">
        <p14:creationId xmlns:p14="http://schemas.microsoft.com/office/powerpoint/2010/main" val="1479104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History</a:t>
            </a:r>
          </a:p>
        </p:txBody>
      </p:sp>
      <p:sp>
        <p:nvSpPr>
          <p:cNvPr id="4100" name="Rectangle 4099"/>
          <p:cNvSpPr>
            <a:spLocks noGrp="1" noChangeArrowheads="1"/>
          </p:cNvSpPr>
          <p:nvPr>
            <p:ph type="body" idx="1"/>
          </p:nvPr>
        </p:nvSpPr>
        <p:spPr>
          <a:xfrm>
            <a:off x="200025" y="1453242"/>
            <a:ext cx="8607425" cy="4746171"/>
          </a:xfrm>
        </p:spPr>
        <p:txBody>
          <a:bodyPr>
            <a:normAutofit fontScale="92500" lnSpcReduction="20000"/>
          </a:bodyPr>
          <a:lstStyle/>
          <a:p>
            <a:pPr marL="800100" lvl="1" indent="-342900">
              <a:spcAft>
                <a:spcPts val="600"/>
              </a:spcAft>
              <a:defRPr/>
            </a:pPr>
            <a:r>
              <a:rPr lang="en-US" sz="2400" b="0" dirty="0" smtClean="0"/>
              <a:t>Late </a:t>
            </a:r>
            <a:r>
              <a:rPr lang="en-US" sz="2400" b="0" dirty="0"/>
              <a:t>1800s – State Medical Practice </a:t>
            </a:r>
            <a:r>
              <a:rPr lang="en-US" sz="2400" b="0" dirty="0" smtClean="0"/>
              <a:t>Acts passed</a:t>
            </a:r>
            <a:endParaRPr lang="en-US" sz="2400" b="0" dirty="0"/>
          </a:p>
          <a:p>
            <a:pPr marL="800100" lvl="1" indent="-342900">
              <a:spcAft>
                <a:spcPts val="600"/>
              </a:spcAft>
              <a:defRPr/>
            </a:pPr>
            <a:r>
              <a:rPr lang="en-US" sz="2400" b="0" dirty="0" smtClean="0"/>
              <a:t>1913 – American College of Surgeons formed </a:t>
            </a:r>
          </a:p>
          <a:p>
            <a:pPr marL="800100" lvl="1" indent="-342900">
              <a:spcAft>
                <a:spcPts val="600"/>
              </a:spcAft>
              <a:defRPr/>
            </a:pPr>
            <a:r>
              <a:rPr lang="en-US" sz="2400" b="0" dirty="0" smtClean="0"/>
              <a:t>1952 – The Joint Commission requires physician peer review in hospitals for accreditation</a:t>
            </a:r>
          </a:p>
          <a:p>
            <a:pPr marL="800100" lvl="1" indent="-342900">
              <a:spcAft>
                <a:spcPts val="600"/>
              </a:spcAft>
              <a:defRPr/>
            </a:pPr>
            <a:r>
              <a:rPr lang="en-US" sz="2400" b="0" dirty="0" smtClean="0"/>
              <a:t>1965-1972 – Medicare Conditions of Participation call for utilization review at hospitals</a:t>
            </a:r>
          </a:p>
          <a:p>
            <a:pPr marL="800100" lvl="1" indent="-342900">
              <a:spcAft>
                <a:spcPts val="600"/>
              </a:spcAft>
              <a:defRPr/>
            </a:pPr>
            <a:r>
              <a:rPr lang="en-US" sz="2400" b="0" dirty="0" smtClean="0"/>
              <a:t>1986 – Health Care Quality Improvement Act (HCQIA) gives peer reviewers qualified immunity from civil money damages but establishes </a:t>
            </a:r>
            <a:r>
              <a:rPr lang="en-US" sz="2400" b="0" u="sng" dirty="0" smtClean="0"/>
              <a:t>no</a:t>
            </a:r>
            <a:r>
              <a:rPr lang="en-US" sz="2400" b="0" dirty="0" smtClean="0"/>
              <a:t> express Federal privilege for records (42 USC Chapter 117)</a:t>
            </a:r>
          </a:p>
          <a:p>
            <a:pPr marL="800100" lvl="1" indent="-342900">
              <a:spcAft>
                <a:spcPts val="600"/>
              </a:spcAft>
              <a:defRPr/>
            </a:pPr>
            <a:r>
              <a:rPr lang="en-US" sz="2400" b="0" dirty="0" smtClean="0"/>
              <a:t>1986 – 10 USC 1102 addresses DoD peer-review immunity </a:t>
            </a:r>
            <a:r>
              <a:rPr lang="en-US" sz="2400" b="0" u="sng" dirty="0" smtClean="0"/>
              <a:t>and</a:t>
            </a:r>
            <a:r>
              <a:rPr lang="en-US" sz="2400" b="0" dirty="0" smtClean="0"/>
              <a:t> medical quality assurance record privilege</a:t>
            </a:r>
          </a:p>
          <a:p>
            <a:pPr marL="800100" lvl="1" indent="-342900">
              <a:spcAft>
                <a:spcPts val="600"/>
              </a:spcAft>
              <a:defRPr/>
            </a:pPr>
            <a:r>
              <a:rPr lang="en-US" sz="2400" b="0" dirty="0" smtClean="0"/>
              <a:t>State laws passed addressing peer review record privilege</a:t>
            </a:r>
          </a:p>
        </p:txBody>
      </p:sp>
    </p:spTree>
    <p:extLst>
      <p:ext uri="{BB962C8B-B14F-4D97-AF65-F5344CB8AC3E}">
        <p14:creationId xmlns:p14="http://schemas.microsoft.com/office/powerpoint/2010/main" val="194074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What is a DoD Medical Quality </a:t>
            </a:r>
            <a:br>
              <a:rPr lang="en-US" sz="3200" dirty="0" smtClean="0"/>
            </a:br>
            <a:r>
              <a:rPr lang="en-US" sz="3200" dirty="0" smtClean="0"/>
              <a:t>Assurance Program?</a:t>
            </a:r>
          </a:p>
        </p:txBody>
      </p:sp>
      <p:sp>
        <p:nvSpPr>
          <p:cNvPr id="4100" name="Rectangle 4099"/>
          <p:cNvSpPr>
            <a:spLocks noGrp="1" noChangeArrowheads="1"/>
          </p:cNvSpPr>
          <p:nvPr>
            <p:ph type="body" idx="1"/>
          </p:nvPr>
        </p:nvSpPr>
        <p:spPr>
          <a:xfrm>
            <a:off x="306388" y="1567542"/>
            <a:ext cx="8607425" cy="4746171"/>
          </a:xfrm>
        </p:spPr>
        <p:txBody>
          <a:bodyPr>
            <a:normAutofit fontScale="70000" lnSpcReduction="20000"/>
          </a:bodyPr>
          <a:lstStyle/>
          <a:p>
            <a:pPr marL="457200" lvl="1" indent="0">
              <a:spcAft>
                <a:spcPts val="600"/>
              </a:spcAft>
              <a:buNone/>
              <a:defRPr/>
            </a:pPr>
            <a:r>
              <a:rPr lang="en-US" sz="2400" b="0" dirty="0" smtClean="0"/>
              <a:t>Any </a:t>
            </a:r>
            <a:r>
              <a:rPr lang="en-US" sz="2400" b="0" u="sng" dirty="0" smtClean="0"/>
              <a:t>peer review activity</a:t>
            </a:r>
            <a:r>
              <a:rPr lang="en-US" sz="2400" b="0" dirty="0" smtClean="0"/>
              <a:t> carried out by or for the DoD to assess the quality of medical care including activities by:</a:t>
            </a:r>
          </a:p>
          <a:p>
            <a:pPr marL="800100" lvl="1" indent="-342900">
              <a:spcAft>
                <a:spcPts val="600"/>
              </a:spcAft>
              <a:defRPr/>
            </a:pPr>
            <a:r>
              <a:rPr lang="en-US" sz="2400" b="0" dirty="0" smtClean="0"/>
              <a:t>individuals</a:t>
            </a:r>
          </a:p>
          <a:p>
            <a:pPr marL="800100" lvl="1" indent="-342900">
              <a:spcAft>
                <a:spcPts val="600"/>
              </a:spcAft>
              <a:defRPr/>
            </a:pPr>
            <a:r>
              <a:rPr lang="en-US" sz="2400" b="0" dirty="0" smtClean="0"/>
              <a:t>medical or dental treatment facility committees</a:t>
            </a:r>
          </a:p>
          <a:p>
            <a:pPr marL="800100" lvl="1" indent="-342900">
              <a:spcAft>
                <a:spcPts val="600"/>
              </a:spcAft>
              <a:defRPr/>
            </a:pPr>
            <a:r>
              <a:rPr lang="en-US" sz="2400" b="0" dirty="0" smtClean="0"/>
              <a:t>review bodies in areas to include:</a:t>
            </a:r>
          </a:p>
          <a:p>
            <a:pPr marL="1138238" lvl="2" indent="-342900">
              <a:spcAft>
                <a:spcPts val="600"/>
              </a:spcAft>
              <a:defRPr/>
            </a:pPr>
            <a:r>
              <a:rPr lang="en-US" sz="2400" b="0" dirty="0" smtClean="0"/>
              <a:t>quality assurance</a:t>
            </a:r>
          </a:p>
          <a:p>
            <a:pPr marL="1138238" lvl="2" indent="-342900">
              <a:spcAft>
                <a:spcPts val="600"/>
              </a:spcAft>
              <a:defRPr/>
            </a:pPr>
            <a:r>
              <a:rPr lang="en-US" sz="2400" b="0" dirty="0"/>
              <a:t>c</a:t>
            </a:r>
            <a:r>
              <a:rPr lang="en-US" sz="2400" b="0" dirty="0" smtClean="0"/>
              <a:t>redentials</a:t>
            </a:r>
          </a:p>
          <a:p>
            <a:pPr marL="1138238" lvl="2" indent="-342900">
              <a:spcAft>
                <a:spcPts val="600"/>
              </a:spcAft>
              <a:defRPr/>
            </a:pPr>
            <a:r>
              <a:rPr lang="en-US" sz="2400" b="0" dirty="0"/>
              <a:t>i</a:t>
            </a:r>
            <a:r>
              <a:rPr lang="en-US" sz="2400" b="0" dirty="0" smtClean="0"/>
              <a:t>nfection </a:t>
            </a:r>
            <a:r>
              <a:rPr lang="en-US" sz="2400" b="0" dirty="0"/>
              <a:t>c</a:t>
            </a:r>
            <a:r>
              <a:rPr lang="en-US" sz="2400" b="0" dirty="0" smtClean="0"/>
              <a:t>ontrol</a:t>
            </a:r>
          </a:p>
          <a:p>
            <a:pPr marL="1138238" lvl="2" indent="-342900">
              <a:spcAft>
                <a:spcPts val="600"/>
              </a:spcAft>
              <a:defRPr/>
            </a:pPr>
            <a:r>
              <a:rPr lang="en-US" sz="2400" b="0" dirty="0"/>
              <a:t>p</a:t>
            </a:r>
            <a:r>
              <a:rPr lang="en-US" sz="2400" b="0" dirty="0" smtClean="0"/>
              <a:t>atient care assessment (procedures, blood, drugs, therapeutics)</a:t>
            </a:r>
          </a:p>
          <a:p>
            <a:pPr marL="1138238" lvl="2" indent="-342900">
              <a:spcAft>
                <a:spcPts val="600"/>
              </a:spcAft>
              <a:defRPr/>
            </a:pPr>
            <a:r>
              <a:rPr lang="en-US" sz="2400" b="0" dirty="0"/>
              <a:t>m</a:t>
            </a:r>
            <a:r>
              <a:rPr lang="en-US" sz="2400" b="0" dirty="0" smtClean="0"/>
              <a:t>edical records</a:t>
            </a:r>
          </a:p>
          <a:p>
            <a:pPr marL="1138238" lvl="2" indent="-342900">
              <a:spcAft>
                <a:spcPts val="600"/>
              </a:spcAft>
              <a:defRPr/>
            </a:pPr>
            <a:r>
              <a:rPr lang="en-US" sz="2400" b="0" dirty="0"/>
              <a:t>h</a:t>
            </a:r>
            <a:r>
              <a:rPr lang="en-US" sz="2400" b="0" dirty="0" smtClean="0"/>
              <a:t>ealth resources management review</a:t>
            </a:r>
          </a:p>
          <a:p>
            <a:pPr marL="1138238" lvl="2" indent="-342900">
              <a:spcAft>
                <a:spcPts val="600"/>
              </a:spcAft>
              <a:defRPr/>
            </a:pPr>
            <a:r>
              <a:rPr lang="en-US" sz="2400" b="0" dirty="0" smtClean="0"/>
              <a:t>identification &amp; prevention of medical or dental incidents and risks </a:t>
            </a:r>
          </a:p>
          <a:p>
            <a:pPr marL="457200" lvl="1" indent="0">
              <a:spcAft>
                <a:spcPts val="600"/>
              </a:spcAft>
              <a:buNone/>
              <a:defRPr/>
            </a:pPr>
            <a:r>
              <a:rPr lang="en-US" sz="2400" b="0" dirty="0" smtClean="0"/>
              <a:t>10 USC 1102(j)(1)</a:t>
            </a:r>
          </a:p>
          <a:p>
            <a:pPr marL="800100" lvl="1" indent="-342900">
              <a:spcAft>
                <a:spcPts val="600"/>
              </a:spcAft>
              <a:defRPr/>
            </a:pPr>
            <a:endParaRPr lang="en-US" sz="2400" dirty="0" smtClean="0">
              <a:solidFill>
                <a:srgbClr val="151C77"/>
              </a:solidFill>
            </a:endParaRPr>
          </a:p>
          <a:p>
            <a:pPr marL="457200" lvl="1" indent="0">
              <a:spcAft>
                <a:spcPts val="600"/>
              </a:spcAft>
              <a:buNone/>
              <a:defRPr/>
            </a:pPr>
            <a:endParaRPr lang="en-US" sz="2400" dirty="0" smtClean="0">
              <a:solidFill>
                <a:srgbClr val="151C77"/>
              </a:solidFill>
            </a:endParaRPr>
          </a:p>
        </p:txBody>
      </p:sp>
    </p:spTree>
    <p:extLst>
      <p:ext uri="{BB962C8B-B14F-4D97-AF65-F5344CB8AC3E}">
        <p14:creationId xmlns:p14="http://schemas.microsoft.com/office/powerpoint/2010/main" val="9241592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What is DoD Peer Review?</a:t>
            </a:r>
          </a:p>
        </p:txBody>
      </p:sp>
      <p:sp>
        <p:nvSpPr>
          <p:cNvPr id="4100" name="Rectangle 4099"/>
          <p:cNvSpPr>
            <a:spLocks noGrp="1" noChangeArrowheads="1"/>
          </p:cNvSpPr>
          <p:nvPr>
            <p:ph type="body" idx="1"/>
          </p:nvPr>
        </p:nvSpPr>
        <p:spPr>
          <a:xfrm>
            <a:off x="306388" y="1567542"/>
            <a:ext cx="8607425" cy="4746171"/>
          </a:xfrm>
        </p:spPr>
        <p:txBody>
          <a:bodyPr>
            <a:normAutofit/>
          </a:bodyPr>
          <a:lstStyle/>
          <a:p>
            <a:pPr marL="457200" lvl="1" indent="0">
              <a:spcAft>
                <a:spcPts val="600"/>
              </a:spcAft>
              <a:buNone/>
              <a:defRPr/>
            </a:pPr>
            <a:r>
              <a:rPr lang="en-US" sz="2400" b="0" dirty="0" smtClean="0"/>
              <a:t>Any assessment of the quality of medical care carried out by a healthcare professional, including: </a:t>
            </a:r>
          </a:p>
          <a:p>
            <a:pPr marL="800100" lvl="1" indent="-342900">
              <a:spcAft>
                <a:spcPts val="600"/>
              </a:spcAft>
              <a:defRPr/>
            </a:pPr>
            <a:r>
              <a:rPr lang="en-US" sz="2400" b="0" dirty="0"/>
              <a:t>a</a:t>
            </a:r>
            <a:r>
              <a:rPr lang="en-US" sz="2400" b="0" dirty="0" smtClean="0"/>
              <a:t>ny assessment of professional performance</a:t>
            </a:r>
          </a:p>
          <a:p>
            <a:pPr marL="800100" lvl="1" indent="-342900">
              <a:spcAft>
                <a:spcPts val="600"/>
              </a:spcAft>
              <a:defRPr/>
            </a:pPr>
            <a:r>
              <a:rPr lang="en-US" sz="2400" b="0" dirty="0"/>
              <a:t>p</a:t>
            </a:r>
            <a:r>
              <a:rPr lang="en-US" sz="2400" b="0" dirty="0" smtClean="0"/>
              <a:t>atient safety Root Cause Analysis (RCA) or report</a:t>
            </a:r>
          </a:p>
          <a:p>
            <a:pPr marL="800100" lvl="1" indent="-342900">
              <a:spcAft>
                <a:spcPts val="600"/>
              </a:spcAft>
              <a:defRPr/>
            </a:pPr>
            <a:r>
              <a:rPr lang="en-US" sz="2400" b="0" dirty="0" smtClean="0"/>
              <a:t>similar activities described in regulations prescribed by the Secretary of Defense (eg, DoD Instruction 6025.13 and DoD Manual 6025.13)</a:t>
            </a:r>
          </a:p>
          <a:p>
            <a:pPr marL="457200" lvl="1" indent="0">
              <a:spcAft>
                <a:spcPts val="600"/>
              </a:spcAft>
              <a:buNone/>
              <a:defRPr/>
            </a:pPr>
            <a:endParaRPr lang="en-US" sz="2400" dirty="0"/>
          </a:p>
          <a:p>
            <a:pPr marL="457200" lvl="1" indent="0">
              <a:spcAft>
                <a:spcPts val="600"/>
              </a:spcAft>
              <a:buNone/>
              <a:defRPr/>
            </a:pPr>
            <a:r>
              <a:rPr lang="en-US" sz="2400" b="0" dirty="0" smtClean="0"/>
              <a:t>10 USC 1102(j)(4)</a:t>
            </a:r>
            <a:endParaRPr lang="en-US" sz="2400" b="0" dirty="0"/>
          </a:p>
        </p:txBody>
      </p:sp>
    </p:spTree>
    <p:extLst>
      <p:ext uri="{BB962C8B-B14F-4D97-AF65-F5344CB8AC3E}">
        <p14:creationId xmlns:p14="http://schemas.microsoft.com/office/powerpoint/2010/main" val="857801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2400" dirty="0" smtClean="0"/>
              <a:t>Air Force Examples Covered by 10 USC 1102 </a:t>
            </a:r>
            <a:br>
              <a:rPr lang="en-US" sz="2400" dirty="0" smtClean="0"/>
            </a:br>
            <a:r>
              <a:rPr lang="en-US" sz="2400" dirty="0" smtClean="0"/>
              <a:t>(list not exclusive)</a:t>
            </a:r>
          </a:p>
        </p:txBody>
      </p:sp>
      <p:sp>
        <p:nvSpPr>
          <p:cNvPr id="4100" name="Rectangle 4099"/>
          <p:cNvSpPr>
            <a:spLocks noGrp="1" noChangeArrowheads="1"/>
          </p:cNvSpPr>
          <p:nvPr>
            <p:ph type="body" idx="1"/>
          </p:nvPr>
        </p:nvSpPr>
        <p:spPr>
          <a:xfrm>
            <a:off x="306388" y="1567542"/>
            <a:ext cx="8607425" cy="4746171"/>
          </a:xfrm>
        </p:spPr>
        <p:txBody>
          <a:bodyPr>
            <a:normAutofit lnSpcReduction="10000"/>
          </a:bodyPr>
          <a:lstStyle/>
          <a:p>
            <a:pPr marL="800100" lvl="1" indent="-342900">
              <a:spcAft>
                <a:spcPts val="600"/>
              </a:spcAft>
              <a:defRPr/>
            </a:pPr>
            <a:r>
              <a:rPr lang="en-US" sz="2400" b="0" dirty="0" smtClean="0"/>
              <a:t>Risk management work products</a:t>
            </a:r>
          </a:p>
          <a:p>
            <a:pPr marL="800100" lvl="1" indent="-342900">
              <a:spcAft>
                <a:spcPts val="600"/>
              </a:spcAft>
              <a:defRPr/>
            </a:pPr>
            <a:r>
              <a:rPr lang="en-US" sz="2400" b="0" dirty="0" smtClean="0"/>
              <a:t>Patient safety work products and incident reports (PSR)</a:t>
            </a:r>
          </a:p>
          <a:p>
            <a:pPr marL="800100" lvl="1" indent="-342900">
              <a:spcAft>
                <a:spcPts val="600"/>
              </a:spcAft>
              <a:defRPr/>
            </a:pPr>
            <a:r>
              <a:rPr lang="en-US" sz="2400" b="0" dirty="0" smtClean="0"/>
              <a:t>Root Cause Analysis (RCA)</a:t>
            </a:r>
          </a:p>
          <a:p>
            <a:pPr marL="800100" lvl="1" indent="-342900">
              <a:spcAft>
                <a:spcPts val="600"/>
              </a:spcAft>
              <a:defRPr/>
            </a:pPr>
            <a:r>
              <a:rPr lang="en-US" sz="2400" b="0" dirty="0" smtClean="0"/>
              <a:t>Credentialing/privileging documents (provider’s credentials file and activity file)</a:t>
            </a:r>
          </a:p>
          <a:p>
            <a:pPr marL="800100" lvl="1" indent="-342900">
              <a:spcAft>
                <a:spcPts val="600"/>
              </a:spcAft>
              <a:defRPr/>
            </a:pPr>
            <a:r>
              <a:rPr lang="en-US" sz="2400" b="0" dirty="0" smtClean="0"/>
              <a:t>Centralized Credentials Quality Assurance System (CCQAS) database information</a:t>
            </a:r>
          </a:p>
          <a:p>
            <a:pPr marL="800100" lvl="1" indent="-342900">
              <a:spcAft>
                <a:spcPts val="600"/>
              </a:spcAft>
              <a:defRPr/>
            </a:pPr>
            <a:r>
              <a:rPr lang="en-US" sz="2400" b="0" dirty="0" smtClean="0"/>
              <a:t>Documents generated in adverse action process </a:t>
            </a:r>
            <a:endParaRPr lang="en-US" sz="2400" b="0" dirty="0"/>
          </a:p>
          <a:p>
            <a:pPr marL="800100" lvl="1" indent="-342900">
              <a:spcAft>
                <a:spcPts val="600"/>
              </a:spcAft>
              <a:defRPr/>
            </a:pPr>
            <a:r>
              <a:rPr lang="en-US" sz="2400" b="0" dirty="0" smtClean="0"/>
              <a:t>Medical Incident </a:t>
            </a:r>
            <a:r>
              <a:rPr lang="en-US" sz="2400" b="0" dirty="0"/>
              <a:t>I</a:t>
            </a:r>
            <a:r>
              <a:rPr lang="en-US" sz="2400" b="0" dirty="0" smtClean="0"/>
              <a:t>nvestigation (MII) </a:t>
            </a:r>
          </a:p>
          <a:p>
            <a:pPr marL="800100" lvl="1" indent="-342900">
              <a:spcAft>
                <a:spcPts val="600"/>
              </a:spcAft>
              <a:defRPr/>
            </a:pPr>
            <a:r>
              <a:rPr lang="en-US" sz="2400" b="0" dirty="0" smtClean="0"/>
              <a:t>Derived lessons learned and Notice to Airmen (NOTAM)</a:t>
            </a:r>
          </a:p>
          <a:p>
            <a:pPr marL="457200" lvl="1" indent="0">
              <a:spcAft>
                <a:spcPts val="600"/>
              </a:spcAft>
              <a:buNone/>
              <a:defRPr/>
            </a:pPr>
            <a:endParaRPr lang="en-US" sz="2400" dirty="0" smtClean="0">
              <a:solidFill>
                <a:srgbClr val="151C77"/>
              </a:solidFill>
            </a:endParaRPr>
          </a:p>
        </p:txBody>
      </p:sp>
    </p:spTree>
    <p:extLst>
      <p:ext uri="{BB962C8B-B14F-4D97-AF65-F5344CB8AC3E}">
        <p14:creationId xmlns:p14="http://schemas.microsoft.com/office/powerpoint/2010/main" val="2171421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2400" dirty="0" smtClean="0"/>
              <a:t>Examples </a:t>
            </a:r>
            <a:r>
              <a:rPr lang="en-US" sz="2400" dirty="0"/>
              <a:t>N</a:t>
            </a:r>
            <a:r>
              <a:rPr lang="en-US" sz="2400" dirty="0" smtClean="0"/>
              <a:t>ot </a:t>
            </a:r>
            <a:r>
              <a:rPr lang="en-US" sz="2400" dirty="0"/>
              <a:t>C</a:t>
            </a:r>
            <a:r>
              <a:rPr lang="en-US" sz="2400" dirty="0" smtClean="0"/>
              <a:t>overed by 10 USC 1102</a:t>
            </a:r>
            <a:br>
              <a:rPr lang="en-US" sz="2400" dirty="0" smtClean="0"/>
            </a:br>
            <a:r>
              <a:rPr lang="en-US" sz="2400" dirty="0" smtClean="0"/>
              <a:t>(list not exclusive) </a:t>
            </a:r>
          </a:p>
        </p:txBody>
      </p:sp>
      <p:sp>
        <p:nvSpPr>
          <p:cNvPr id="4100" name="Rectangle 4099"/>
          <p:cNvSpPr>
            <a:spLocks noGrp="1" noChangeArrowheads="1"/>
          </p:cNvSpPr>
          <p:nvPr>
            <p:ph type="body" idx="1"/>
          </p:nvPr>
        </p:nvSpPr>
        <p:spPr>
          <a:xfrm>
            <a:off x="200025" y="1771650"/>
            <a:ext cx="8607425" cy="3989069"/>
          </a:xfrm>
        </p:spPr>
        <p:txBody>
          <a:bodyPr>
            <a:normAutofit fontScale="92500" lnSpcReduction="10000"/>
          </a:bodyPr>
          <a:lstStyle/>
          <a:p>
            <a:pPr marL="800100" lvl="1" indent="-342900">
              <a:spcAft>
                <a:spcPts val="600"/>
              </a:spcAft>
              <a:defRPr/>
            </a:pPr>
            <a:r>
              <a:rPr lang="en-US" sz="2400" b="0" dirty="0" smtClean="0"/>
              <a:t>Records maintained outside a medical quality assurance program but that are used by such program (eg, the underlying patient medical records and the MTF’s written internal policies and procedures)</a:t>
            </a:r>
          </a:p>
          <a:p>
            <a:pPr marL="800100" lvl="1" indent="-342900">
              <a:spcAft>
                <a:spcPts val="600"/>
              </a:spcAft>
              <a:defRPr/>
            </a:pPr>
            <a:r>
              <a:rPr lang="en-US" sz="2400" b="0" dirty="0" smtClean="0"/>
              <a:t>Command directed investigations that are undertaken parallel to but separate from a medical quality assurance investigation</a:t>
            </a:r>
          </a:p>
          <a:p>
            <a:pPr marL="800100" lvl="1" indent="-342900">
              <a:spcAft>
                <a:spcPts val="600"/>
              </a:spcAft>
              <a:defRPr/>
            </a:pPr>
            <a:r>
              <a:rPr lang="en-US" sz="2400" b="0" dirty="0"/>
              <a:t>H</a:t>
            </a:r>
            <a:r>
              <a:rPr lang="en-US" sz="2400" b="0" dirty="0" smtClean="0"/>
              <a:t>ealthcare Resolutions Program</a:t>
            </a:r>
            <a:r>
              <a:rPr lang="en-US" sz="2400" b="0" dirty="0"/>
              <a:t>. Patient safety, risk management, and </a:t>
            </a:r>
            <a:r>
              <a:rPr lang="en-US" sz="2400" b="0" dirty="0" smtClean="0"/>
              <a:t>MQA </a:t>
            </a:r>
            <a:r>
              <a:rPr lang="en-US" sz="2400" b="0" dirty="0"/>
              <a:t>program officials refrain from sharing information protected by </a:t>
            </a:r>
            <a:r>
              <a:rPr lang="en-US" sz="2400" b="0" dirty="0" smtClean="0"/>
              <a:t>10 USC 1102 with </a:t>
            </a:r>
            <a:r>
              <a:rPr lang="en-US" sz="2400" b="0" dirty="0"/>
              <a:t>Healthcare Resolutions Specialists</a:t>
            </a:r>
            <a:r>
              <a:rPr lang="en-US" sz="2400" b="0" dirty="0" smtClean="0"/>
              <a:t>.</a:t>
            </a:r>
          </a:p>
        </p:txBody>
      </p:sp>
    </p:spTree>
    <p:extLst>
      <p:ext uri="{BB962C8B-B14F-4D97-AF65-F5344CB8AC3E}">
        <p14:creationId xmlns:p14="http://schemas.microsoft.com/office/powerpoint/2010/main" val="4100955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Record Labeling</a:t>
            </a:r>
          </a:p>
        </p:txBody>
      </p:sp>
      <p:sp>
        <p:nvSpPr>
          <p:cNvPr id="4100" name="Rectangle 4099"/>
          <p:cNvSpPr>
            <a:spLocks noGrp="1" noChangeArrowheads="1"/>
          </p:cNvSpPr>
          <p:nvPr>
            <p:ph type="body" idx="1"/>
          </p:nvPr>
        </p:nvSpPr>
        <p:spPr>
          <a:xfrm>
            <a:off x="306388" y="1567542"/>
            <a:ext cx="8607425" cy="4581798"/>
          </a:xfrm>
        </p:spPr>
        <p:txBody>
          <a:bodyPr>
            <a:noAutofit/>
          </a:bodyPr>
          <a:lstStyle/>
          <a:p>
            <a:pPr marL="53975" indent="0">
              <a:spcAft>
                <a:spcPts val="600"/>
              </a:spcAft>
              <a:buNone/>
              <a:defRPr/>
            </a:pPr>
            <a:r>
              <a:rPr lang="en-US" u="sng" dirty="0" smtClean="0"/>
              <a:t>Air Force</a:t>
            </a:r>
            <a:r>
              <a:rPr lang="en-US" dirty="0" smtClean="0"/>
              <a:t>:  </a:t>
            </a:r>
            <a:r>
              <a:rPr lang="en-US" b="0" dirty="0" smtClean="0"/>
              <a:t>“This is a quality assurance document protected from release pursuant to 10 U.S.C. §1102.  Do not release without proper authority.”</a:t>
            </a:r>
          </a:p>
          <a:p>
            <a:pPr marL="53975" indent="0">
              <a:spcAft>
                <a:spcPts val="600"/>
              </a:spcAft>
              <a:buNone/>
              <a:defRPr/>
            </a:pPr>
            <a:r>
              <a:rPr lang="en-US" u="sng" dirty="0"/>
              <a:t>Army</a:t>
            </a:r>
            <a:r>
              <a:rPr lang="en-US" dirty="0" smtClean="0"/>
              <a:t>:  </a:t>
            </a:r>
            <a:r>
              <a:rPr lang="en-US" b="0" dirty="0" smtClean="0"/>
              <a:t>“</a:t>
            </a:r>
            <a:r>
              <a:rPr lang="en-US" b="0" dirty="0"/>
              <a:t>Quality Assurance Document under 10 </a:t>
            </a:r>
            <a:r>
              <a:rPr lang="en-US" b="0" dirty="0" smtClean="0"/>
              <a:t>USC 1102</a:t>
            </a:r>
            <a:r>
              <a:rPr lang="en-US" b="0" dirty="0"/>
              <a:t>. Copies of this document, enclosures thereto, and information therefrom will not be further released under </a:t>
            </a:r>
            <a:r>
              <a:rPr lang="en-US" b="0" dirty="0" smtClean="0"/>
              <a:t>penalty of </a:t>
            </a:r>
            <a:r>
              <a:rPr lang="en-US" b="0" dirty="0"/>
              <a:t>the law. Unauthorized disclosure carries a statutory penalty of not more than $3,000 in the case of a first offense </a:t>
            </a:r>
            <a:r>
              <a:rPr lang="en-US" b="0" dirty="0" smtClean="0"/>
              <a:t>and not </a:t>
            </a:r>
            <a:r>
              <a:rPr lang="en-US" b="0" dirty="0"/>
              <a:t>more than $20,000 in the case of a subsequent offense. In addition to these statutory penalties, </a:t>
            </a:r>
            <a:r>
              <a:rPr lang="en-US" b="0" dirty="0" smtClean="0"/>
              <a:t>unauthorized disclosure </a:t>
            </a:r>
            <a:r>
              <a:rPr lang="en-US" b="0" dirty="0"/>
              <a:t>may lead to unfavorable actions under the UCMJ and/or adverse administrative action, including </a:t>
            </a:r>
            <a:r>
              <a:rPr lang="en-US" b="0" dirty="0" smtClean="0"/>
              <a:t>separation from </a:t>
            </a:r>
            <a:r>
              <a:rPr lang="en-US" b="0" dirty="0"/>
              <a:t>military or civilian service.”</a:t>
            </a:r>
          </a:p>
          <a:p>
            <a:pPr marL="53975" indent="0">
              <a:spcAft>
                <a:spcPts val="600"/>
              </a:spcAft>
              <a:buNone/>
              <a:defRPr/>
            </a:pPr>
            <a:r>
              <a:rPr lang="en-US" u="sng" dirty="0"/>
              <a:t>Navy</a:t>
            </a:r>
            <a:r>
              <a:rPr lang="en-US" dirty="0" smtClean="0"/>
              <a:t>: </a:t>
            </a:r>
            <a:r>
              <a:rPr lang="en-US" b="0" dirty="0" smtClean="0"/>
              <a:t>“</a:t>
            </a:r>
            <a:r>
              <a:rPr lang="en-US" b="0" dirty="0"/>
              <a:t>This is a </a:t>
            </a:r>
            <a:r>
              <a:rPr lang="en-US" b="0" dirty="0" smtClean="0"/>
              <a:t>quality assurance </a:t>
            </a:r>
            <a:r>
              <a:rPr lang="en-US" b="0" dirty="0"/>
              <a:t>document as defined in 10 U.S.C. §1102. It may only be released as permitted </a:t>
            </a:r>
            <a:r>
              <a:rPr lang="en-US" b="0" dirty="0" smtClean="0"/>
              <a:t>by law</a:t>
            </a:r>
            <a:r>
              <a:rPr lang="en-US" b="0" dirty="0"/>
              <a:t>.”</a:t>
            </a:r>
          </a:p>
        </p:txBody>
      </p:sp>
    </p:spTree>
    <p:extLst>
      <p:ext uri="{BB962C8B-B14F-4D97-AF65-F5344CB8AC3E}">
        <p14:creationId xmlns:p14="http://schemas.microsoft.com/office/powerpoint/2010/main" val="1842797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098"/>
          <p:cNvSpPr>
            <a:spLocks noGrp="1" noChangeArrowheads="1"/>
          </p:cNvSpPr>
          <p:nvPr>
            <p:ph type="title"/>
          </p:nvPr>
        </p:nvSpPr>
        <p:spPr>
          <a:xfrm>
            <a:off x="1551008" y="76200"/>
            <a:ext cx="7256442" cy="1143000"/>
          </a:xfrm>
        </p:spPr>
        <p:txBody>
          <a:bodyPr/>
          <a:lstStyle/>
          <a:p>
            <a:r>
              <a:rPr lang="en-US" sz="3200" dirty="0" smtClean="0"/>
              <a:t>10 USC 1102(a)</a:t>
            </a:r>
            <a:br>
              <a:rPr lang="en-US" sz="3200" dirty="0" smtClean="0"/>
            </a:br>
            <a:r>
              <a:rPr lang="en-US" sz="3200" dirty="0" smtClean="0"/>
              <a:t>Confidentiality</a:t>
            </a:r>
          </a:p>
        </p:txBody>
      </p:sp>
      <p:sp>
        <p:nvSpPr>
          <p:cNvPr id="4100" name="Rectangle 4099"/>
          <p:cNvSpPr>
            <a:spLocks noGrp="1" noChangeArrowheads="1"/>
          </p:cNvSpPr>
          <p:nvPr>
            <p:ph type="body" idx="1"/>
          </p:nvPr>
        </p:nvSpPr>
        <p:spPr>
          <a:xfrm>
            <a:off x="200025" y="1440180"/>
            <a:ext cx="8607425" cy="4411979"/>
          </a:xfrm>
        </p:spPr>
        <p:txBody>
          <a:bodyPr>
            <a:normAutofit lnSpcReduction="10000"/>
          </a:bodyPr>
          <a:lstStyle/>
          <a:p>
            <a:pPr marL="457200" lvl="1" indent="0">
              <a:spcAft>
                <a:spcPts val="600"/>
              </a:spcAft>
              <a:buNone/>
              <a:defRPr/>
            </a:pPr>
            <a:endParaRPr lang="en-US" sz="2600" b="0" dirty="0" smtClean="0">
              <a:solidFill>
                <a:srgbClr val="151C77"/>
              </a:solidFill>
            </a:endParaRPr>
          </a:p>
          <a:p>
            <a:pPr marL="457200" lvl="1" indent="0">
              <a:spcAft>
                <a:spcPts val="600"/>
              </a:spcAft>
              <a:buNone/>
              <a:defRPr/>
            </a:pPr>
            <a:r>
              <a:rPr lang="en-US" sz="2600" b="0" dirty="0" smtClean="0"/>
              <a:t>Medical quality assurance records created by or for the DoD as part of a medical quality assurance program are confidential and privileged.  Such records may not be disclosed to any person or entity, </a:t>
            </a:r>
            <a:r>
              <a:rPr lang="en-US" sz="2600" b="0" i="1" dirty="0" smtClean="0"/>
              <a:t>except</a:t>
            </a:r>
            <a:r>
              <a:rPr lang="en-US" sz="2600" b="0" dirty="0" smtClean="0"/>
              <a:t> as provided in 10 USC 1102(c).</a:t>
            </a:r>
          </a:p>
          <a:p>
            <a:pPr marL="457200" lvl="1" indent="0">
              <a:spcAft>
                <a:spcPts val="600"/>
              </a:spcAft>
              <a:buNone/>
              <a:defRPr/>
            </a:pPr>
            <a:endParaRPr lang="en-US" sz="2600" b="0" dirty="0" smtClean="0"/>
          </a:p>
          <a:p>
            <a:pPr marL="457200" lvl="1" indent="0">
              <a:spcAft>
                <a:spcPts val="600"/>
              </a:spcAft>
              <a:buNone/>
              <a:defRPr/>
            </a:pPr>
            <a:r>
              <a:rPr lang="en-US" sz="2600" b="0" dirty="0" smtClean="0"/>
              <a:t>Note:  The above records are what the DoDM 6025.13 refers to as Medical Quality Assurance Peer Review (“MQAPR”) records.  </a:t>
            </a:r>
          </a:p>
          <a:p>
            <a:pPr marL="457200" lvl="1" indent="0">
              <a:spcAft>
                <a:spcPts val="600"/>
              </a:spcAft>
              <a:buNone/>
              <a:defRPr/>
            </a:pPr>
            <a:endParaRPr lang="en-US" sz="2400" dirty="0" smtClean="0">
              <a:solidFill>
                <a:srgbClr val="151C77"/>
              </a:solidFill>
            </a:endParaRPr>
          </a:p>
        </p:txBody>
      </p:sp>
    </p:spTree>
    <p:extLst>
      <p:ext uri="{BB962C8B-B14F-4D97-AF65-F5344CB8AC3E}">
        <p14:creationId xmlns:p14="http://schemas.microsoft.com/office/powerpoint/2010/main" val="4132093979"/>
      </p:ext>
    </p:extLst>
  </p:cSld>
  <p:clrMapOvr>
    <a:masterClrMapping/>
  </p:clrMapOvr>
  <p:timing>
    <p:tnLst>
      <p:par>
        <p:cTn id="1" dur="indefinite" restart="never" nodeType="tmRoot"/>
      </p:par>
    </p:tnLst>
  </p:timing>
</p:sld>
</file>

<file path=ppt/theme/theme1.xml><?xml version="1.0" encoding="utf-8"?>
<a:theme xmlns:a="http://schemas.openxmlformats.org/drawingml/2006/main" name="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D9077186A3D545AF2AC3D4C1DC463D" ma:contentTypeVersion="0" ma:contentTypeDescription="Create a new document." ma:contentTypeScope="" ma:versionID="8844770c2bdf08255e235988001ca489">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DC1B7743-8412-497D-A9CB-573BEFA771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8722CFA-B709-400A-82A6-2DC14E474E38}">
  <ds:schemaRefs>
    <ds:schemaRef ds:uri="http://schemas.microsoft.com/sharepoint/v3/contenttype/forms"/>
  </ds:schemaRefs>
</ds:datastoreItem>
</file>

<file path=customXml/itemProps3.xml><?xml version="1.0" encoding="utf-8"?>
<ds:datastoreItem xmlns:ds="http://schemas.openxmlformats.org/officeDocument/2006/customXml" ds:itemID="{D697602F-CEC8-4614-AA75-C5AA8FE35C90}">
  <ds:schemaRef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Designs\USAF(Unclas).pot</Template>
  <TotalTime>17578</TotalTime>
  <Words>2047</Words>
  <Application>Microsoft Office PowerPoint</Application>
  <PresentationFormat>On-screen Show (4:3)</PresentationFormat>
  <Paragraphs>151</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Century Schoolbook</vt:lpstr>
      <vt:lpstr>Times New Roman</vt:lpstr>
      <vt:lpstr>Wingdings</vt:lpstr>
      <vt:lpstr>USAF(Unclas)</vt:lpstr>
      <vt:lpstr>PowerPoint Presentation</vt:lpstr>
      <vt:lpstr>Introduction</vt:lpstr>
      <vt:lpstr>History</vt:lpstr>
      <vt:lpstr>What is a DoD Medical Quality  Assurance Program?</vt:lpstr>
      <vt:lpstr>What is DoD Peer Review?</vt:lpstr>
      <vt:lpstr>Air Force Examples Covered by 10 USC 1102  (list not exclusive)</vt:lpstr>
      <vt:lpstr>Examples Not Covered by 10 USC 1102 (list not exclusive) </vt:lpstr>
      <vt:lpstr>Record Labeling</vt:lpstr>
      <vt:lpstr>10 USC 1102(a) Confidentiality</vt:lpstr>
      <vt:lpstr>10 USC 1102(b) Prohibited Disclosure &amp; Testimony</vt:lpstr>
      <vt:lpstr>Withholding in Litigation</vt:lpstr>
      <vt:lpstr>10 USC 1102(c) Authorized  Exceptions I </vt:lpstr>
      <vt:lpstr>10 USC 1102(c) Authorized Exceptions II</vt:lpstr>
      <vt:lpstr>10 USC 1102(c) Authorized Exceptions III</vt:lpstr>
      <vt:lpstr>Redactions</vt:lpstr>
      <vt:lpstr>10 USC 1102(d) Disclosures for Certain Purposes</vt:lpstr>
      <vt:lpstr>Approval Authorities</vt:lpstr>
      <vt:lpstr>10 USC 1102(e) Prohibited Disclosure</vt:lpstr>
      <vt:lpstr> 10 USC 1102(f) FOIA Exemption #3 </vt:lpstr>
      <vt:lpstr>10 USC 1102(g) Limitation on Civil Liability</vt:lpstr>
      <vt:lpstr>References</vt:lpstr>
    </vt:vector>
  </TitlesOfParts>
  <Company>HQ USAF/______, Pentagon, DC 20330</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Vecera, David Civ AFLOA/JACE</dc:creator>
  <cp:lastModifiedBy>MORLANG, HEATHER M GS-14 USAF AFDW AFLOA/AFLOA/JACC</cp:lastModifiedBy>
  <cp:revision>969</cp:revision>
  <cp:lastPrinted>2016-07-11T15:34:25Z</cp:lastPrinted>
  <dcterms:created xsi:type="dcterms:W3CDTF">2000-04-26T18:38:01Z</dcterms:created>
  <dcterms:modified xsi:type="dcterms:W3CDTF">2018-03-12T20:46:21Z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0x01010034D9077186A3D545AF2AC3D4C1DC463D</vt:lpwstr>
  </property>
</Properties>
</file>