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309" r:id="rId4"/>
    <p:sldId id="311" r:id="rId5"/>
    <p:sldId id="310" r:id="rId6"/>
    <p:sldId id="312" r:id="rId7"/>
    <p:sldId id="313" r:id="rId8"/>
    <p:sldId id="314" r:id="rId9"/>
    <p:sldId id="315" r:id="rId10"/>
    <p:sldId id="316" r:id="rId11"/>
    <p:sldId id="317" r:id="rId12"/>
    <p:sldId id="332" r:id="rId13"/>
    <p:sldId id="321" r:id="rId14"/>
    <p:sldId id="322" r:id="rId15"/>
    <p:sldId id="330" r:id="rId16"/>
    <p:sldId id="323" r:id="rId17"/>
    <p:sldId id="3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55116" autoAdjust="0"/>
  </p:normalViewPr>
  <p:slideViewPr>
    <p:cSldViewPr snapToGrid="0">
      <p:cViewPr varScale="1">
        <p:scale>
          <a:sx n="35" d="100"/>
          <a:sy n="35" d="100"/>
        </p:scale>
        <p:origin x="183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22A70-15F9-4B44-B29F-CC7170644FB9}" type="datetimeFigureOut">
              <a:rPr lang="en-US" smtClean="0"/>
              <a:t>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BEDF4-7546-48F3-984D-81FEBFCD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4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BEDF4-7546-48F3-984D-81FEBFCDE2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05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2CC7-8F1A-4E05-85FC-903D9A96869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77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2CC7-8F1A-4E05-85FC-903D9A96869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20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2CC7-8F1A-4E05-85FC-903D9A96869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84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1"/>
            <a:ext cx="5902960" cy="4183380"/>
          </a:xfrm>
        </p:spPr>
        <p:txBody>
          <a:bodyPr/>
          <a:lstStyle/>
          <a:p>
            <a:pPr marL="171450" indent="-171450">
              <a:buFont typeface="Calibri" panose="020F0502020204030204" pitchFamily="34" charset="0"/>
              <a:buChar char="–"/>
            </a:pPr>
            <a:r>
              <a:rPr lang="en-US" sz="1200" baseline="0" dirty="0" smtClean="0"/>
              <a:t>Detect the behavior</a:t>
            </a:r>
          </a:p>
          <a:p>
            <a:pPr marL="171450" indent="-171450">
              <a:buFont typeface="Calibri" panose="020F0502020204030204" pitchFamily="34" charset="0"/>
              <a:buChar char="–"/>
            </a:pPr>
            <a:endParaRPr lang="en-US" sz="1200" baseline="0" dirty="0" smtClean="0"/>
          </a:p>
          <a:p>
            <a:pPr marL="171450" indent="-171450">
              <a:buFont typeface="Calibri" panose="020F0502020204030204" pitchFamily="34" charset="0"/>
              <a:buChar char="–"/>
            </a:pPr>
            <a:r>
              <a:rPr lang="en-US" sz="1200" baseline="0" dirty="0" smtClean="0"/>
              <a:t>Identify an appropriate countermeasure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1200" baseline="0" dirty="0" smtClean="0"/>
          </a:p>
          <a:p>
            <a:pPr marL="171450" indent="-171450">
              <a:buFont typeface="Calibri" panose="020F0502020204030204" pitchFamily="34" charset="0"/>
              <a:buChar char="–"/>
            </a:pPr>
            <a:r>
              <a:rPr lang="en-US" sz="1200" baseline="0" dirty="0" smtClean="0"/>
              <a:t>Take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2CC7-8F1A-4E05-85FC-903D9A96869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79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 panose="020F0502020204030204" pitchFamily="34" charset="0"/>
              <a:buChar char="―"/>
            </a:pPr>
            <a:r>
              <a:rPr lang="en-US" baseline="0" dirty="0" smtClean="0"/>
              <a:t>Direct approach…easy concept in the class room…but sometimes not so easy to address practically </a:t>
            </a:r>
          </a:p>
          <a:p>
            <a:pPr marL="171450" indent="-171450">
              <a:buFont typeface="Calibri" panose="020F0502020204030204" pitchFamily="34" charset="0"/>
              <a:buChar char="―"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―"/>
              <a:tabLst/>
              <a:defRPr/>
            </a:pPr>
            <a:r>
              <a:rPr lang="en-US" baseline="0" dirty="0" smtClean="0"/>
              <a:t>Being deliberate about what, how, and why we do things…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―"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―"/>
              <a:tabLst/>
              <a:defRPr/>
            </a:pPr>
            <a:r>
              <a:rPr lang="en-US" baseline="0" dirty="0" smtClean="0"/>
              <a:t>Asking questions …especially when you are new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―"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―"/>
              <a:tabLst/>
              <a:defRPr/>
            </a:pPr>
            <a:r>
              <a:rPr lang="en-US" baseline="0" dirty="0" smtClean="0"/>
              <a:t>Talking to your teams, know the culture</a:t>
            </a: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―"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―"/>
              <a:tabLst/>
              <a:defRPr/>
            </a:pPr>
            <a:r>
              <a:rPr lang="en-US" b="1" baseline="0" dirty="0" smtClean="0"/>
              <a:t>Being present! </a:t>
            </a:r>
            <a:r>
              <a:rPr lang="en-US" baseline="0" dirty="0" smtClean="0"/>
              <a:t>As a leader, you will not always see everything that goes on at the level of execution</a:t>
            </a:r>
          </a:p>
          <a:p>
            <a:pPr marL="171450" indent="-171450">
              <a:buFont typeface="Calibri" panose="020F0502020204030204" pitchFamily="34" charset="0"/>
              <a:buChar char="―"/>
            </a:pPr>
            <a:endParaRPr lang="en-US" baseline="0" dirty="0" smtClean="0"/>
          </a:p>
          <a:p>
            <a:pPr marL="171450" indent="-171450">
              <a:buFont typeface="Calibri" panose="020F0502020204030204" pitchFamily="34" charset="0"/>
              <a:buChar char="―"/>
            </a:pPr>
            <a:r>
              <a:rPr lang="en-US" baseline="0" dirty="0" smtClean="0"/>
              <a:t>BUT…How do you respond to more senior leader (Rank, Position, Old dog/new tricks)</a:t>
            </a:r>
          </a:p>
          <a:p>
            <a:pPr marL="171450" indent="-171450">
              <a:buFont typeface="Calibri" panose="020F0502020204030204" pitchFamily="34" charset="0"/>
              <a:buChar char="―"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―"/>
              <a:tabLst/>
              <a:defRPr/>
            </a:pPr>
            <a:r>
              <a:rPr lang="en-US" dirty="0" smtClean="0"/>
              <a:t>Command Chain…</a:t>
            </a:r>
            <a:r>
              <a:rPr lang="en-US" baseline="0" dirty="0" smtClean="0"/>
              <a:t>Everyone has a boss! </a:t>
            </a:r>
          </a:p>
          <a:p>
            <a:pPr marL="171450" indent="-171450">
              <a:buFont typeface="Calibri" panose="020F0502020204030204" pitchFamily="34" charset="0"/>
              <a:buChar char="―"/>
            </a:pPr>
            <a:endParaRPr lang="en-US" baseline="0" dirty="0" smtClean="0"/>
          </a:p>
          <a:p>
            <a:pPr marL="171450" indent="-171450">
              <a:buFont typeface="Calibri" panose="020F0502020204030204" pitchFamily="34" charset="0"/>
              <a:buChar char="―"/>
            </a:pPr>
            <a:r>
              <a:rPr lang="en-US" b="1" dirty="0" smtClean="0"/>
              <a:t>Third</a:t>
            </a:r>
            <a:r>
              <a:rPr lang="en-US" b="1" baseline="0" dirty="0" smtClean="0"/>
              <a:t> file – Reputation matters. How you treat others matters. Leaders see more than you might think!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2CC7-8F1A-4E05-85FC-903D9A96869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10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 panose="020F0502020204030204" pitchFamily="34" charset="0"/>
              <a:buChar char="–"/>
            </a:pPr>
            <a:r>
              <a:rPr lang="en-US" dirty="0" smtClean="0"/>
              <a:t>We often </a:t>
            </a:r>
            <a:r>
              <a:rPr lang="en-US" baseline="0" dirty="0" smtClean="0"/>
              <a:t>think of counterproductive behaviors as they exist with other people…</a:t>
            </a:r>
          </a:p>
          <a:p>
            <a:pPr marL="171450" indent="-171450">
              <a:buFont typeface="Calibri" panose="020F0502020204030204" pitchFamily="34" charset="0"/>
              <a:buChar char="–"/>
            </a:pPr>
            <a:endParaRPr lang="en-US" baseline="0" dirty="0" smtClean="0"/>
          </a:p>
          <a:p>
            <a:pPr marL="171450" indent="-171450">
              <a:buFont typeface="Calibri" panose="020F0502020204030204" pitchFamily="34" charset="0"/>
              <a:buChar char="–"/>
            </a:pPr>
            <a:r>
              <a:rPr lang="en-US" baseline="0" dirty="0" smtClean="0"/>
              <a:t>What about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2CC7-8F1A-4E05-85FC-903D9A96869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65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 panose="020F0502020204030204" pitchFamily="34" charset="0"/>
              <a:buChar char="–"/>
            </a:pPr>
            <a:r>
              <a:rPr lang="en-US" dirty="0"/>
              <a:t>For you and subordinates </a:t>
            </a:r>
            <a:r>
              <a:rPr lang="en-US" dirty="0" smtClean="0"/>
              <a:t>– AWARENESS</a:t>
            </a:r>
          </a:p>
          <a:p>
            <a:pPr marL="171450" indent="-171450">
              <a:buFont typeface="Calibri" panose="020F0502020204030204" pitchFamily="34" charset="0"/>
              <a:buChar char="–"/>
            </a:pPr>
            <a:endParaRPr lang="en-US" dirty="0" smtClean="0"/>
          </a:p>
          <a:p>
            <a:pPr marL="171450" indent="-171450">
              <a:buFont typeface="Calibri" panose="020F0502020204030204" pitchFamily="34" charset="0"/>
              <a:buChar char="–"/>
            </a:pPr>
            <a:r>
              <a:rPr lang="en-US" dirty="0" smtClean="0"/>
              <a:t>We</a:t>
            </a:r>
            <a:r>
              <a:rPr lang="en-US" baseline="0" dirty="0" smtClean="0"/>
              <a:t> can choose to seek this out and we can develop this ourselves….but you can’t force humility on others</a:t>
            </a:r>
            <a:endParaRPr lang="en-US" dirty="0" smtClean="0"/>
          </a:p>
          <a:p>
            <a:pPr marL="171450" indent="-171450">
              <a:buFont typeface="Calibri" panose="020F0502020204030204" pitchFamily="34" charset="0"/>
              <a:buChar char="–"/>
            </a:pPr>
            <a:endParaRPr lang="en-US" dirty="0" smtClean="0"/>
          </a:p>
          <a:p>
            <a:pPr marL="171450" indent="-171450">
              <a:buFont typeface="Calibri" panose="020F0502020204030204" pitchFamily="34" charset="0"/>
              <a:buChar char="–"/>
            </a:pPr>
            <a:r>
              <a:rPr lang="en-US" dirty="0" smtClean="0"/>
              <a:t>OSJA advantage --Leadership Foundation – (what else do we have?)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E3B74-6377-4E43-BA72-87F7AB2337E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07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A035D-20A7-4492-9E2B-C83A56C445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 panose="020F0502020204030204" pitchFamily="34" charset="0"/>
              <a:buChar char="―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 we will be talking about Counterproductive leadership (what it is, how to identify it, and how to address it)</a:t>
            </a:r>
          </a:p>
          <a:p>
            <a:pPr marL="171450" indent="-171450">
              <a:buFont typeface="Calibri" panose="020F0502020204030204" pitchFamily="34" charset="0"/>
              <a:buChar char="―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―"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Counterproductive leadership behaviors can destroy morale, deplete productivity, breed distrust, and ultimately lead to mission failure</a:t>
            </a:r>
          </a:p>
          <a:p>
            <a:pPr marL="171450" indent="-171450">
              <a:buFont typeface="Calibri" panose="020F0502020204030204" pitchFamily="34" charset="0"/>
              <a:buChar char="‒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BEDF4-7546-48F3-984D-81FEBFCDE2D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2CC7-8F1A-4E05-85FC-903D9A96869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7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 panose="020F0502020204030204" pitchFamily="34" charset="0"/>
              <a:buChar char="―"/>
            </a:pPr>
            <a:r>
              <a:rPr lang="en-US" dirty="0" smtClean="0"/>
              <a:t>Toxic</a:t>
            </a:r>
            <a:r>
              <a:rPr lang="en-US" baseline="0" dirty="0" smtClean="0"/>
              <a:t> behaviors are now considered counterproductive</a:t>
            </a:r>
          </a:p>
          <a:p>
            <a:pPr marL="171450" indent="-171450">
              <a:buFont typeface="Calibri" panose="020F0502020204030204" pitchFamily="34" charset="0"/>
              <a:buChar char="―"/>
            </a:pPr>
            <a:endParaRPr lang="en-US" baseline="0" dirty="0" smtClean="0"/>
          </a:p>
          <a:p>
            <a:pPr marL="171450" indent="-171450">
              <a:buFont typeface="Calibri" panose="020F0502020204030204" pitchFamily="34" charset="0"/>
              <a:buChar char="―"/>
            </a:pPr>
            <a:r>
              <a:rPr lang="en-US" baseline="0" dirty="0" smtClean="0"/>
              <a:t>Concern that the Toxic typically attached to the person, NOT the behavior and the adverse impact on the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2CC7-8F1A-4E05-85FC-903D9A96869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9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2CC7-8F1A-4E05-85FC-903D9A96869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79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2CC7-8F1A-4E05-85FC-903D9A96869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3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2CC7-8F1A-4E05-85FC-903D9A96869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36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“all about me” leader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Classic Bathsheba syndrome </a:t>
            </a:r>
          </a:p>
          <a:p>
            <a:endParaRPr lang="en-US" dirty="0" smtClean="0"/>
          </a:p>
          <a:p>
            <a:r>
              <a:rPr lang="en-US" dirty="0" smtClean="0"/>
              <a:t>Focused on how he looks up the chain, but NOT with peers/subordinates</a:t>
            </a:r>
          </a:p>
          <a:p>
            <a:endParaRPr lang="en-US" dirty="0" smtClean="0"/>
          </a:p>
          <a:p>
            <a:r>
              <a:rPr lang="en-US" dirty="0" smtClean="0"/>
              <a:t>Takes credit for others work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2CC7-8F1A-4E05-85FC-903D9A96869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89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2CC7-8F1A-4E05-85FC-903D9A96869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55166"/>
            <a:ext cx="12193057" cy="6968332"/>
          </a:xfrm>
          <a:prstGeom prst="rect">
            <a:avLst/>
          </a:prstGeom>
        </p:spPr>
      </p:pic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1117600" y="6608742"/>
            <a:ext cx="9956800" cy="25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1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CUI</a:t>
            </a:r>
            <a:endParaRPr kumimoji="0" lang="en-US" altLang="en-US" sz="1051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 userDrawn="1"/>
        </p:nvSpPr>
        <p:spPr bwMode="auto">
          <a:xfrm rot="10800000">
            <a:off x="0" y="9906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1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1500" baseline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5" descr="Regimental-Crest-Color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199" y="70146"/>
            <a:ext cx="663914" cy="76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119" y="1"/>
            <a:ext cx="1184881" cy="124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2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B561-6B6A-443F-8B86-0EB393E874A2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3C73-2234-4F0A-9D9C-DCE610E95B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9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B561-6B6A-443F-8B86-0EB393E874A2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3C73-2234-4F0A-9D9C-DCE610E95B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05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1480800" cy="5181600"/>
          </a:xfrm>
        </p:spPr>
        <p:txBody>
          <a:bodyPr/>
          <a:lstStyle>
            <a:lvl1pPr marL="175018" indent="-175018">
              <a:buFont typeface="Arial" pitchFamily="34" charset="0"/>
              <a:buChar char="•"/>
              <a:defRPr sz="1951"/>
            </a:lvl1pPr>
            <a:lvl2pPr marL="472667" indent="-214308">
              <a:buFont typeface="Wingdings" pitchFamily="2" charset="2"/>
              <a:buChar char="Ø"/>
              <a:defRPr/>
            </a:lvl2pPr>
            <a:lvl3pPr marL="640540" indent="-167874">
              <a:buFont typeface="Arial" pitchFamily="34" charset="0"/>
              <a:buChar char="–"/>
              <a:defRPr/>
            </a:lvl3pPr>
            <a:lvl4pPr marL="817940" indent="-171446">
              <a:buFont typeface="Wingdings" pitchFamily="2" charset="2"/>
              <a:buChar char="§"/>
              <a:defRPr/>
            </a:lvl4pPr>
            <a:lvl5pPr marL="985814" indent="-171446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9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 rot="5400000">
            <a:off x="3733800" y="3886200"/>
            <a:ext cx="472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06400" y="3810000"/>
            <a:ext cx="1158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265249"/>
            <a:ext cx="5793317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 u="sng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777043"/>
            <a:ext cx="5793317" cy="1985510"/>
          </a:xfrm>
        </p:spPr>
        <p:txBody>
          <a:bodyPr>
            <a:normAutofit/>
          </a:bodyPr>
          <a:lstStyle>
            <a:lvl1pPr marL="130966" indent="-130966">
              <a:defRPr sz="1200"/>
            </a:lvl1pPr>
            <a:lvl2pPr marL="253598" indent="-122632">
              <a:buFont typeface="Wingdings" pitchFamily="2" charset="2"/>
              <a:buChar char="Ø"/>
              <a:defRPr sz="1051"/>
            </a:lvl2pPr>
            <a:lvl3pPr marL="385753" indent="-132157">
              <a:buFont typeface="Arial" pitchFamily="34" charset="0"/>
              <a:buChar char="­"/>
              <a:defRPr sz="9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265249"/>
            <a:ext cx="5795433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 u="sng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1777043"/>
            <a:ext cx="5795433" cy="1985510"/>
          </a:xfrm>
        </p:spPr>
        <p:txBody>
          <a:bodyPr rtlCol="0">
            <a:normAutofit/>
          </a:bodyPr>
          <a:lstStyle>
            <a:lvl1pPr marL="130966" indent="-130966" algn="l" defTabSz="685783" rtl="0" eaLnBrk="1" latinLnBrk="0" hangingPunct="1">
              <a:spcBef>
                <a:spcPct val="20000"/>
              </a:spcBef>
              <a:buFont typeface="Arial" pitchFamily="34" charset="0"/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53598" indent="-122632" algn="l" defTabSz="685783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lang="en-US" sz="105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85753" indent="-132157" algn="l" defTabSz="685783" rtl="0" eaLnBrk="1" latinLnBrk="0" hangingPunct="1">
              <a:spcBef>
                <a:spcPct val="20000"/>
              </a:spcBef>
              <a:buFont typeface="Arial" pitchFamily="34" charset="0"/>
              <a:buChar char="­"/>
              <a:defRPr lang="en-US" sz="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03200" y="3892377"/>
            <a:ext cx="5793317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 u="sng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203200" y="4397839"/>
            <a:ext cx="5793317" cy="1991859"/>
          </a:xfrm>
        </p:spPr>
        <p:txBody>
          <a:bodyPr>
            <a:normAutofit/>
          </a:bodyPr>
          <a:lstStyle>
            <a:lvl1pPr marL="130966" indent="-130966">
              <a:defRPr sz="1200"/>
            </a:lvl1pPr>
            <a:lvl2pPr marL="253598" indent="-122632">
              <a:buFont typeface="Wingdings" pitchFamily="2" charset="2"/>
              <a:buChar char="Ø"/>
              <a:defRPr sz="1051"/>
            </a:lvl2pPr>
            <a:lvl3pPr marL="385753" indent="-132157">
              <a:buFont typeface="Arial" pitchFamily="34" charset="0"/>
              <a:buChar char="­"/>
              <a:defRPr sz="9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93374" y="3892377"/>
            <a:ext cx="5795433" cy="451027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 u="sng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193374" y="4397839"/>
            <a:ext cx="5795433" cy="1991859"/>
          </a:xfrm>
        </p:spPr>
        <p:txBody>
          <a:bodyPr>
            <a:normAutofit/>
          </a:bodyPr>
          <a:lstStyle>
            <a:lvl1pPr marL="130966" indent="-130966">
              <a:defRPr sz="1200"/>
            </a:lvl1pPr>
            <a:lvl2pPr marL="253598" indent="-122632">
              <a:buFont typeface="Wingdings" pitchFamily="2" charset="2"/>
              <a:buChar char="Ø"/>
              <a:defRPr sz="1051"/>
            </a:lvl2pPr>
            <a:lvl3pPr marL="385753" indent="-132157">
              <a:buFont typeface="Arial" pitchFamily="34" charset="0"/>
              <a:buChar char="­"/>
              <a:defRPr sz="9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itle 1"/>
          <p:cNvSpPr>
            <a:spLocks noGrp="1" noChangeAspect="1"/>
          </p:cNvSpPr>
          <p:nvPr>
            <p:ph type="title"/>
          </p:nvPr>
        </p:nvSpPr>
        <p:spPr>
          <a:xfrm>
            <a:off x="1828800" y="274320"/>
            <a:ext cx="10363200" cy="82296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100" b="1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3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9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/ Back-u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>
            <a:noAutofit/>
          </a:bodyPr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66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95400"/>
            <a:ext cx="5689600" cy="5105400"/>
          </a:xfrm>
        </p:spPr>
        <p:txBody>
          <a:bodyPr/>
          <a:lstStyle>
            <a:lvl1pPr marL="175018" indent="-175018">
              <a:buFont typeface="Arial" pitchFamily="34" charset="0"/>
              <a:buChar char="•"/>
              <a:defRPr sz="1951"/>
            </a:lvl1pPr>
            <a:lvl2pPr marL="389325" indent="-214308">
              <a:buFont typeface="Wingdings" pitchFamily="2" charset="2"/>
              <a:buChar char="Ø"/>
              <a:defRPr sz="1800"/>
            </a:lvl2pPr>
            <a:lvl3pPr marL="558390" indent="-171446">
              <a:buFont typeface="Arial" pitchFamily="34" charset="0"/>
              <a:buChar char="–"/>
              <a:defRPr sz="1500"/>
            </a:lvl3pPr>
            <a:lvl4pPr marL="688164" indent="-171446">
              <a:buFont typeface="Wingdings" pitchFamily="2" charset="2"/>
              <a:buChar char="§"/>
              <a:defRPr sz="1351"/>
            </a:lvl4pPr>
            <a:lvl5pPr marL="863182" indent="-171446"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299200" y="1295400"/>
            <a:ext cx="5689600" cy="5105400"/>
          </a:xfrm>
        </p:spPr>
        <p:txBody>
          <a:bodyPr/>
          <a:lstStyle>
            <a:lvl1pPr marL="175018" indent="-175018">
              <a:buFont typeface="Arial" pitchFamily="34" charset="0"/>
              <a:buChar char="•"/>
              <a:defRPr sz="1951"/>
            </a:lvl1pPr>
            <a:lvl2pPr marL="389325" indent="-214308">
              <a:buFont typeface="Wingdings" pitchFamily="2" charset="2"/>
              <a:buChar char="Ø"/>
              <a:defRPr sz="1800"/>
            </a:lvl2pPr>
            <a:lvl3pPr marL="558390" indent="-171446">
              <a:buFont typeface="Arial" pitchFamily="34" charset="0"/>
              <a:buChar char="–"/>
              <a:defRPr sz="1500"/>
            </a:lvl3pPr>
            <a:lvl4pPr marL="688164" indent="-171446">
              <a:buFont typeface="Wingdings" pitchFamily="2" charset="2"/>
              <a:buChar char="§"/>
              <a:defRPr sz="1351"/>
            </a:lvl4pPr>
            <a:lvl5pPr marL="863182" indent="-171446"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8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95401"/>
            <a:ext cx="5689600" cy="533400"/>
          </a:xfrm>
        </p:spPr>
        <p:txBody>
          <a:bodyPr anchor="b">
            <a:noAutofit/>
          </a:bodyPr>
          <a:lstStyle>
            <a:lvl1pPr marL="0" indent="0">
              <a:buNone/>
              <a:defRPr sz="1800" b="1" u="sng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574" y="1295412"/>
            <a:ext cx="5693833" cy="533399"/>
          </a:xfrm>
        </p:spPr>
        <p:txBody>
          <a:bodyPr anchor="b">
            <a:noAutofit/>
          </a:bodyPr>
          <a:lstStyle>
            <a:lvl1pPr marL="0" indent="0">
              <a:buNone/>
              <a:defRPr sz="1800" b="1" u="sng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854679"/>
            <a:ext cx="5689600" cy="4546121"/>
          </a:xfrm>
        </p:spPr>
        <p:txBody>
          <a:bodyPr>
            <a:normAutofit/>
          </a:bodyPr>
          <a:lstStyle>
            <a:lvl1pPr marL="175018" indent="-175018">
              <a:buFont typeface="Arial" pitchFamily="34" charset="0"/>
              <a:buChar char="•"/>
              <a:defRPr sz="1800"/>
            </a:lvl1pPr>
            <a:lvl2pPr marL="389325" indent="-214308">
              <a:buFont typeface="Wingdings" pitchFamily="2" charset="2"/>
              <a:buChar char="Ø"/>
              <a:defRPr sz="1500"/>
            </a:lvl2pPr>
            <a:lvl3pPr marL="558390" indent="-171446">
              <a:buFont typeface="Arial" pitchFamily="34" charset="0"/>
              <a:buChar char="–"/>
              <a:defRPr sz="1351"/>
            </a:lvl3pPr>
            <a:lvl4pPr marL="688164" indent="-171446">
              <a:buFont typeface="Wingdings" pitchFamily="2" charset="2"/>
              <a:buChar char="§"/>
              <a:defRPr sz="1200"/>
            </a:lvl4pPr>
            <a:lvl5pPr marL="863182" indent="-171446">
              <a:defRPr sz="12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6391211" y="1854679"/>
            <a:ext cx="5689600" cy="4546121"/>
          </a:xfrm>
        </p:spPr>
        <p:txBody>
          <a:bodyPr>
            <a:normAutofit/>
          </a:bodyPr>
          <a:lstStyle>
            <a:lvl1pPr marL="175018" indent="-175018">
              <a:buFont typeface="Arial" pitchFamily="34" charset="0"/>
              <a:buChar char="•"/>
              <a:defRPr sz="1800"/>
            </a:lvl1pPr>
            <a:lvl2pPr marL="389325" indent="-214308">
              <a:buFont typeface="Wingdings" pitchFamily="2" charset="2"/>
              <a:buChar char="Ø"/>
              <a:defRPr sz="1500"/>
            </a:lvl2pPr>
            <a:lvl3pPr marL="558390" indent="-171446">
              <a:buFont typeface="Arial" pitchFamily="34" charset="0"/>
              <a:buChar char="–"/>
              <a:defRPr sz="1351"/>
            </a:lvl3pPr>
            <a:lvl4pPr marL="688164" indent="-171446">
              <a:buFont typeface="Wingdings" pitchFamily="2" charset="2"/>
              <a:buChar char="§"/>
              <a:defRPr sz="1200"/>
            </a:lvl4pPr>
            <a:lvl5pPr marL="863182" indent="-171446">
              <a:defRPr sz="12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4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Minute Dr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 rot="10800000">
            <a:off x="681574" y="3581400"/>
            <a:ext cx="1121621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3784600" y="3843338"/>
            <a:ext cx="50292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117600" y="685800"/>
            <a:ext cx="2235200" cy="457200"/>
          </a:xfrm>
        </p:spPr>
        <p:txBody>
          <a:bodyPr>
            <a:noAutofit/>
          </a:bodyPr>
          <a:lstStyle>
            <a:lvl1pPr marL="0" indent="0" algn="l">
              <a:buNone/>
              <a:defRPr sz="135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56000" y="274638"/>
            <a:ext cx="8636000" cy="8229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2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143003"/>
            <a:ext cx="5892800" cy="49831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3"/>
            <a:ext cx="5892800" cy="49831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BDFC7-9863-4C7C-8D29-DC156EB46A5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8E4B8-C7D3-4E40-9AC6-B1213F01FAA8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77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3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29" y="-55166"/>
            <a:ext cx="12193057" cy="696833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72736" y="171617"/>
            <a:ext cx="1036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95400"/>
            <a:ext cx="11277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0" y="6562725"/>
            <a:ext cx="1117600" cy="304800"/>
          </a:xfrm>
          <a:prstGeom prst="rect">
            <a:avLst/>
          </a:prstGeom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D2ED19-F7DB-4380-875C-56316AF9881E}" type="slidenum">
              <a:rPr kumimoji="0" lang="en-US" altLang="en-US" sz="751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75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29"/>
          <p:cNvSpPr>
            <a:spLocks noChangeArrowheads="1"/>
          </p:cNvSpPr>
          <p:nvPr/>
        </p:nvSpPr>
        <p:spPr bwMode="auto">
          <a:xfrm>
            <a:off x="6096000" y="6659657"/>
            <a:ext cx="6096000" cy="2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1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CUI</a:t>
            </a:r>
            <a:endParaRPr kumimoji="0" lang="en-US" altLang="en-US" sz="751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1" name="Rectangle 32"/>
          <p:cNvSpPr>
            <a:spLocks noChangeArrowheads="1"/>
          </p:cNvSpPr>
          <p:nvPr/>
        </p:nvSpPr>
        <p:spPr bwMode="auto">
          <a:xfrm rot="10800000">
            <a:off x="0" y="990600"/>
            <a:ext cx="12192000" cy="152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CC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1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5" descr="Regimental-Crest-Color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199" y="70146"/>
            <a:ext cx="663914" cy="76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119" y="1"/>
            <a:ext cx="1184881" cy="124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5pPr>
      <a:lvl6pPr marL="342891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6pPr>
      <a:lvl7pPr marL="685783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7pPr>
      <a:lvl8pPr marL="1028674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8pPr>
      <a:lvl9pPr marL="1371566" algn="r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29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21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jaglcs.army.mil/leadership-cente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usarmy.charlottesville.hqda-tjaglcs.mbx.leadership-center@army.mi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1828800"/>
            <a:ext cx="10363200" cy="397110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5400" dirty="0" smtClean="0">
                <a:solidFill>
                  <a:srgbClr val="FF0000"/>
                </a:solidFill>
              </a:rPr>
              <a:t>Counter</a:t>
            </a:r>
            <a:r>
              <a:rPr lang="en-US" sz="5400" dirty="0" smtClean="0"/>
              <a:t>productive Leadership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97789"/>
            <a:ext cx="10353762" cy="970450"/>
          </a:xfrm>
        </p:spPr>
        <p:txBody>
          <a:bodyPr>
            <a:normAutofit/>
          </a:bodyPr>
          <a:lstStyle/>
          <a:p>
            <a:r>
              <a:rPr lang="en-US" b="1" dirty="0" smtClean="0"/>
              <a:t>Leadership Incompetence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10647" y="1257002"/>
            <a:ext cx="6101324" cy="4058751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Lack of experience or willful neglect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Failure to act or acting poorly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Often associated with arrogant or abusive leaders who </a:t>
            </a:r>
            <a:r>
              <a:rPr lang="en-US" sz="2800" i="1" dirty="0" smtClean="0"/>
              <a:t>are not </a:t>
            </a:r>
            <a:r>
              <a:rPr lang="en-US" sz="2800" dirty="0" smtClean="0"/>
              <a:t>self-aware – do not seek to correct their </a:t>
            </a:r>
            <a:r>
              <a:rPr lang="en-US" sz="2800" dirty="0"/>
              <a:t>shortcomings 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Can also be associated with leaders who </a:t>
            </a:r>
            <a:r>
              <a:rPr lang="en-US" sz="2800" i="1" dirty="0" smtClean="0"/>
              <a:t>are</a:t>
            </a:r>
            <a:r>
              <a:rPr lang="en-US" sz="2800" dirty="0" smtClean="0"/>
              <a:t> aware of their </a:t>
            </a:r>
            <a:r>
              <a:rPr lang="en-US" sz="2800" dirty="0"/>
              <a:t>shortcomings </a:t>
            </a:r>
            <a:r>
              <a:rPr lang="en-US" sz="2800" dirty="0" smtClean="0"/>
              <a:t>– seek to cover up their shortcomings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21075" y="1445765"/>
            <a:ext cx="6370925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Unengaged leadership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Passive or reactionary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Neglect leadership responsibilities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Display poor judgment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Poorly motivates others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Withholds encouragement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Fails to communicate expectations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Refuses to listen to subordinates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Corrupt Behaviors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30850"/>
            <a:ext cx="11328400" cy="4058751"/>
          </a:xfrm>
        </p:spPr>
        <p:txBody>
          <a:bodyPr>
            <a:noAutofit/>
          </a:bodyPr>
          <a:lstStyle/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Violating explicit Army Standards, regulations, or policies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Dishonesty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Misusing government resources or time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Creating a hostile work environment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EEO/SHARP violations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Requirement of Exemplary Conduct – 10 USC 3583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UCMJ</a:t>
            </a:r>
          </a:p>
        </p:txBody>
      </p:sp>
    </p:spTree>
    <p:extLst>
      <p:ext uri="{BB962C8B-B14F-4D97-AF65-F5344CB8AC3E}">
        <p14:creationId xmlns:p14="http://schemas.microsoft.com/office/powerpoint/2010/main" val="30282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10267"/>
            <a:ext cx="12412133" cy="4656667"/>
          </a:xfrm>
        </p:spPr>
        <p:txBody>
          <a:bodyPr>
            <a:noAutofit/>
          </a:bodyPr>
          <a:lstStyle/>
          <a:p>
            <a:pPr marL="4572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How many of you have worked for a counterproductive leader? </a:t>
            </a:r>
            <a:endParaRPr lang="en-US" dirty="0" smtClean="0"/>
          </a:p>
          <a:p>
            <a:pPr marL="4572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" dirty="0" smtClean="0"/>
          </a:p>
          <a:p>
            <a:pPr marL="4572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impact does the counterproductive leader have on </a:t>
            </a:r>
            <a:r>
              <a:rPr lang="en-US" dirty="0" smtClean="0"/>
              <a:t>the organization? </a:t>
            </a:r>
          </a:p>
          <a:p>
            <a:pPr marL="4572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" dirty="0" smtClean="0"/>
          </a:p>
          <a:p>
            <a:pPr marL="4572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are the best ways to deal with a counterproductive leader? </a:t>
            </a:r>
            <a:endParaRPr lang="en-US" dirty="0" smtClean="0"/>
          </a:p>
          <a:p>
            <a:pPr marL="4572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" dirty="0" smtClean="0"/>
          </a:p>
          <a:p>
            <a:pPr marL="4572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Do you recognize counterproductive traits in yourself? </a:t>
            </a:r>
          </a:p>
        </p:txBody>
      </p:sp>
    </p:spTree>
    <p:extLst>
      <p:ext uri="{BB962C8B-B14F-4D97-AF65-F5344CB8AC3E}">
        <p14:creationId xmlns:p14="http://schemas.microsoft.com/office/powerpoint/2010/main" val="32658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79" y="2567860"/>
            <a:ext cx="6917408" cy="3383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383" y="2337614"/>
            <a:ext cx="49605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 smtClean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 smtClean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lang="en-US" sz="32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7115" y="186296"/>
            <a:ext cx="45464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Countermeasures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54329" y="1507141"/>
            <a:ext cx="10501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will I lower the risk of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productive leadership?</a:t>
            </a:r>
          </a:p>
        </p:txBody>
      </p:sp>
    </p:spTree>
    <p:extLst>
      <p:ext uri="{BB962C8B-B14F-4D97-AF65-F5344CB8AC3E}">
        <p14:creationId xmlns:p14="http://schemas.microsoft.com/office/powerpoint/2010/main" val="37680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0" y="1732449"/>
            <a:ext cx="11724860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en-US" sz="3200" dirty="0" smtClean="0"/>
          </a:p>
          <a:p>
            <a:pPr marL="494100" indent="-457200"/>
            <a:r>
              <a:rPr lang="en-US" sz="3200" dirty="0" smtClean="0"/>
              <a:t>How do you minimize negative effects of counterproductive leadership?</a:t>
            </a:r>
          </a:p>
          <a:p>
            <a:pPr marL="494100" indent="-457200"/>
            <a:endParaRPr lang="en-US" sz="3200" dirty="0" smtClean="0"/>
          </a:p>
          <a:p>
            <a:pPr marL="494100" indent="-457200"/>
            <a:r>
              <a:rPr lang="en-US" sz="3200" dirty="0" smtClean="0"/>
              <a:t>What countermeasure might you use?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7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" y="1175842"/>
            <a:ext cx="5202855" cy="51897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9400" y="-145480"/>
            <a:ext cx="915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Productive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/>
              <a:t>Leadership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774267" y="1348800"/>
            <a:ext cx="64177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 the Army moves into increasingly more complex operational environments, it is critical that leaders rely on </a:t>
            </a:r>
            <a:r>
              <a:rPr lang="en-US" sz="3200" i="1" u="sng" dirty="0">
                <a:latin typeface="Arial" panose="020B0604020202020204" pitchFamily="34" charset="0"/>
                <a:cs typeface="Arial" panose="020B0604020202020204" pitchFamily="34" charset="0"/>
              </a:rPr>
              <a:t>positive behaviors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influence others and achieve results. . . . All leaders are susceptible to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productive behaviors, so they must monitor their personal behavior.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ADP 6-22, para. 8-50.</a:t>
            </a:r>
          </a:p>
        </p:txBody>
      </p:sp>
    </p:spTree>
    <p:extLst>
      <p:ext uri="{BB962C8B-B14F-4D97-AF65-F5344CB8AC3E}">
        <p14:creationId xmlns:p14="http://schemas.microsoft.com/office/powerpoint/2010/main" val="31722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/>
          <p:cNvSpPr txBox="1">
            <a:spLocks noChangeAspect="1"/>
          </p:cNvSpPr>
          <p:nvPr/>
        </p:nvSpPr>
        <p:spPr>
          <a:xfrm>
            <a:off x="265471" y="240863"/>
            <a:ext cx="11710219" cy="5563703"/>
          </a:xfrm>
          <a:prstGeom prst="rect">
            <a:avLst/>
          </a:prstGeom>
          <a:ln w="12954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85"/>
              </a:spcBef>
            </a:pPr>
            <a:r>
              <a:rPr sz="4000" b="1" spc="-5" dirty="0">
                <a:latin typeface="Arial" panose="020B0604020202020204" pitchFamily="34" charset="0"/>
                <a:cs typeface="Arial" panose="020B0604020202020204" pitchFamily="34" charset="0"/>
              </a:rPr>
              <a:t>Humility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030" marR="208915">
              <a:lnSpc>
                <a:spcPct val="100000"/>
              </a:lnSpc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leader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right 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humility is a willing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learner, 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maintains accurate 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self-awareness,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seeks out others’ input 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feedback. Leaders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seen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humble when they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3200" spc="-25" dirty="0">
                <a:latin typeface="Arial" panose="020B0604020202020204" pitchFamily="34" charset="0"/>
                <a:cs typeface="Arial" panose="020B0604020202020204" pitchFamily="34" charset="0"/>
              </a:rPr>
              <a:t>aware 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of their limitations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and abilities and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that understanding in  their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leadership.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-- ADP 6-22, para.</a:t>
            </a:r>
            <a:r>
              <a:rPr sz="32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2-31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030" marR="164465">
              <a:lnSpc>
                <a:spcPct val="100000"/>
              </a:lnSpc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powerful you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get,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likely 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believe 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ego,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leads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to false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beliefs and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hubris.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. . . Humility is  the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antidote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hubris.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GEN Mark </a:t>
            </a:r>
            <a:r>
              <a:rPr sz="3200" spc="-30" dirty="0">
                <a:latin typeface="Arial" panose="020B0604020202020204" pitchFamily="34" charset="0"/>
                <a:cs typeface="Arial" panose="020B0604020202020204" pitchFamily="34" charset="0"/>
              </a:rPr>
              <a:t>Milley,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CSA,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sz="3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343D71-3629-FF4C-AE52-D8551CA29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/>
              <a:t>Questions</a:t>
            </a:r>
            <a:r>
              <a:rPr lang="en-US" sz="4400" b="1" dirty="0"/>
              <a:t>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3200" dirty="0"/>
              <a:t>Leadership Center Website</a:t>
            </a:r>
          </a:p>
          <a:p>
            <a:pPr lvl="1"/>
            <a:r>
              <a:rPr lang="en-US" u="sng" dirty="0">
                <a:solidFill>
                  <a:schemeClr val="bg1"/>
                </a:solidFill>
                <a:hlinkClick r:id="rId3"/>
              </a:rPr>
              <a:t>Leadership Center - The Judge Advocate General's Legal Center &amp; School - TJAGLCS (army.mil)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3200" dirty="0" smtClean="0"/>
              <a:t>Leadership </a:t>
            </a:r>
            <a:r>
              <a:rPr lang="en-US" sz="3200" dirty="0"/>
              <a:t>Center Mailbox</a:t>
            </a:r>
          </a:p>
          <a:p>
            <a:pPr lvl="1"/>
            <a:r>
              <a:rPr lang="en-US" u="sng" dirty="0">
                <a:solidFill>
                  <a:schemeClr val="bg1"/>
                </a:solidFill>
                <a:hlinkClick r:id="rId4"/>
              </a:rPr>
              <a:t>usarmy.charlottesville.hqda-tjaglcs.mbx.leadership-center@army.mil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2632" y="1345053"/>
            <a:ext cx="109353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Requirements Model (LRM)</a:t>
            </a:r>
          </a:p>
          <a:p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Doctrine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3" y="1293216"/>
            <a:ext cx="6009217" cy="56900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9400" y="-32347"/>
            <a:ext cx="915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Leadership Requirements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27793" y="1348800"/>
            <a:ext cx="50187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Army expects all leaders to live the Army Values and demonstrate the </a:t>
            </a:r>
            <a:r>
              <a:rPr lang="en-US" sz="32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characteristics described by the leader attributes and core leader competencies.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ADP 6-22, para. 8-45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33" y="1293216"/>
            <a:ext cx="5704417" cy="56900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9485" y="-83146"/>
            <a:ext cx="9756744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Leadership Requirements </a:t>
            </a:r>
            <a:r>
              <a:rPr lang="en-US" b="1" dirty="0" smtClean="0"/>
              <a:t>Model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727793" y="1348800"/>
            <a:ext cx="50187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Counter</a:t>
            </a:r>
            <a:r>
              <a:rPr lang="en-US" sz="3200" i="1" dirty="0" smtClean="0"/>
              <a:t>productive leadership</a:t>
            </a:r>
            <a:r>
              <a:rPr lang="en-US" sz="3200" dirty="0" smtClean="0"/>
              <a:t> is the demonstration of leader behaviors that violate one or more of the Army’s core leader competencies or Army Values, preventing a climate conducive to mission accomplishment. ADP 6-22, para. 8-46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795" y="1569550"/>
            <a:ext cx="81824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>
                <a:solidFill>
                  <a:srgbClr val="FF0000"/>
                </a:solidFill>
              </a:rPr>
              <a:t>Toxic?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1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9400" y="243988"/>
            <a:ext cx="9156700" cy="70428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Counter</a:t>
            </a:r>
            <a:r>
              <a:rPr lang="en-US" b="1" dirty="0" smtClean="0"/>
              <a:t>productive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Leadership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533" y="1806000"/>
            <a:ext cx="111314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All leaders are susceptible to displaying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productive leadership behaviors in times of stress, high operational tempo, or other chaotic conditions to achieve short-term results. . . . Army leaders can and will make mistakes, so distinguishing between occasional errors of judgment and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productive behavior is important.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ADP 6-22, paras. 8-47 &amp; 48.</a:t>
            </a:r>
          </a:p>
        </p:txBody>
      </p:sp>
    </p:spTree>
    <p:extLst>
      <p:ext uri="{BB962C8B-B14F-4D97-AF65-F5344CB8AC3E}">
        <p14:creationId xmlns:p14="http://schemas.microsoft.com/office/powerpoint/2010/main" val="1979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Counter</a:t>
            </a:r>
            <a:r>
              <a:rPr lang="en-US" sz="4400" b="1" dirty="0" smtClean="0"/>
              <a:t>productive Leadership Attributes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98159"/>
            <a:ext cx="11013557" cy="4058751"/>
          </a:xfrm>
        </p:spPr>
        <p:txBody>
          <a:bodyPr>
            <a:normAutofit/>
          </a:bodyPr>
          <a:lstStyle/>
          <a:p>
            <a:pPr marL="914400" indent="-210312"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/>
              <a:t> Abusive behaviors </a:t>
            </a:r>
          </a:p>
          <a:p>
            <a:pPr marL="914400" indent="-210312"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/>
              <a:t> Self-serving behaviors</a:t>
            </a:r>
          </a:p>
          <a:p>
            <a:pPr marL="914400" indent="-210312"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/>
              <a:t> Erratic behaviors</a:t>
            </a:r>
          </a:p>
          <a:p>
            <a:pPr marL="914400" indent="-210312"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/>
              <a:t> Leadership incompetence</a:t>
            </a:r>
          </a:p>
          <a:p>
            <a:pPr marL="914400" indent="-210312"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/>
              <a:t> Corrupt behaviors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75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70" y="442550"/>
            <a:ext cx="10363200" cy="82232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Abusive Behaviors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3839"/>
            <a:ext cx="11781907" cy="4058751"/>
          </a:xfrm>
        </p:spPr>
        <p:txBody>
          <a:bodyPr>
            <a:noAutofit/>
          </a:bodyPr>
          <a:lstStyle/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Condescending behavior 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Bullying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Berating others for mistakes 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Creating conflict 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Ridiculing others because of the authority held 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Domineering 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Showing no respect for others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Retaliating for perceived slights</a:t>
            </a:r>
          </a:p>
        </p:txBody>
      </p:sp>
    </p:spTree>
    <p:extLst>
      <p:ext uri="{BB962C8B-B14F-4D97-AF65-F5344CB8AC3E}">
        <p14:creationId xmlns:p14="http://schemas.microsoft.com/office/powerpoint/2010/main" val="29868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17" y="1654556"/>
            <a:ext cx="10353762" cy="405875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Self-centered motivations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Seek primarily to accomplish own goals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Arrogance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Lack of concern or empathy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Taking credit for others’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Insisting on having their way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Exaggerating accomplishments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Putting own work ahead of others / 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Sense of entitlement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Narcissistic tendencies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3795" y="124375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        </a:t>
            </a:r>
            <a:br>
              <a:rPr lang="en-US" sz="4400" b="1" dirty="0" smtClean="0"/>
            </a:br>
            <a:r>
              <a:rPr lang="en-US" sz="4400" b="1" dirty="0" smtClean="0"/>
              <a:t>Self Serving Behaviors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t="6177" r="812" b="5710"/>
          <a:stretch/>
        </p:blipFill>
        <p:spPr>
          <a:xfrm>
            <a:off x="7603067" y="1405466"/>
            <a:ext cx="4030133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Erratic Behaviors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485951" y="1478450"/>
            <a:ext cx="12102218" cy="4058751"/>
          </a:xfrm>
        </p:spPr>
        <p:txBody>
          <a:bodyPr>
            <a:noAutofit/>
          </a:bodyPr>
          <a:lstStyle/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Poor self-control or volatility – erratic or unpredictable acts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Blaming others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Deflecting responsibility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Losing temper at the lightest provocation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Behaving inconsistently in words and actions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Insecurity </a:t>
            </a:r>
          </a:p>
          <a:p>
            <a:pPr marL="9144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Being unapproachable</a:t>
            </a:r>
          </a:p>
        </p:txBody>
      </p:sp>
    </p:spTree>
    <p:extLst>
      <p:ext uri="{BB962C8B-B14F-4D97-AF65-F5344CB8AC3E}">
        <p14:creationId xmlns:p14="http://schemas.microsoft.com/office/powerpoint/2010/main" val="41773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5_Slide_Master_KMO_110801_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18712</TotalTime>
  <Words>942</Words>
  <Application>Microsoft Office PowerPoint</Application>
  <PresentationFormat>Widescreen</PresentationFormat>
  <Paragraphs>169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105_Slide_Master_KMO_110801_U</vt:lpstr>
      <vt:lpstr>  Counterproductive Leadership   </vt:lpstr>
      <vt:lpstr>Agenda</vt:lpstr>
      <vt:lpstr>Leadership Requirements Model</vt:lpstr>
      <vt:lpstr>Leadership Requirements Model</vt:lpstr>
      <vt:lpstr>Counterproductive Leadership</vt:lpstr>
      <vt:lpstr>Counterproductive Leadership Attributes</vt:lpstr>
      <vt:lpstr>Abusive Behaviors </vt:lpstr>
      <vt:lpstr>         Self Serving Behaviors </vt:lpstr>
      <vt:lpstr>Erratic Behaviors</vt:lpstr>
      <vt:lpstr>Leadership Incompetence</vt:lpstr>
      <vt:lpstr>Corrupt Behaviors</vt:lpstr>
      <vt:lpstr>Discussion</vt:lpstr>
      <vt:lpstr>PowerPoint Presentation</vt:lpstr>
      <vt:lpstr>Developing Countermeasures</vt:lpstr>
      <vt:lpstr>Productive Leadership</vt:lpstr>
      <vt:lpstr>PowerPoint Presentation</vt:lpstr>
      <vt:lpstr>PowerPoint Presentation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Abbott, Robert J COL USARMY HQDA OTJAG (USA); Cleek, Peter E (Zeke) MAJ USARMY HQDA TJAGLCS (USA)</dc:creator>
  <cp:lastModifiedBy>Abbott, Robert J LTC HQDA OTJAG (USA)</cp:lastModifiedBy>
  <cp:revision>422</cp:revision>
  <dcterms:created xsi:type="dcterms:W3CDTF">2021-01-03T23:47:33Z</dcterms:created>
  <dcterms:modified xsi:type="dcterms:W3CDTF">2022-01-03T22:07:42Z</dcterms:modified>
</cp:coreProperties>
</file>