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18"/>
  </p:notesMasterIdLst>
  <p:sldIdLst>
    <p:sldId id="260" r:id="rId4"/>
    <p:sldId id="306" r:id="rId5"/>
    <p:sldId id="308" r:id="rId6"/>
    <p:sldId id="309" r:id="rId7"/>
    <p:sldId id="310" r:id="rId8"/>
    <p:sldId id="312" r:id="rId9"/>
    <p:sldId id="313" r:id="rId10"/>
    <p:sldId id="323" r:id="rId11"/>
    <p:sldId id="317" r:id="rId12"/>
    <p:sldId id="318" r:id="rId13"/>
    <p:sldId id="320" r:id="rId14"/>
    <p:sldId id="321" r:id="rId15"/>
    <p:sldId id="322" r:id="rId16"/>
    <p:sldId id="307" r:id="rId17"/>
  </p:sldIdLst>
  <p:sldSz cx="12192000" cy="6858000"/>
  <p:notesSz cx="6858000" cy="92408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0" autoAdjust="0"/>
    <p:restoredTop sz="73414" autoAdjust="0"/>
  </p:normalViewPr>
  <p:slideViewPr>
    <p:cSldViewPr snapToGrid="0">
      <p:cViewPr varScale="1">
        <p:scale>
          <a:sx n="47" d="100"/>
          <a:sy n="47" d="100"/>
        </p:scale>
        <p:origin x="1304" y="52"/>
      </p:cViewPr>
      <p:guideLst/>
    </p:cSldViewPr>
  </p:slideViewPr>
  <p:notesTextViewPr>
    <p:cViewPr>
      <p:scale>
        <a:sx n="3" d="2"/>
        <a:sy n="3" d="2"/>
      </p:scale>
      <p:origin x="0" y="-1392"/>
    </p:cViewPr>
  </p:notesTextViewPr>
  <p:notesViewPr>
    <p:cSldViewPr snapToGrid="0">
      <p:cViewPr>
        <p:scale>
          <a:sx n="66" d="100"/>
          <a:sy n="66" d="100"/>
        </p:scale>
        <p:origin x="4352" y="7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646"/>
          </a:xfrm>
          <a:prstGeom prst="rect">
            <a:avLst/>
          </a:prstGeom>
        </p:spPr>
        <p:txBody>
          <a:bodyPr vert="horz" lIns="91984" tIns="45993" rIns="91984" bIns="45993" rtlCol="0"/>
          <a:lstStyle>
            <a:lvl1pPr algn="l">
              <a:defRPr sz="1200"/>
            </a:lvl1pPr>
          </a:lstStyle>
          <a:p>
            <a:endParaRPr lang="en-US" dirty="0"/>
          </a:p>
        </p:txBody>
      </p:sp>
      <p:sp>
        <p:nvSpPr>
          <p:cNvPr id="3" name="Date Placeholder 2"/>
          <p:cNvSpPr>
            <a:spLocks noGrp="1"/>
          </p:cNvSpPr>
          <p:nvPr>
            <p:ph type="dt" idx="1"/>
          </p:nvPr>
        </p:nvSpPr>
        <p:spPr>
          <a:xfrm>
            <a:off x="3884613" y="0"/>
            <a:ext cx="2971800" cy="463646"/>
          </a:xfrm>
          <a:prstGeom prst="rect">
            <a:avLst/>
          </a:prstGeom>
        </p:spPr>
        <p:txBody>
          <a:bodyPr vert="horz" lIns="91984" tIns="45993" rIns="91984" bIns="45993" rtlCol="0"/>
          <a:lstStyle>
            <a:lvl1pPr algn="r">
              <a:defRPr sz="1200"/>
            </a:lvl1pPr>
          </a:lstStyle>
          <a:p>
            <a:fld id="{DB85D3E6-C2BF-45B6-8D65-E9ABFD4DE566}" type="datetimeFigureOut">
              <a:rPr lang="en-US" smtClean="0"/>
              <a:t>9/12/2022</a:t>
            </a:fld>
            <a:endParaRPr lang="en-US" dirty="0"/>
          </a:p>
        </p:txBody>
      </p:sp>
      <p:sp>
        <p:nvSpPr>
          <p:cNvPr id="4" name="Slide Image Placeholder 3"/>
          <p:cNvSpPr>
            <a:spLocks noGrp="1" noRot="1" noChangeAspect="1"/>
          </p:cNvSpPr>
          <p:nvPr>
            <p:ph type="sldImg" idx="2"/>
          </p:nvPr>
        </p:nvSpPr>
        <p:spPr>
          <a:xfrm>
            <a:off x="658813" y="1155700"/>
            <a:ext cx="5540375" cy="3117850"/>
          </a:xfrm>
          <a:prstGeom prst="rect">
            <a:avLst/>
          </a:prstGeom>
          <a:noFill/>
          <a:ln w="12700">
            <a:solidFill>
              <a:prstClr val="black"/>
            </a:solidFill>
          </a:ln>
        </p:spPr>
        <p:txBody>
          <a:bodyPr vert="horz" lIns="91984" tIns="45993" rIns="91984" bIns="45993" rtlCol="0" anchor="ctr"/>
          <a:lstStyle/>
          <a:p>
            <a:endParaRPr lang="en-US" dirty="0"/>
          </a:p>
        </p:txBody>
      </p:sp>
      <p:sp>
        <p:nvSpPr>
          <p:cNvPr id="5" name="Notes Placeholder 4"/>
          <p:cNvSpPr>
            <a:spLocks noGrp="1"/>
          </p:cNvSpPr>
          <p:nvPr>
            <p:ph type="body" sz="quarter" idx="3"/>
          </p:nvPr>
        </p:nvSpPr>
        <p:spPr>
          <a:xfrm>
            <a:off x="685800" y="4447153"/>
            <a:ext cx="5486400" cy="3638580"/>
          </a:xfrm>
          <a:prstGeom prst="rect">
            <a:avLst/>
          </a:prstGeom>
        </p:spPr>
        <p:txBody>
          <a:bodyPr vert="horz" lIns="91984" tIns="45993" rIns="91984" bIns="4599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2971800" cy="463645"/>
          </a:xfrm>
          <a:prstGeom prst="rect">
            <a:avLst/>
          </a:prstGeom>
        </p:spPr>
        <p:txBody>
          <a:bodyPr vert="horz" lIns="91984" tIns="45993" rIns="91984" bIns="4599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7193"/>
            <a:ext cx="2971800" cy="463645"/>
          </a:xfrm>
          <a:prstGeom prst="rect">
            <a:avLst/>
          </a:prstGeom>
        </p:spPr>
        <p:txBody>
          <a:bodyPr vert="horz" lIns="91984" tIns="45993" rIns="91984" bIns="45993" rtlCol="0" anchor="b"/>
          <a:lstStyle>
            <a:lvl1pPr algn="r">
              <a:defRPr sz="1200"/>
            </a:lvl1pPr>
          </a:lstStyle>
          <a:p>
            <a:fld id="{5B6A035D-20A7-4492-9E2B-C83A56C44560}" type="slidenum">
              <a:rPr lang="en-US" smtClean="0"/>
              <a:t>‹#›</a:t>
            </a:fld>
            <a:endParaRPr lang="en-US" dirty="0"/>
          </a:p>
        </p:txBody>
      </p:sp>
    </p:spTree>
    <p:extLst>
      <p:ext uri="{BB962C8B-B14F-4D97-AF65-F5344CB8AC3E}">
        <p14:creationId xmlns:p14="http://schemas.microsoft.com/office/powerpoint/2010/main" val="4149748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847">
              <a:defRPr/>
            </a:pPr>
            <a:fld id="{1521D690-9DD1-4E73-B2E3-6D782F8C80A6}" type="slidenum">
              <a:rPr lang="en-US">
                <a:solidFill>
                  <a:prstClr val="black"/>
                </a:solidFill>
                <a:latin typeface="Calibri" panose="020F0502020204030204"/>
              </a:rPr>
              <a:pPr defTabSz="919847">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79024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slide is provided by the TRADOC H2F Team.  It shows</a:t>
            </a:r>
            <a:r>
              <a:rPr lang="en-US" baseline="0" dirty="0" smtClean="0"/>
              <a:t> the breakdown of a fully implemented Brigade Performance Team.  The goal is to have H2F Performance Teams in 110 Brigades by 2028.</a:t>
            </a:r>
            <a:endParaRPr lang="en-US" dirty="0" smtClean="0"/>
          </a:p>
          <a:p>
            <a:pPr marL="171450" indent="-171450">
              <a:buFontTx/>
              <a:buChar char="-"/>
            </a:pPr>
            <a:r>
              <a:rPr lang="en-US" dirty="0" smtClean="0"/>
              <a:t>The Army is committing</a:t>
            </a:r>
            <a:r>
              <a:rPr lang="en-US" baseline="0" dirty="0" smtClean="0"/>
              <a:t> a considerable amount of resources to the H2F effort.  The goal is that each BDE element in the future will have an H2F Performance Team of some size and capability.  The model is based off of what one may see in a professional sports team.  There are specialists across multiple fields and disciplines who only job in the Army is to help Soldiers preform at their best.  If a Soldier is struggling in one of the 5 domains, they can go to the H2F Performance Team to receive specialized care.  They can also provide training and guidance to help Commanders and Leaders best implement readiness training; sleep education, nutrition education, moral and values training, etc.</a:t>
            </a:r>
          </a:p>
          <a:p>
            <a:pPr marL="171450" indent="-171450">
              <a:buFontTx/>
              <a:buChar char="-"/>
            </a:pPr>
            <a:r>
              <a:rPr lang="en-US" baseline="0" dirty="0" smtClean="0"/>
              <a:t>The bottom line is that this should be encouraging to Leaders as it will be a phenomenal resource help with their own personal wellness, as well as a resource for their Soldiers.</a:t>
            </a:r>
          </a:p>
          <a:p>
            <a:pPr marL="171450" indent="-171450">
              <a:buFontTx/>
              <a:buChar char="-"/>
            </a:pPr>
            <a:r>
              <a:rPr lang="en-US" baseline="0" dirty="0" smtClean="0"/>
              <a:t>It will also be an opportunity for Soldiers who have a passion for H2F to perhaps be part of the H2F Team.  </a:t>
            </a:r>
          </a:p>
          <a:p>
            <a:pPr marL="0" indent="0">
              <a:buFontTx/>
              <a:buNone/>
            </a:pP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10</a:t>
            </a:fld>
            <a:endParaRPr lang="en-US" dirty="0"/>
          </a:p>
        </p:txBody>
      </p:sp>
    </p:spTree>
    <p:extLst>
      <p:ext uri="{BB962C8B-B14F-4D97-AF65-F5344CB8AC3E}">
        <p14:creationId xmlns:p14="http://schemas.microsoft.com/office/powerpoint/2010/main" val="2749626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new H2F program is having tremendous success across the Army.  For Soldiers that have access to an H2F Performance Team, they are receiving world class training and care.  </a:t>
            </a:r>
          </a:p>
          <a:p>
            <a:pPr marL="171450" indent="-171450">
              <a:buFontTx/>
              <a:buChar char="-"/>
            </a:pPr>
            <a:r>
              <a:rPr lang="en-US" baseline="0" dirty="0" smtClean="0"/>
              <a:t>However, for the foreseeable future, H2F Performance Teams are only at a select Brigades; BCTs, CABs, Legacy BDEs.  Much of the Army, to include many JAG Corps personnel, are not assigned to a BDE and thus do not have access to these resources.  The result is that for many Leaders, they are having to be creative and inventive in how they institute H2F with their team.  The next three slides provide some practical tips on how leaders can best implement H2F in their unique environment.  </a:t>
            </a:r>
            <a:endParaRPr lang="en-US" dirty="0" smtClean="0"/>
          </a:p>
          <a:p>
            <a:pPr marL="171450" indent="-171450">
              <a:buFontTx/>
              <a:buChar char="-"/>
            </a:pPr>
            <a:r>
              <a:rPr lang="en-US" dirty="0" smtClean="0"/>
              <a:t>The</a:t>
            </a:r>
            <a:r>
              <a:rPr lang="en-US" baseline="0" dirty="0" smtClean="0"/>
              <a:t> best leaders are those who lead by example.  The days of leaders who have the notion of “do as I say, not as I do” have come to an end.  </a:t>
            </a:r>
          </a:p>
          <a:p>
            <a:pPr marL="171450" indent="-171450">
              <a:buFontTx/>
              <a:buChar char="-"/>
            </a:pPr>
            <a:r>
              <a:rPr lang="en-US" baseline="0" dirty="0" smtClean="0"/>
              <a:t>Many of us join the Army because we want to ”help others.”  However before you can help others, you need to ensure you are taking care of yourself.</a:t>
            </a:r>
          </a:p>
          <a:p>
            <a:pPr marL="171450" indent="-171450">
              <a:buFontTx/>
              <a:buChar char="-"/>
            </a:pPr>
            <a:r>
              <a:rPr lang="en-US" baseline="0" dirty="0" smtClean="0"/>
              <a:t>On an airplane, there is always the warning that in case of an emergency, one needs to put on their own mask before they can help put on the mask of those around them.  This is an imperative not because the airlines are promoting selfish behavior, but because if you don’t put your mask on first, you may pass out and thus then nobody has their mask on.</a:t>
            </a:r>
          </a:p>
          <a:p>
            <a:pPr marL="171450" indent="-171450">
              <a:buFontTx/>
              <a:buChar char="-"/>
            </a:pPr>
            <a:r>
              <a:rPr lang="en-US" baseline="0" dirty="0" smtClean="0"/>
              <a:t>H2F is the same way.  You need to embrace and value H2F if you expect your Soldiers to do the same.    </a:t>
            </a:r>
          </a:p>
          <a:p>
            <a:pPr marL="171450" indent="-171450">
              <a:buFontTx/>
              <a:buChar char="-"/>
            </a:pPr>
            <a:r>
              <a:rPr lang="en-US" baseline="0" dirty="0" smtClean="0"/>
              <a:t>This means being honest with yourself about what areas of your life you need to improve.  But just accept that perhaps you cannot change.  Instead be motivated and improve your holistic wellness.</a:t>
            </a: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11</a:t>
            </a:fld>
            <a:endParaRPr lang="en-US" dirty="0"/>
          </a:p>
        </p:txBody>
      </p:sp>
    </p:spTree>
    <p:extLst>
      <p:ext uri="{BB962C8B-B14F-4D97-AF65-F5344CB8AC3E}">
        <p14:creationId xmlns:p14="http://schemas.microsoft.com/office/powerpoint/2010/main" val="306532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Knowing</a:t>
            </a:r>
            <a:r>
              <a:rPr lang="en-US" baseline="0" dirty="0" smtClean="0"/>
              <a:t> your Soldiers is imperative to being able to care for them.  This means taking the time to interact and “live life” with them.</a:t>
            </a:r>
          </a:p>
          <a:p>
            <a:pPr marL="171450" indent="-171450">
              <a:buFontTx/>
              <a:buChar char="-"/>
            </a:pPr>
            <a:r>
              <a:rPr lang="en-US" baseline="0" dirty="0" smtClean="0"/>
              <a:t>Ask questions like “where are you from?”  “What was is like for you growing up?”  “Why did you want to join the Army?”  “What are your goals?”  and “How can I help you to get where you want to go?”  </a:t>
            </a:r>
          </a:p>
          <a:p>
            <a:pPr marL="171450" indent="-171450">
              <a:buFontTx/>
              <a:buChar char="-"/>
            </a:pPr>
            <a:r>
              <a:rPr lang="en-US" baseline="0" dirty="0" smtClean="0"/>
              <a:t>Balance the role of supervisor, knowing the Army has placed you in role of responsibility, with connecting on a personal level with your Soldiers.  Do you best to be a confidant, while also maintaining a level of professionalism.</a:t>
            </a:r>
          </a:p>
          <a:p>
            <a:pPr marL="171450" indent="-171450">
              <a:buFontTx/>
              <a:buChar char="-"/>
            </a:pPr>
            <a:r>
              <a:rPr lang="en-US" baseline="0" dirty="0" smtClean="0"/>
              <a:t>If you know your Soldiers on a personal level, you will better be able to understand their struggles and you can then help them to implement H2F into their lives.  </a:t>
            </a:r>
          </a:p>
          <a:p>
            <a:pPr marL="171450" indent="-171450">
              <a:buFontTx/>
              <a:buChar char="-"/>
            </a:pPr>
            <a:r>
              <a:rPr lang="en-US" baseline="0" dirty="0" smtClean="0"/>
              <a:t>By getting to know your Soldiers you can also best learn their strengths.  You have tremendously talented individuals on your team.  You can utilize their strengths and passions to build your own personalized H2F program.  </a:t>
            </a: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12</a:t>
            </a:fld>
            <a:endParaRPr lang="en-US" dirty="0"/>
          </a:p>
        </p:txBody>
      </p:sp>
    </p:spTree>
    <p:extLst>
      <p:ext uri="{BB962C8B-B14F-4D97-AF65-F5344CB8AC3E}">
        <p14:creationId xmlns:p14="http://schemas.microsoft.com/office/powerpoint/2010/main" val="125125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One of the great things about H2F is that is gives leaders the ability to be flexible.  You can asses your</a:t>
            </a:r>
            <a:r>
              <a:rPr lang="en-US" baseline="0" dirty="0" smtClean="0"/>
              <a:t> team and determine where they are struggling.  </a:t>
            </a:r>
          </a:p>
          <a:p>
            <a:pPr marL="171450" indent="-171450">
              <a:buFontTx/>
              <a:buChar char="-"/>
            </a:pPr>
            <a:r>
              <a:rPr lang="en-US" baseline="0" dirty="0" smtClean="0"/>
              <a:t>For example; perhaps you have a team of PT superstars, however there are mental concerns such as relationship issues, finance problems, etc.  You can include educational training opportunities and mentorship on these topics.  </a:t>
            </a:r>
          </a:p>
          <a:p>
            <a:pPr marL="171450" indent="-171450">
              <a:buFontTx/>
              <a:buChar char="-"/>
            </a:pPr>
            <a:r>
              <a:rPr lang="en-US" baseline="0" dirty="0" smtClean="0"/>
              <a:t>By taking a creative approach, based on the needs of your team, you can best reinforce strengths while also focusing on weaknesses.  </a:t>
            </a:r>
          </a:p>
          <a:p>
            <a:pPr marL="171450" indent="-171450">
              <a:buFontTx/>
              <a:buChar char="-"/>
            </a:pPr>
            <a:r>
              <a:rPr lang="en-US" baseline="0" dirty="0" smtClean="0"/>
              <a:t>Being creative also means leveraging outside resources.  Perhaps there are local resources that can be leveraged; resources on your camp, post, or station, community resources, and DoD wide resources (CHAMP is one of the best resources available).  </a:t>
            </a:r>
            <a:endParaRPr lang="en-US" baseline="0" dirty="0"/>
          </a:p>
          <a:p>
            <a:pPr marL="171450" indent="-171450">
              <a:buFontTx/>
              <a:buChar char="-"/>
            </a:pPr>
            <a:r>
              <a:rPr lang="en-US" baseline="0" dirty="0" smtClean="0"/>
              <a:t>Finally, ensure you have a team helping you to build your H2F program.  Trying to build a H2F program without getting the feedback from your team will be a difficult task.  By allowing members of the team to </a:t>
            </a:r>
            <a:r>
              <a:rPr lang="en-US" baseline="0" smtClean="0"/>
              <a:t>be </a:t>
            </a:r>
            <a:r>
              <a:rPr lang="en-US" baseline="0" smtClean="0"/>
              <a:t>a part </a:t>
            </a:r>
            <a:r>
              <a:rPr lang="en-US" baseline="0" dirty="0" smtClean="0"/>
              <a:t>of the process, you will give them a sense of ownership.  </a:t>
            </a:r>
          </a:p>
        </p:txBody>
      </p:sp>
      <p:sp>
        <p:nvSpPr>
          <p:cNvPr id="4" name="Slide Number Placeholder 3"/>
          <p:cNvSpPr>
            <a:spLocks noGrp="1"/>
          </p:cNvSpPr>
          <p:nvPr>
            <p:ph type="sldNum" sz="quarter" idx="10"/>
          </p:nvPr>
        </p:nvSpPr>
        <p:spPr/>
        <p:txBody>
          <a:bodyPr/>
          <a:lstStyle/>
          <a:p>
            <a:fld id="{5B6A035D-20A7-4492-9E2B-C83A56C44560}" type="slidenum">
              <a:rPr lang="en-US" smtClean="0"/>
              <a:t>13</a:t>
            </a:fld>
            <a:endParaRPr lang="en-US" dirty="0"/>
          </a:p>
        </p:txBody>
      </p:sp>
    </p:spTree>
    <p:extLst>
      <p:ext uri="{BB962C8B-B14F-4D97-AF65-F5344CB8AC3E}">
        <p14:creationId xmlns:p14="http://schemas.microsoft.com/office/powerpoint/2010/main" val="42499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14</a:t>
            </a:fld>
            <a:endParaRPr lang="en-US" dirty="0"/>
          </a:p>
        </p:txBody>
      </p:sp>
    </p:spTree>
    <p:extLst>
      <p:ext uri="{BB962C8B-B14F-4D97-AF65-F5344CB8AC3E}">
        <p14:creationId xmlns:p14="http://schemas.microsoft.com/office/powerpoint/2010/main" val="259205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847">
              <a:defRPr/>
            </a:pPr>
            <a:fld id="{1521D690-9DD1-4E73-B2E3-6D782F8C80A6}" type="slidenum">
              <a:rPr lang="en-US">
                <a:solidFill>
                  <a:prstClr val="black"/>
                </a:solidFill>
                <a:latin typeface="Calibri" panose="020F0502020204030204"/>
              </a:rPr>
              <a:pPr defTabSz="919847">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269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These</a:t>
            </a:r>
            <a:r>
              <a:rPr lang="en-US" baseline="0" dirty="0" smtClean="0"/>
              <a:t> references all focus on the topic of leadership.  </a:t>
            </a:r>
          </a:p>
          <a:p>
            <a:pPr marL="171450" indent="-171450">
              <a:buFont typeface="Calibri" panose="020F0502020204030204" pitchFamily="34" charset="0"/>
              <a:buChar char="-"/>
            </a:pPr>
            <a:r>
              <a:rPr lang="en-US" baseline="0" dirty="0" smtClean="0"/>
              <a:t>ADP 6-22 begins with the Army Profession, moves to the Army Ethic, and finishes with a detailed description of what Army leadership looks like.  This document is the foundation for how we describe leadership, how we discuss leadership, and the metric by which we assess how effective we are as leaders. </a:t>
            </a:r>
          </a:p>
          <a:p>
            <a:pPr marL="165261" indent="-165261">
              <a:buFontTx/>
              <a:buChar char="-"/>
            </a:pPr>
            <a:r>
              <a:rPr lang="en-US" baseline="0" dirty="0" smtClean="0"/>
              <a:t>FM 7-22 is a relatively new document that was published by the Army in October 2020.  It was introduced during the height of the Covid Pandemic so it is still relatively unknown to many Soldiers in the Army.  It is a practical document, hence it being a field manual, which provides an outline for how the Army is getting after holistic wellness.  It is an important document for leaders as it gives a thorough outline for how to build and maintain wellness in their own lives as well as the lives of their subordinates.  </a:t>
            </a:r>
          </a:p>
          <a:p>
            <a:pPr marL="165261" indent="-165261">
              <a:buFontTx/>
              <a:buChar char="-"/>
            </a:pPr>
            <a:r>
              <a:rPr lang="en-US" baseline="0" dirty="0" smtClean="0"/>
              <a:t>AR 350-53 describes the foundation for comprehensive health.  This is the document which describes the domains of wellness; physical, emotional, spiritual, family, and social.  It presents a challenge to leaders as it instructs that it is the leaders responsibility to create a culture which promotes wellness holistically across the five domains.</a:t>
            </a:r>
          </a:p>
          <a:p>
            <a:pPr marL="165261" indent="-165261">
              <a:buFontTx/>
              <a:buChar char="-"/>
            </a:pPr>
            <a:r>
              <a:rPr lang="en-US" baseline="0" dirty="0" smtClean="0"/>
              <a:t>The Army People Strategy was published in OCT 2019 by the Secretary of the Army Secretary, Chief of Staff of the Army and the SGM of the Army.  It is a visionary document which attempts to describe the new priorities of the Army.  It describes the changes which will be made to the personal system, the assignment process, health and welfare programs, training, among other pertinent topics.  More specifically for leaders, this document outlines both threat trends and non-threat trends.  Threat trends are the increased threat from rising powers; Russia and China.  Non-Threat trends is the increased demand for skilled laborers and professionals in the civilian work-force.  This increase in demand for skilled individuals directly impacts the readiness of the force, as it draws Soldiers to the civilian work-force and decreases the attraction of the Army for qualified civilians.  Leaders need to focus on creating a work environment that addresses the holistic wellness of both their Soldiers and family members in order to retain and attract our very best and finest Americans.</a:t>
            </a:r>
            <a:endParaRPr lang="en-US" dirty="0"/>
          </a:p>
        </p:txBody>
      </p:sp>
    </p:spTree>
    <p:extLst>
      <p:ext uri="{BB962C8B-B14F-4D97-AF65-F5344CB8AC3E}">
        <p14:creationId xmlns:p14="http://schemas.microsoft.com/office/powerpoint/2010/main" val="39198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Begin the class by asking the question</a:t>
            </a:r>
            <a:r>
              <a:rPr lang="en-US" baseline="0" dirty="0" smtClean="0"/>
              <a:t> “what does it mean to well?”</a:t>
            </a:r>
          </a:p>
          <a:p>
            <a:pPr marL="171450" indent="-171450">
              <a:buFontTx/>
              <a:buChar char="-"/>
            </a:pPr>
            <a:r>
              <a:rPr lang="en-US" baseline="0" dirty="0" smtClean="0"/>
              <a:t>This question is meant to have a two-fold effect:</a:t>
            </a:r>
          </a:p>
          <a:p>
            <a:pPr marL="685800" lvl="1" indent="-228600">
              <a:buFontTx/>
              <a:buAutoNum type="arabicPeriod"/>
            </a:pPr>
            <a:r>
              <a:rPr lang="en-US" baseline="0" dirty="0" smtClean="0"/>
              <a:t>It creates a dialog and provides insight into how “being well” is perceived</a:t>
            </a:r>
          </a:p>
          <a:p>
            <a:pPr marL="685800" lvl="1" indent="-228600">
              <a:buFontTx/>
              <a:buAutoNum type="arabicPeriod"/>
            </a:pPr>
            <a:r>
              <a:rPr lang="en-US" baseline="0" dirty="0" smtClean="0"/>
              <a:t>It demonstrates the difficulty in describing wellness as well as the ambiguous nature of what it means to be a “healthy human being” </a:t>
            </a:r>
            <a:endParaRPr lang="en-US" baseline="0" dirty="0"/>
          </a:p>
          <a:p>
            <a:pPr marL="228600" lvl="0" indent="-228600">
              <a:buFont typeface="Calibri" panose="020F0502020204030204" pitchFamily="34" charset="0"/>
              <a:buChar char="-"/>
            </a:pPr>
            <a:r>
              <a:rPr lang="en-US" baseline="0" dirty="0" smtClean="0"/>
              <a:t>The takeaway is that wellness is a holistic relationship.  We are physical, mental, emotional, social, and spiritual beings.  All these traits and characteristics are interrelated, as one is neglected or damaged, it affects the others.  Vice Versa, as we make efforts to strengthen and cultivate our holistic health, we build wellness across our entire being.  </a:t>
            </a:r>
          </a:p>
        </p:txBody>
      </p:sp>
      <p:sp>
        <p:nvSpPr>
          <p:cNvPr id="4" name="Slide Number Placeholder 3"/>
          <p:cNvSpPr>
            <a:spLocks noGrp="1"/>
          </p:cNvSpPr>
          <p:nvPr>
            <p:ph type="sldNum" sz="quarter" idx="10"/>
          </p:nvPr>
        </p:nvSpPr>
        <p:spPr/>
        <p:txBody>
          <a:bodyPr/>
          <a:lstStyle/>
          <a:p>
            <a:fld id="{5B6A035D-20A7-4492-9E2B-C83A56C44560}" type="slidenum">
              <a:rPr lang="en-US" smtClean="0"/>
              <a:t>4</a:t>
            </a:fld>
            <a:endParaRPr lang="en-US" dirty="0"/>
          </a:p>
        </p:txBody>
      </p:sp>
    </p:spTree>
    <p:extLst>
      <p:ext uri="{BB962C8B-B14F-4D97-AF65-F5344CB8AC3E}">
        <p14:creationId xmlns:p14="http://schemas.microsoft.com/office/powerpoint/2010/main" val="214537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The</a:t>
            </a:r>
            <a:r>
              <a:rPr lang="en-US" baseline="0" dirty="0" smtClean="0"/>
              <a:t> Army’s emphasis on holistic wellness has been the result of a progressive shift in how the Army trains and educates our Soldiers.  The next three slides show how the Army has introduced Comprehensive Soldier Fitness, Comprehensive Soldier and Family Fitness (CSF2), and ultimately to Holistic Health and Fitness (H2F).</a:t>
            </a:r>
          </a:p>
          <a:p>
            <a:pPr marL="171450" indent="-171450">
              <a:buFont typeface="Calibri" panose="020F0502020204030204" pitchFamily="34" charset="0"/>
              <a:buChar char="-"/>
            </a:pPr>
            <a:r>
              <a:rPr lang="en-US" dirty="0" smtClean="0"/>
              <a:t>In</a:t>
            </a:r>
            <a:r>
              <a:rPr lang="en-US" baseline="0" dirty="0" smtClean="0"/>
              <a:t> 2008 the Army introduced Comprehensive Soldier Fitness as a means to define what elements constitute a healthy human being. </a:t>
            </a:r>
          </a:p>
          <a:p>
            <a:pPr marL="171450" indent="-171450">
              <a:buFont typeface="Calibri" panose="020F0502020204030204" pitchFamily="34" charset="0"/>
              <a:buChar char="-"/>
            </a:pPr>
            <a:r>
              <a:rPr lang="en-US" baseline="0" dirty="0" smtClean="0"/>
              <a:t>2008 was a difficult season for the Army, the surges in Iraq and Afghanistan were in full effect and Soldiers and family members were feeling the strain of constant combat operations and prolonged separations.</a:t>
            </a:r>
          </a:p>
          <a:p>
            <a:pPr marL="171450" indent="-171450">
              <a:buFont typeface="Calibri" panose="020F0502020204030204" pitchFamily="34" charset="0"/>
              <a:buChar char="-"/>
            </a:pPr>
            <a:r>
              <a:rPr lang="en-US" baseline="0" dirty="0" smtClean="0"/>
              <a:t>The program was by </a:t>
            </a:r>
            <a:r>
              <a:rPr lang="en-US" baseline="0" dirty="0" smtClean="0"/>
              <a:t>an </a:t>
            </a:r>
            <a:r>
              <a:rPr lang="en-US" baseline="0" dirty="0" smtClean="0"/>
              <a:t>attempt to instill preventative measures and </a:t>
            </a:r>
            <a:r>
              <a:rPr lang="en-US" baseline="0" dirty="0" smtClean="0"/>
              <a:t>approaches while also providing resources for Soldiers and Family members to better improve their wellness needs.   </a:t>
            </a:r>
            <a:endParaRPr lang="en-US" baseline="0" dirty="0" smtClean="0"/>
          </a:p>
          <a:p>
            <a:pPr marL="171450" indent="-171450">
              <a:buFont typeface="Calibri" panose="020F0502020204030204" pitchFamily="34" charset="0"/>
              <a:buChar char="-"/>
            </a:pPr>
            <a:r>
              <a:rPr lang="en-US" baseline="0" dirty="0" smtClean="0"/>
              <a:t>The result was that human wellness is built upon the physical, emotional, spiritual, social, and family “dimensions of strength.”</a:t>
            </a:r>
          </a:p>
          <a:p>
            <a:pPr marL="171450" indent="-171450">
              <a:buFontTx/>
              <a:buChar char="-"/>
            </a:pPr>
            <a:r>
              <a:rPr lang="en-US" baseline="0" dirty="0" smtClean="0"/>
              <a:t>This outlook on wellness was revolutionary for the Army in many ways.  Primarily it has been the basis for many of the programs that we saw implemented during this time; i.e. Military Family Life Consultants (MFLCs), increase of Behavioral Health resources, renewed emphasis on FRGs, to include hiring of civilian FRSAs, and Strong Bonds, to name a few.</a:t>
            </a:r>
          </a:p>
          <a:p>
            <a:pPr marL="171450" indent="-171450">
              <a:buFontTx/>
              <a:buChar char="-"/>
            </a:pPr>
            <a:r>
              <a:rPr lang="en-US" baseline="0" dirty="0" smtClean="0"/>
              <a:t>But more then anything else CSF demonstrated that being a healthy and fit Soldier was more then just being physically fit.</a:t>
            </a: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5</a:t>
            </a:fld>
            <a:endParaRPr lang="en-US" dirty="0"/>
          </a:p>
        </p:txBody>
      </p:sp>
    </p:spTree>
    <p:extLst>
      <p:ext uri="{BB962C8B-B14F-4D97-AF65-F5344CB8AC3E}">
        <p14:creationId xmlns:p14="http://schemas.microsoft.com/office/powerpoint/2010/main" val="368464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In 2014 the Army published</a:t>
            </a:r>
            <a:r>
              <a:rPr lang="en-US" baseline="0" dirty="0" smtClean="0"/>
              <a:t> AR 350-53, Comprehensive Soldier and Family Fitness.</a:t>
            </a:r>
          </a:p>
          <a:p>
            <a:pPr marL="171450" indent="-171450">
              <a:buFontTx/>
              <a:buChar char="-"/>
            </a:pPr>
            <a:r>
              <a:rPr lang="en-US" dirty="0" smtClean="0"/>
              <a:t>With</a:t>
            </a:r>
            <a:r>
              <a:rPr lang="en-US" baseline="0" dirty="0" smtClean="0"/>
              <a:t> the publication of AR 350-53, the Army had essentially provided a means by which we can now describe wellness</a:t>
            </a:r>
          </a:p>
          <a:p>
            <a:pPr marL="171450" indent="-171450">
              <a:buFontTx/>
              <a:buChar char="-"/>
            </a:pPr>
            <a:r>
              <a:rPr lang="en-US" baseline="0" dirty="0" smtClean="0"/>
              <a:t>CSF2 has 3 components; </a:t>
            </a:r>
            <a:r>
              <a:rPr lang="en-US" sz="1200" b="0" i="0" kern="1200" dirty="0" smtClean="0">
                <a:solidFill>
                  <a:schemeClr val="tx1"/>
                </a:solidFill>
                <a:effectLst/>
                <a:latin typeface="+mn-lt"/>
                <a:ea typeface="+mn-ea"/>
                <a:cs typeface="+mn-cs"/>
              </a:rPr>
              <a:t>online self-development, training, and metrics and evaluation.</a:t>
            </a:r>
          </a:p>
          <a:p>
            <a:pPr marL="171450" indent="-171450">
              <a:buFontTx/>
              <a:buChar char="-"/>
            </a:pPr>
            <a:r>
              <a:rPr lang="en-US" sz="1200" b="0" i="0" kern="1200" baseline="0" dirty="0" smtClean="0">
                <a:solidFill>
                  <a:schemeClr val="tx1"/>
                </a:solidFill>
                <a:effectLst/>
                <a:latin typeface="+mn-lt"/>
                <a:ea typeface="+mn-ea"/>
                <a:cs typeface="+mn-cs"/>
              </a:rPr>
              <a:t> CSF2 was meant to give the Army a means to train and develop Soldiers in the “Five Dimensions of Strength” as well as provide the means by which to evaluate and measure the wellness of Soldiers in a formation, to include family members.</a:t>
            </a:r>
          </a:p>
          <a:p>
            <a:pPr marL="171450" indent="-171450">
              <a:buFontTx/>
              <a:buChar char="-"/>
            </a:pPr>
            <a:r>
              <a:rPr lang="en-US" sz="1200" b="0" i="0" kern="1200" baseline="0" dirty="0" smtClean="0">
                <a:solidFill>
                  <a:schemeClr val="tx1"/>
                </a:solidFill>
                <a:effectLst/>
                <a:latin typeface="+mn-lt"/>
                <a:ea typeface="+mn-ea"/>
                <a:cs typeface="+mn-cs"/>
              </a:rPr>
              <a:t>The Global Assessment Tool (GAT) was the primary means by which the Army used to measure the wellness of the force, but many individual units devised their own means by which to measure wellness; i.e. surveys, AARs, Stand Down days, etc.</a:t>
            </a:r>
          </a:p>
          <a:p>
            <a:pPr marL="0" indent="0">
              <a:buFontTx/>
              <a:buNone/>
            </a:pPr>
            <a:endParaRPr lang="en-US" sz="1200" b="0" i="0" kern="1200" baseline="0" dirty="0" smtClean="0">
              <a:solidFill>
                <a:schemeClr val="tx1"/>
              </a:solidFill>
              <a:effectLst/>
              <a:latin typeface="+mn-lt"/>
              <a:ea typeface="+mn-ea"/>
              <a:cs typeface="+mn-cs"/>
            </a:endParaRPr>
          </a:p>
          <a:p>
            <a:pPr marL="0" indent="0">
              <a:buFontTx/>
              <a:buNone/>
            </a:pP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6</a:t>
            </a:fld>
            <a:endParaRPr lang="en-US" dirty="0"/>
          </a:p>
        </p:txBody>
      </p:sp>
    </p:spTree>
    <p:extLst>
      <p:ext uri="{BB962C8B-B14F-4D97-AF65-F5344CB8AC3E}">
        <p14:creationId xmlns:p14="http://schemas.microsoft.com/office/powerpoint/2010/main" val="395336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There</a:t>
            </a:r>
            <a:r>
              <a:rPr lang="en-US" baseline="0" dirty="0" smtClean="0"/>
              <a:t> is lasting impact of CSF and CSF2.  For the most part it has been a positive legacy.  However there has also been some unintended consequences that ultimately have been a catalyst for the Army to adopt the new H2F program.</a:t>
            </a:r>
            <a:endParaRPr lang="en-US" dirty="0" smtClean="0"/>
          </a:p>
          <a:p>
            <a:pPr marL="0" indent="0">
              <a:buFontTx/>
              <a:buNone/>
            </a:pPr>
            <a:r>
              <a:rPr lang="en-US" dirty="0" smtClean="0"/>
              <a:t>The Positives:</a:t>
            </a:r>
          </a:p>
          <a:p>
            <a:pPr marL="171450" indent="-171450">
              <a:buFontTx/>
              <a:buChar char="-"/>
            </a:pPr>
            <a:r>
              <a:rPr lang="en-US" dirty="0" smtClean="0"/>
              <a:t>CSF2</a:t>
            </a:r>
            <a:r>
              <a:rPr lang="en-US" baseline="0" dirty="0" smtClean="0"/>
              <a:t> has been a positive force in the way in which the Army approaches the health and welfare of its Soldiers and Family members.  It understands that human beings are complex in nature and thus our wellness is comprised of multiple different elements.</a:t>
            </a:r>
          </a:p>
          <a:p>
            <a:pPr marL="171450" indent="-171450">
              <a:buFontTx/>
              <a:buChar char="-"/>
            </a:pPr>
            <a:r>
              <a:rPr lang="en-US" baseline="0" dirty="0" smtClean="0"/>
              <a:t>CSF2 has also attempted to provide leaders in the Army a means by which to measure and evaluate the welfare of the Soldiers in their formation.  If a Soldier is struggling, CSF2 provides a road map by which leaders can navigate issues facing their Soldiers; Soldiers who are having family problems will have one of the pillars of their wellness seriously compromised, Soldiers who are broken physically will have a pillar compromised, etc.  </a:t>
            </a:r>
          </a:p>
          <a:p>
            <a:pPr marL="171450" indent="-171450">
              <a:buFontTx/>
              <a:buChar char="-"/>
            </a:pPr>
            <a:r>
              <a:rPr lang="en-US" baseline="0" dirty="0" smtClean="0"/>
              <a:t>There have been many programs and initiative </a:t>
            </a:r>
            <a:r>
              <a:rPr lang="en-US" baseline="0" dirty="0" smtClean="0"/>
              <a:t>which have been a result of </a:t>
            </a:r>
            <a:r>
              <a:rPr lang="en-US" baseline="0" dirty="0" smtClean="0"/>
              <a:t>CSF2; </a:t>
            </a:r>
            <a:r>
              <a:rPr lang="en-US" baseline="0" dirty="0" smtClean="0"/>
              <a:t>i.e. MRT, Strong Bonds, </a:t>
            </a:r>
            <a:r>
              <a:rPr lang="en-US" baseline="0" dirty="0" smtClean="0"/>
              <a:t>MFLCs, Embedded Behavioral Health, etc.</a:t>
            </a:r>
            <a:endParaRPr lang="en-US" baseline="0" dirty="0" smtClean="0"/>
          </a:p>
          <a:p>
            <a:pPr marL="171450" indent="-171450">
              <a:buFontTx/>
              <a:buChar char="-"/>
            </a:pPr>
            <a:endParaRPr lang="en-US" baseline="0" dirty="0" smtClean="0"/>
          </a:p>
          <a:p>
            <a:pPr marL="0" indent="0">
              <a:buFontTx/>
              <a:buNone/>
            </a:pPr>
            <a:r>
              <a:rPr lang="en-US" baseline="0" dirty="0" smtClean="0"/>
              <a:t>The Negatives:</a:t>
            </a:r>
          </a:p>
          <a:p>
            <a:pPr marL="171450" indent="-171450">
              <a:buFontTx/>
              <a:buChar char="-"/>
            </a:pPr>
            <a:r>
              <a:rPr lang="en-US" baseline="0" dirty="0" smtClean="0"/>
              <a:t>The most notable unintended is that CSF2 does not describe the holistic nature of the “5 Dimensions of Strength.”  This has led to a fragmented approach in how we deal with wellness.  PTSD is a good example.  Often PTSD is simply seen as an emotional/mental problem.  The result is that treatment and prevention is handled in a fragmented approach; i.e. therapy, medication, etc.  </a:t>
            </a:r>
          </a:p>
          <a:p>
            <a:pPr marL="171450" indent="-171450">
              <a:buFontTx/>
              <a:buChar char="-"/>
            </a:pPr>
            <a:r>
              <a:rPr lang="en-US" baseline="0" dirty="0" smtClean="0"/>
              <a:t>The reality is that successful PTSD treatment is holistic and incorporates all the components of wellness</a:t>
            </a:r>
          </a:p>
          <a:p>
            <a:pPr marL="171450" indent="-171450">
              <a:buFontTx/>
              <a:buChar char="-"/>
            </a:pPr>
            <a:r>
              <a:rPr lang="en-US" baseline="0" dirty="0" smtClean="0"/>
              <a:t>Examples of this can be seen in civilian programs such as “Project Healing Waters Fly Fishing,” “Warrior Sailing,” etc.  The reason why these programs are successful is that they understand not only the complexity of human wellness, but the holistic nature that is needed to prevent and heal.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7</a:t>
            </a:fld>
            <a:endParaRPr lang="en-US" dirty="0"/>
          </a:p>
        </p:txBody>
      </p:sp>
    </p:spTree>
    <p:extLst>
      <p:ext uri="{BB962C8B-B14F-4D97-AF65-F5344CB8AC3E}">
        <p14:creationId xmlns:p14="http://schemas.microsoft.com/office/powerpoint/2010/main" val="106481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F0502020204030204" pitchFamily="34" charset="0"/>
              <a:buChar char="-"/>
            </a:pPr>
            <a:r>
              <a:rPr lang="en-US" dirty="0" smtClean="0"/>
              <a:t>The</a:t>
            </a:r>
            <a:r>
              <a:rPr lang="en-US" baseline="0" dirty="0" smtClean="0"/>
              <a:t> next three slides provide a brief introduction to Army’s H2F program.  FM 7-22 provides extensive guidance on how leaders are to implement H2F into their organizations.  The foundation for the program is an understanding of the “5 Domains of Health.”  The following description is provided by the TRADOC </a:t>
            </a:r>
            <a:r>
              <a:rPr lang="en-US" baseline="0" dirty="0" smtClean="0"/>
              <a:t>CIMT H2F </a:t>
            </a:r>
            <a:r>
              <a:rPr lang="en-US" baseline="0" dirty="0" smtClean="0"/>
              <a:t>team tasked with implementing H2F across the Army:</a:t>
            </a:r>
          </a:p>
          <a:p>
            <a:pPr marL="171450" indent="-171450">
              <a:buFont typeface="Calibri" panose="020F0502020204030204" pitchFamily="34" charset="0"/>
              <a:buChar char="-"/>
            </a:pPr>
            <a:endParaRPr lang="en-US" baseline="0" dirty="0" smtClean="0"/>
          </a:p>
          <a:p>
            <a:pPr marL="0" indent="0">
              <a:buNone/>
            </a:pPr>
            <a:r>
              <a:rPr lang="en-US" sz="1200" i="1" dirty="0" smtClean="0">
                <a:latin typeface="Arial" panose="020B0604020202020204" pitchFamily="34" charset="0"/>
                <a:cs typeface="Arial" panose="020B0604020202020204" pitchFamily="34" charset="0"/>
              </a:rPr>
              <a:t>FM 7-22, Chapter 3</a:t>
            </a:r>
          </a:p>
          <a:p>
            <a:pPr marL="0" indent="0">
              <a:buNone/>
            </a:pPr>
            <a:r>
              <a:rPr lang="en-US" sz="1200" b="1" dirty="0" smtClean="0">
                <a:latin typeface="Arial" panose="020B0604020202020204" pitchFamily="34" charset="0"/>
                <a:cs typeface="Arial" panose="020B0604020202020204" pitchFamily="34" charset="0"/>
              </a:rPr>
              <a:t>The five domains of the holistic health and fitness (H2F) system build the Army’s readiness goals and are based on the principles of optimization, individualization, and immersion. The goal is to improve each Soldier’s physical lethality and mental toughness through the linking of physical readiness, mental readiness, spiritual readiness, nutritional readiness,  and sleep readiness.</a:t>
            </a:r>
          </a:p>
          <a:p>
            <a:pPr marL="0" indent="0">
              <a:buNone/>
            </a:pPr>
            <a:endParaRPr lang="en-US" sz="1200" b="1" dirty="0" smtClean="0">
              <a:latin typeface="Arial" panose="020B0604020202020204" pitchFamily="34" charset="0"/>
              <a:cs typeface="Arial" panose="020B0604020202020204" pitchFamily="34" charset="0"/>
            </a:endParaRPr>
          </a:p>
          <a:p>
            <a:pPr marL="233363" indent="-233363">
              <a:buFont typeface="Wingdings" panose="05000000000000000000" pitchFamily="2" charset="2"/>
              <a:buChar char="Ø"/>
            </a:pPr>
            <a:r>
              <a:rPr lang="en-US" sz="1200" b="1" u="sng" dirty="0" smtClean="0">
                <a:latin typeface="Arial" panose="020B0604020202020204" pitchFamily="34" charset="0"/>
                <a:cs typeface="Arial" panose="020B0604020202020204" pitchFamily="34" charset="0"/>
              </a:rPr>
              <a:t>Physical readiness </a:t>
            </a:r>
            <a:r>
              <a:rPr lang="en-US" sz="1200" dirty="0" smtClean="0">
                <a:latin typeface="Arial" panose="020B0604020202020204" pitchFamily="34" charset="0"/>
                <a:cs typeface="Arial" panose="020B0604020202020204" pitchFamily="34" charset="0"/>
              </a:rPr>
              <a:t>is the ability to meet the physical demands of any duty or combat position, move lethally on the battlefield, accomplish the mission and continue to fight, win, and come home healthy.</a:t>
            </a:r>
          </a:p>
          <a:p>
            <a:pPr marL="233363" indent="-233363">
              <a:buFont typeface="Wingdings" panose="05000000000000000000" pitchFamily="2" charset="2"/>
              <a:buChar char="Ø"/>
            </a:pPr>
            <a:endParaRPr lang="en-US" sz="1200" dirty="0" smtClean="0">
              <a:latin typeface="Arial" panose="020B0604020202020204" pitchFamily="34" charset="0"/>
              <a:cs typeface="Arial" panose="020B0604020202020204" pitchFamily="34" charset="0"/>
            </a:endParaRPr>
          </a:p>
          <a:p>
            <a:pPr marL="233363" indent="-233363">
              <a:buFont typeface="Wingdings" panose="05000000000000000000" pitchFamily="2" charset="2"/>
              <a:buChar char="Ø"/>
            </a:pPr>
            <a:r>
              <a:rPr lang="en-US" sz="1200" b="1" u="sng" dirty="0" smtClean="0">
                <a:latin typeface="Arial" panose="020B0604020202020204" pitchFamily="34" charset="0"/>
                <a:cs typeface="Arial" panose="020B0604020202020204" pitchFamily="34" charset="0"/>
              </a:rPr>
              <a:t>Mental readiness</a:t>
            </a:r>
            <a:r>
              <a:rPr lang="en-US" sz="1200" b="1"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is the ability to meet the mental demands of any combat or duty position, adapt successfully in the presence of extreme risk and adversity, accomplish the mission, and continue to fight and win. </a:t>
            </a:r>
          </a:p>
          <a:p>
            <a:pPr marL="515938" indent="-227013">
              <a:buFont typeface="Wingdings" panose="05000000000000000000" pitchFamily="2" charset="2"/>
              <a:buChar char="q"/>
            </a:pPr>
            <a:r>
              <a:rPr lang="en-US" sz="1200" b="1" dirty="0" smtClean="0">
                <a:latin typeface="Arial" panose="020B0604020202020204" pitchFamily="34" charset="0"/>
                <a:cs typeface="Arial" panose="020B0604020202020204" pitchFamily="34" charset="0"/>
              </a:rPr>
              <a:t>Mental readiness </a:t>
            </a:r>
            <a:r>
              <a:rPr lang="en-US" sz="1200" dirty="0" smtClean="0">
                <a:latin typeface="Arial" panose="020B0604020202020204" pitchFamily="34" charset="0"/>
                <a:cs typeface="Arial" panose="020B0604020202020204" pitchFamily="34" charset="0"/>
              </a:rPr>
              <a:t>depends on a range of the following factors:</a:t>
            </a:r>
          </a:p>
          <a:p>
            <a:pPr marL="855663" indent="-166688">
              <a:buFont typeface="Wingdings" panose="05000000000000000000" pitchFamily="2" charset="2"/>
              <a:buChar char="ü"/>
            </a:pPr>
            <a:r>
              <a:rPr lang="en-US" sz="1200" b="1" dirty="0" smtClean="0">
                <a:latin typeface="Arial" panose="020B0604020202020204" pitchFamily="34" charset="0"/>
                <a:cs typeface="Arial" panose="020B0604020202020204" pitchFamily="34" charset="0"/>
              </a:rPr>
              <a:t>Character</a:t>
            </a:r>
            <a:r>
              <a:rPr lang="en-US" sz="1200" dirty="0" smtClean="0">
                <a:latin typeface="Arial" panose="020B0604020202020204" pitchFamily="34" charset="0"/>
                <a:cs typeface="Arial" panose="020B0604020202020204" pitchFamily="34" charset="0"/>
              </a:rPr>
              <a:t> – It is a Soldier’s true nature including identity, sense of purpose, values, virtues, morals and conscience.</a:t>
            </a:r>
          </a:p>
          <a:p>
            <a:pPr marL="855663" indent="-165100">
              <a:buFont typeface="Wingdings" panose="05000000000000000000" pitchFamily="2" charset="2"/>
              <a:buChar char="ü"/>
            </a:pPr>
            <a:r>
              <a:rPr lang="en-US" sz="1200" b="1" dirty="0" smtClean="0">
                <a:latin typeface="Arial" panose="020B0604020202020204" pitchFamily="34" charset="0"/>
                <a:cs typeface="Arial" panose="020B0604020202020204" pitchFamily="34" charset="0"/>
              </a:rPr>
              <a:t>Behavior</a:t>
            </a:r>
            <a:r>
              <a:rPr lang="en-US" sz="1200" dirty="0" smtClean="0">
                <a:latin typeface="Arial" panose="020B0604020202020204" pitchFamily="34" charset="0"/>
                <a:cs typeface="Arial" panose="020B0604020202020204" pitchFamily="34" charset="0"/>
              </a:rPr>
              <a:t> – Behavior is the outward expression of character. It combines a Soldier’s verbal and nonverbal actions, writings, photos, and videos that inform the world about that Soldier.</a:t>
            </a:r>
          </a:p>
          <a:p>
            <a:pPr marL="855663" indent="-165100">
              <a:buFont typeface="Wingdings" panose="05000000000000000000" pitchFamily="2" charset="2"/>
              <a:buChar char="ü"/>
            </a:pPr>
            <a:r>
              <a:rPr lang="en-US" sz="1200" b="1" dirty="0" smtClean="0">
                <a:latin typeface="Arial" panose="020B0604020202020204" pitchFamily="34" charset="0"/>
                <a:cs typeface="Arial" panose="020B0604020202020204" pitchFamily="34" charset="0"/>
              </a:rPr>
              <a:t>Resilience</a:t>
            </a:r>
            <a:r>
              <a:rPr lang="en-US" sz="1200" dirty="0" smtClean="0">
                <a:latin typeface="Arial" panose="020B0604020202020204" pitchFamily="34" charset="0"/>
                <a:cs typeface="Arial" panose="020B0604020202020204" pitchFamily="34" charset="0"/>
              </a:rPr>
              <a:t> – Resilience is the ability to face and cope with adversity; adapt to change; and recover, learn, and grow from setbacks.</a:t>
            </a:r>
          </a:p>
          <a:p>
            <a:pPr marL="855663" indent="-165100">
              <a:buFont typeface="Wingdings" panose="05000000000000000000" pitchFamily="2" charset="2"/>
              <a:buChar char="ü"/>
            </a:pPr>
            <a:r>
              <a:rPr lang="en-US" sz="1200" b="1" dirty="0" smtClean="0">
                <a:latin typeface="Arial" panose="020B0604020202020204" pitchFamily="34" charset="0"/>
                <a:cs typeface="Arial" panose="020B0604020202020204" pitchFamily="34" charset="0"/>
              </a:rPr>
              <a:t>Cognitive skill </a:t>
            </a:r>
            <a:r>
              <a:rPr lang="en-US" sz="1200" dirty="0" smtClean="0">
                <a:latin typeface="Arial" panose="020B0604020202020204" pitchFamily="34" charset="0"/>
                <a:cs typeface="Arial" panose="020B0604020202020204" pitchFamily="34" charset="0"/>
              </a:rPr>
              <a:t>– Cognitive skill is the ability to expand and integrate knowledge into decisions. It drives the ability to make sound decisions. Low cognitive skill leads to poor decision making and misconduct behaviors.</a:t>
            </a:r>
          </a:p>
          <a:p>
            <a:pPr marL="855663" indent="-165100">
              <a:buFont typeface="Wingdings" panose="05000000000000000000" pitchFamily="2" charset="2"/>
              <a:buChar char="ü"/>
            </a:pPr>
            <a:r>
              <a:rPr lang="en-US" sz="1200" b="1" dirty="0" smtClean="0">
                <a:latin typeface="Arial" panose="020B0604020202020204" pitchFamily="34" charset="0"/>
                <a:cs typeface="Arial" panose="020B0604020202020204" pitchFamily="34" charset="0"/>
              </a:rPr>
              <a:t>Social acuity </a:t>
            </a:r>
            <a:r>
              <a:rPr lang="en-US" sz="1200" dirty="0" smtClean="0">
                <a:latin typeface="Arial" panose="020B0604020202020204" pitchFamily="34" charset="0"/>
                <a:cs typeface="Arial" panose="020B0604020202020204" pitchFamily="34" charset="0"/>
              </a:rPr>
              <a:t>– Social acuity is the awareness of, control over, and ability to manage interactions with others. High social acuity or social intelligence is the ability to read other people’s cues and then act appropriately.</a:t>
            </a:r>
          </a:p>
          <a:p>
            <a:pPr marL="855663" indent="-165100">
              <a:buFont typeface="Wingdings" panose="05000000000000000000" pitchFamily="2" charset="2"/>
              <a:buChar char="ü"/>
            </a:pPr>
            <a:endParaRPr lang="en-US" sz="1200" dirty="0" smtClean="0">
              <a:latin typeface="Arial" panose="020B0604020202020204" pitchFamily="34" charset="0"/>
              <a:cs typeface="Arial" panose="020B0604020202020204" pitchFamily="34" charset="0"/>
            </a:endParaRPr>
          </a:p>
          <a:p>
            <a:pPr marL="233363" indent="-233363">
              <a:buFont typeface="Wingdings" panose="05000000000000000000" pitchFamily="2" charset="2"/>
              <a:buChar char="Ø"/>
            </a:pPr>
            <a:r>
              <a:rPr lang="en-US" sz="1200" b="1" u="sng" dirty="0" smtClean="0">
                <a:latin typeface="Arial" panose="020B0604020202020204" pitchFamily="34" charset="0"/>
                <a:cs typeface="Arial" panose="020B0604020202020204" pitchFamily="34" charset="0"/>
              </a:rPr>
              <a:t>Spiritual readiness </a:t>
            </a:r>
            <a:r>
              <a:rPr lang="en-US" sz="1200" dirty="0" smtClean="0">
                <a:latin typeface="Arial" panose="020B0604020202020204" pitchFamily="34" charset="0"/>
                <a:cs typeface="Arial" panose="020B0604020202020204" pitchFamily="34" charset="0"/>
              </a:rPr>
              <a:t>– Spiritual readiness includes an individual’s or group’s ability to maintain beliefs, principles, and values needed to provide support in times of stress. Spiritual readiness includes the development of personal qualities needed to sustain a person in times of stress, hardship, and tragedy. CJCSI 3405.01</a:t>
            </a:r>
          </a:p>
          <a:p>
            <a:pPr marL="233363" indent="-233363">
              <a:buFont typeface="Wingdings" panose="05000000000000000000" pitchFamily="2" charset="2"/>
              <a:buChar char="Ø"/>
            </a:pPr>
            <a:endParaRPr lang="en-US" sz="1200" dirty="0" smtClean="0">
              <a:latin typeface="Arial" panose="020B0604020202020204" pitchFamily="34" charset="0"/>
              <a:cs typeface="Arial" panose="020B0604020202020204" pitchFamily="34" charset="0"/>
            </a:endParaRPr>
          </a:p>
          <a:p>
            <a:pPr marL="233363" marR="0" lvl="0" indent="-233363"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b="1" u="sng" dirty="0" smtClean="0">
                <a:latin typeface="Arial" panose="020B0604020202020204" pitchFamily="34" charset="0"/>
                <a:cs typeface="Arial" panose="020B0604020202020204" pitchFamily="34" charset="0"/>
              </a:rPr>
              <a:t>Nutritional readiness </a:t>
            </a:r>
            <a:r>
              <a:rPr lang="en-US" sz="1200" dirty="0" smtClean="0">
                <a:latin typeface="Arial" panose="020B0604020202020204" pitchFamily="34" charset="0"/>
                <a:cs typeface="Arial" panose="020B0604020202020204" pitchFamily="34" charset="0"/>
              </a:rPr>
              <a:t>is the ability to recognize, select, and consume the requisite food and drink to meet the physical and nonphysical demands of any duty or combat position, accomplish the mission and come home healthy.</a:t>
            </a:r>
          </a:p>
          <a:p>
            <a:pPr marL="233363" indent="-233363">
              <a:buFont typeface="Wingdings" panose="05000000000000000000" pitchFamily="2" charset="2"/>
              <a:buChar char="Ø"/>
            </a:pPr>
            <a:endParaRPr lang="en-US" sz="1200" b="1" u="sng" dirty="0" smtClean="0">
              <a:latin typeface="Arial" panose="020B0604020202020204" pitchFamily="34" charset="0"/>
              <a:cs typeface="Arial" panose="020B0604020202020204" pitchFamily="34" charset="0"/>
            </a:endParaRPr>
          </a:p>
          <a:p>
            <a:pPr marL="233363" indent="-233363">
              <a:buFont typeface="Wingdings" panose="05000000000000000000" pitchFamily="2" charset="2"/>
              <a:buChar char="Ø"/>
            </a:pPr>
            <a:r>
              <a:rPr lang="en-US" sz="1200" b="1" u="sng" dirty="0" smtClean="0">
                <a:latin typeface="Arial" panose="020B0604020202020204" pitchFamily="34" charset="0"/>
                <a:cs typeface="Arial" panose="020B0604020202020204" pitchFamily="34" charset="0"/>
              </a:rPr>
              <a:t>Sleep Readiness</a:t>
            </a:r>
            <a:r>
              <a:rPr lang="en-US" sz="1200" u="sng"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 Sleep is the critical requirement for brain health and function. Sleep readiness is the ability to recognize and implement the requisite sleep principles and behaviors to support optimal brain function. In turn, sleep readiness underpins a Soldier’s ability to meet the physical and nonphysical demands of any duty or combat position, accomplish the mission, and continue to fight and win.</a:t>
            </a:r>
          </a:p>
          <a:p>
            <a:pPr marL="171450" indent="-171450">
              <a:buFont typeface="Calibri" panose="020F0502020204030204" pitchFamily="34" charset="0"/>
              <a:buChar char="-"/>
            </a:pP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8</a:t>
            </a:fld>
            <a:endParaRPr lang="en-US" dirty="0"/>
          </a:p>
        </p:txBody>
      </p:sp>
    </p:spTree>
    <p:extLst>
      <p:ext uri="{BB962C8B-B14F-4D97-AF65-F5344CB8AC3E}">
        <p14:creationId xmlns:p14="http://schemas.microsoft.com/office/powerpoint/2010/main" val="512806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 slide is provided</a:t>
            </a:r>
            <a:r>
              <a:rPr lang="en-US" baseline="0" dirty="0" smtClean="0"/>
              <a:t> by the TRADOC H2F Team.  It is used to show that the traditional way of conducting readiness training may have some deficiencies. </a:t>
            </a:r>
            <a:endParaRPr lang="en-US" dirty="0" smtClean="0"/>
          </a:p>
          <a:p>
            <a:pPr marL="171450" indent="-171450">
              <a:buFontTx/>
              <a:buChar char="-"/>
            </a:pPr>
            <a:r>
              <a:rPr lang="en-US" dirty="0" smtClean="0"/>
              <a:t>There is a practical reason the Army has</a:t>
            </a:r>
            <a:r>
              <a:rPr lang="en-US" baseline="0" dirty="0" smtClean="0"/>
              <a:t> a urgency to implement H2F across the force; there are some serious wellness trends which need to be addressed.</a:t>
            </a:r>
          </a:p>
          <a:p>
            <a:pPr marL="171450" indent="-171450">
              <a:buFontTx/>
              <a:buChar char="-"/>
            </a:pPr>
            <a:r>
              <a:rPr lang="en-US" baseline="0" dirty="0" smtClean="0"/>
              <a:t>The Army People Strategy discusses the issue of “nonthreat trends” which the Army is dealing with; namely the competition for our people from the civilian world.  These trends are further depleting the limited pool of candidates who would be qualified to serve.  </a:t>
            </a:r>
          </a:p>
          <a:p>
            <a:pPr marL="171450" indent="-171450">
              <a:buFontTx/>
              <a:buChar char="-"/>
            </a:pPr>
            <a:r>
              <a:rPr lang="en-US" baseline="0" dirty="0" smtClean="0"/>
              <a:t>To keep people healthy and fit has never been more of challenge; Leaders need to manage and protect those in our ranks as a top priority.</a:t>
            </a:r>
          </a:p>
          <a:p>
            <a:pPr marL="171450" indent="-171450">
              <a:buFontTx/>
              <a:buChar char="-"/>
            </a:pPr>
            <a:r>
              <a:rPr lang="en-US" baseline="0" dirty="0" smtClean="0"/>
              <a:t>As the stats from the slide demonstrate, the Army has some readiness concerns.  The H2F system is aimed at producing a more holistically fit force. </a:t>
            </a:r>
          </a:p>
          <a:p>
            <a:pPr marL="171450" indent="-171450">
              <a:buFontTx/>
              <a:buChar char="-"/>
            </a:pPr>
            <a:r>
              <a:rPr lang="en-US" baseline="0" dirty="0" smtClean="0"/>
              <a:t>Leaders need to see these stats and feel a sense of urgency to embrace H2F for themselves and implement it with their team to ensure they are maximizing performance and readiness.  </a:t>
            </a:r>
            <a:endParaRPr lang="en-US" dirty="0"/>
          </a:p>
        </p:txBody>
      </p:sp>
      <p:sp>
        <p:nvSpPr>
          <p:cNvPr id="4" name="Slide Number Placeholder 3"/>
          <p:cNvSpPr>
            <a:spLocks noGrp="1"/>
          </p:cNvSpPr>
          <p:nvPr>
            <p:ph type="sldNum" sz="quarter" idx="10"/>
          </p:nvPr>
        </p:nvSpPr>
        <p:spPr/>
        <p:txBody>
          <a:bodyPr/>
          <a:lstStyle/>
          <a:p>
            <a:fld id="{5B6A035D-20A7-4492-9E2B-C83A56C44560}" type="slidenum">
              <a:rPr lang="en-US" smtClean="0"/>
              <a:t>9</a:t>
            </a:fld>
            <a:endParaRPr lang="en-US" dirty="0"/>
          </a:p>
        </p:txBody>
      </p:sp>
    </p:spTree>
    <p:extLst>
      <p:ext uri="{BB962C8B-B14F-4D97-AF65-F5344CB8AC3E}">
        <p14:creationId xmlns:p14="http://schemas.microsoft.com/office/powerpoint/2010/main" val="407000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4" name="Rectangle 21"/>
          <p:cNvSpPr>
            <a:spLocks noChangeArrowheads="1"/>
          </p:cNvSpPr>
          <p:nvPr userDrawn="1"/>
        </p:nvSpPr>
        <p:spPr bwMode="auto">
          <a:xfrm>
            <a:off x="1117600" y="6608742"/>
            <a:ext cx="9956800"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5" name="Rectangle 24"/>
          <p:cNvSpPr>
            <a:spLocks noChangeArrowheads="1"/>
          </p:cNvSpPr>
          <p:nvPr userDrawn="1"/>
        </p:nvSpPr>
        <p:spPr bwMode="auto">
          <a:xfrm rot="10800000">
            <a:off x="0" y="990600"/>
            <a:ext cx="12192000" cy="304800"/>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22" name="Rectangle 2"/>
          <p:cNvSpPr>
            <a:spLocks noGrp="1" noChangeArrowheads="1"/>
          </p:cNvSpPr>
          <p:nvPr>
            <p:ph type="ctrTitle"/>
          </p:nvPr>
        </p:nvSpPr>
        <p:spPr>
          <a:xfrm>
            <a:off x="914400" y="2130436"/>
            <a:ext cx="10363200" cy="1470025"/>
          </a:xfrm>
        </p:spPr>
        <p:txBody>
          <a:bodyPr/>
          <a:lstStyle>
            <a:lvl1pPr algn="ctr">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828800" y="3886200"/>
            <a:ext cx="8534400" cy="1752600"/>
          </a:xfrm>
        </p:spPr>
        <p:txBody>
          <a:bodyPr/>
          <a:lstStyle>
            <a:lvl1pPr marL="0" indent="0" algn="ctr">
              <a:buFontTx/>
              <a:buNone/>
              <a:defRPr sz="1500" baseline="0"/>
            </a:lvl1pPr>
          </a:lstStyle>
          <a:p>
            <a:r>
              <a:rPr lang="en-US"/>
              <a:t>Click to edit Master subtitle style</a:t>
            </a:r>
            <a:endParaRPr lang="en-US" dirty="0"/>
          </a:p>
        </p:txBody>
      </p:sp>
    </p:spTree>
    <p:extLst>
      <p:ext uri="{BB962C8B-B14F-4D97-AF65-F5344CB8AC3E}">
        <p14:creationId xmlns:p14="http://schemas.microsoft.com/office/powerpoint/2010/main" val="40089846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8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 Slide Instructions">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l="56757" r="21460" b="57854"/>
          <a:stretch>
            <a:fillRect/>
          </a:stretch>
        </p:blipFill>
        <p:spPr bwMode="auto">
          <a:xfrm>
            <a:off x="101600" y="1774832"/>
            <a:ext cx="72136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609600" y="390527"/>
            <a:ext cx="1158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Welcome to the 101</a:t>
            </a:r>
            <a:r>
              <a:rPr kumimoji="0" lang="en-US" altLang="en-US" sz="21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Abn Div (AA) Slide Format</a:t>
            </a:r>
          </a:p>
        </p:txBody>
      </p:sp>
      <p:sp>
        <p:nvSpPr>
          <p:cNvPr id="4" name="Rectangle 3"/>
          <p:cNvSpPr>
            <a:spLocks noChangeArrowheads="1"/>
          </p:cNvSpPr>
          <p:nvPr userDrawn="1"/>
        </p:nvSpPr>
        <p:spPr bwMode="auto">
          <a:xfrm>
            <a:off x="7620001" y="6167439"/>
            <a:ext cx="4402667"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If you have questions on how to do this, see your section KMR or contact the KMO office.</a:t>
            </a:r>
          </a:p>
        </p:txBody>
      </p:sp>
      <p:sp>
        <p:nvSpPr>
          <p:cNvPr id="5" name="TextBox 4"/>
          <p:cNvSpPr txBox="1">
            <a:spLocks noChangeArrowheads="1"/>
          </p:cNvSpPr>
          <p:nvPr userDrawn="1"/>
        </p:nvSpPr>
        <p:spPr bwMode="auto">
          <a:xfrm>
            <a:off x="7315200" y="2336809"/>
            <a:ext cx="4775200" cy="1362552"/>
          </a:xfrm>
          <a:prstGeom prst="rect">
            <a:avLst/>
          </a:prstGeom>
          <a:solidFill>
            <a:schemeClr val="bg2"/>
          </a:solidFill>
          <a:ln w="28575">
            <a:solidFill>
              <a:schemeClr val="accent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begin making your briefing, follow the arrow and:</a:t>
            </a:r>
          </a:p>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Step 1. From the “Home” tab, select “Layout” to select and create your title slide.</a:t>
            </a:r>
          </a:p>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Step 2.  Add new slides to your brief, using the Layout menu to pick the style of each slide.*</a:t>
            </a:r>
          </a:p>
        </p:txBody>
      </p:sp>
      <p:grpSp>
        <p:nvGrpSpPr>
          <p:cNvPr id="6" name="Group 16"/>
          <p:cNvGrpSpPr>
            <a:grpSpLocks/>
          </p:cNvGrpSpPr>
          <p:nvPr userDrawn="1"/>
        </p:nvGrpSpPr>
        <p:grpSpPr bwMode="auto">
          <a:xfrm>
            <a:off x="1320800" y="1400175"/>
            <a:ext cx="2032000" cy="1066800"/>
            <a:chOff x="914400" y="1371601"/>
            <a:chExt cx="1194318" cy="1240970"/>
          </a:xfrm>
        </p:grpSpPr>
        <p:sp>
          <p:nvSpPr>
            <p:cNvPr id="7" name="Oval 6"/>
            <p:cNvSpPr/>
            <p:nvPr userDrawn="1"/>
          </p:nvSpPr>
          <p:spPr>
            <a:xfrm>
              <a:off x="1448111" y="2285709"/>
              <a:ext cx="660607" cy="3268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pitchFamily="34" charset="0"/>
                <a:ea typeface="+mn-ea"/>
                <a:cs typeface="+mn-cs"/>
              </a:endParaRPr>
            </a:p>
          </p:txBody>
        </p:sp>
        <p:cxnSp>
          <p:nvCxnSpPr>
            <p:cNvPr id="8" name="Straight Arrow Connector 7"/>
            <p:cNvCxnSpPr/>
            <p:nvPr userDrawn="1"/>
          </p:nvCxnSpPr>
          <p:spPr>
            <a:xfrm rot="16200000" flipV="1">
              <a:off x="748714" y="1537286"/>
              <a:ext cx="962122" cy="6307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019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 Minute Drill">
    <p:spTree>
      <p:nvGrpSpPr>
        <p:cNvPr id="1" name=""/>
        <p:cNvGrpSpPr/>
        <p:nvPr/>
      </p:nvGrpSpPr>
      <p:grpSpPr>
        <a:xfrm>
          <a:off x="0" y="0"/>
          <a:ext cx="0" cy="0"/>
          <a:chOff x="0" y="0"/>
          <a:chExt cx="0" cy="0"/>
        </a:xfrm>
      </p:grpSpPr>
      <p:cxnSp>
        <p:nvCxnSpPr>
          <p:cNvPr id="5" name="Straight Connector 4"/>
          <p:cNvCxnSpPr/>
          <p:nvPr userDrawn="1"/>
        </p:nvCxnSpPr>
        <p:spPr bwMode="auto">
          <a:xfrm rot="10800000">
            <a:off x="681574" y="3581400"/>
            <a:ext cx="1121621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rot="5400000">
            <a:off x="3784600" y="3843338"/>
            <a:ext cx="50292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0"/>
          </p:nvPr>
        </p:nvSpPr>
        <p:spPr>
          <a:xfrm>
            <a:off x="1117600" y="685800"/>
            <a:ext cx="2235200" cy="457200"/>
          </a:xfrm>
        </p:spPr>
        <p:txBody>
          <a:bodyPr>
            <a:noAutofit/>
          </a:bodyPr>
          <a:lstStyle>
            <a:lvl1pPr marL="0" indent="0" algn="l">
              <a:buNone/>
              <a:defRPr sz="1351"/>
            </a:lvl1pPr>
          </a:lstStyle>
          <a:p>
            <a:pPr lvl="0"/>
            <a:r>
              <a:rPr lang="en-US"/>
              <a:t>Click to edit Master text styles</a:t>
            </a:r>
          </a:p>
        </p:txBody>
      </p:sp>
      <p:sp>
        <p:nvSpPr>
          <p:cNvPr id="8" name="Title Placeholder 1"/>
          <p:cNvSpPr>
            <a:spLocks noGrp="1"/>
          </p:cNvSpPr>
          <p:nvPr>
            <p:ph type="title"/>
          </p:nvPr>
        </p:nvSpPr>
        <p:spPr>
          <a:xfrm>
            <a:off x="3556000" y="274638"/>
            <a:ext cx="8636000" cy="822960"/>
          </a:xfrm>
          <a:prstGeom prst="rect">
            <a:avLst/>
          </a:prstGeom>
        </p:spPr>
        <p:txBody>
          <a:bodyPr rtlCol="0">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451593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 y="1143003"/>
            <a:ext cx="5892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3"/>
            <a:ext cx="5892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EBDFC7-9863-4C7C-8D29-DC156EB46A53}"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9/12/2022</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C8E4B8-C7D3-4E40-9AC6-B1213F01FAA8}"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83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84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586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68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500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2673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07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10363200" cy="822960"/>
          </a:xfrm>
        </p:spPr>
        <p:txBody>
          <a:bodyPr>
            <a:no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508000" y="1295400"/>
            <a:ext cx="11480800" cy="5181600"/>
          </a:xfrm>
        </p:spPr>
        <p:txBody>
          <a:bodyPr/>
          <a:lstStyle>
            <a:lvl1pPr marL="175018" indent="-175018">
              <a:buFont typeface="Arial" pitchFamily="34" charset="0"/>
              <a:buChar char="•"/>
              <a:defRPr sz="1951"/>
            </a:lvl1pPr>
            <a:lvl2pPr marL="472667" indent="-214308">
              <a:buFont typeface="Wingdings" pitchFamily="2" charset="2"/>
              <a:buChar char="Ø"/>
              <a:defRPr/>
            </a:lvl2pPr>
            <a:lvl3pPr marL="640540" indent="-167874">
              <a:buFont typeface="Arial" pitchFamily="34" charset="0"/>
              <a:buChar char="–"/>
              <a:defRPr/>
            </a:lvl3pPr>
            <a:lvl4pPr marL="817940" indent="-171446">
              <a:buFont typeface="Wingdings" pitchFamily="2" charset="2"/>
              <a:buChar char="§"/>
              <a:defRPr/>
            </a:lvl4pPr>
            <a:lvl5pPr marL="985814" indent="-171446">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567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326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5861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0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3323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7780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7162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4" name="Rectangle 21"/>
          <p:cNvSpPr>
            <a:spLocks noChangeArrowheads="1"/>
          </p:cNvSpPr>
          <p:nvPr userDrawn="1"/>
        </p:nvSpPr>
        <p:spPr bwMode="auto">
          <a:xfrm>
            <a:off x="1117600" y="6608742"/>
            <a:ext cx="9956800"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nchorCtr="1">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0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5" name="Rectangle 24"/>
          <p:cNvSpPr>
            <a:spLocks noChangeArrowheads="1"/>
          </p:cNvSpPr>
          <p:nvPr userDrawn="1"/>
        </p:nvSpPr>
        <p:spPr bwMode="auto">
          <a:xfrm rot="10800000">
            <a:off x="0" y="990600"/>
            <a:ext cx="12192000" cy="304800"/>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22" name="Rectangle 2"/>
          <p:cNvSpPr>
            <a:spLocks noGrp="1" noChangeArrowheads="1"/>
          </p:cNvSpPr>
          <p:nvPr>
            <p:ph type="ctrTitle"/>
          </p:nvPr>
        </p:nvSpPr>
        <p:spPr>
          <a:xfrm>
            <a:off x="914400" y="2130436"/>
            <a:ext cx="10363200" cy="1470025"/>
          </a:xfrm>
        </p:spPr>
        <p:txBody>
          <a:bodyPr/>
          <a:lstStyle>
            <a:lvl1pPr algn="ctr">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828800" y="3886200"/>
            <a:ext cx="8534400" cy="1752600"/>
          </a:xfrm>
        </p:spPr>
        <p:txBody>
          <a:bodyPr/>
          <a:lstStyle>
            <a:lvl1pPr marL="0" indent="0" algn="ctr">
              <a:buFontTx/>
              <a:buNone/>
              <a:defRPr sz="1500" baseline="0"/>
            </a:lvl1pPr>
          </a:lstStyle>
          <a:p>
            <a:r>
              <a:rPr lang="en-US"/>
              <a:t>Click to edit Master subtitle style</a:t>
            </a:r>
            <a:endParaRPr lang="en-US" dirty="0"/>
          </a:p>
        </p:txBody>
      </p:sp>
    </p:spTree>
    <p:extLst>
      <p:ext uri="{BB962C8B-B14F-4D97-AF65-F5344CB8AC3E}">
        <p14:creationId xmlns:p14="http://schemas.microsoft.com/office/powerpoint/2010/main" val="233754815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10363200" cy="822960"/>
          </a:xfrm>
        </p:spPr>
        <p:txBody>
          <a:bodyPr>
            <a:no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508000" y="1295400"/>
            <a:ext cx="11480800" cy="5181600"/>
          </a:xfrm>
        </p:spPr>
        <p:txBody>
          <a:bodyPr/>
          <a:lstStyle>
            <a:lvl1pPr marL="175018" indent="-175018">
              <a:buFont typeface="Arial" pitchFamily="34" charset="0"/>
              <a:buChar char="•"/>
              <a:defRPr sz="1951"/>
            </a:lvl1pPr>
            <a:lvl2pPr marL="472667" indent="-214308">
              <a:buFont typeface="Wingdings" pitchFamily="2" charset="2"/>
              <a:buChar char="Ø"/>
              <a:defRPr/>
            </a:lvl2pPr>
            <a:lvl3pPr marL="640540" indent="-167874">
              <a:buFont typeface="Arial" pitchFamily="34" charset="0"/>
              <a:buChar char="–"/>
              <a:defRPr/>
            </a:lvl3pPr>
            <a:lvl4pPr marL="817940" indent="-171446">
              <a:buFont typeface="Wingdings" pitchFamily="2" charset="2"/>
              <a:buChar char="§"/>
              <a:defRPr/>
            </a:lvl4pPr>
            <a:lvl5pPr marL="985814" indent="-171446">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6316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cxnSp>
        <p:nvCxnSpPr>
          <p:cNvPr id="11" name="Straight Connector 10"/>
          <p:cNvCxnSpPr/>
          <p:nvPr userDrawn="1"/>
        </p:nvCxnSpPr>
        <p:spPr>
          <a:xfrm rot="5400000">
            <a:off x="3733800" y="3886200"/>
            <a:ext cx="472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06400" y="3810000"/>
            <a:ext cx="1158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203200" y="1265249"/>
            <a:ext cx="5793317"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03200" y="1777043"/>
            <a:ext cx="5793317" cy="1985510"/>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74" y="1265249"/>
            <a:ext cx="5795433"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1777043"/>
            <a:ext cx="5795433" cy="1985510"/>
          </a:xfrm>
        </p:spPr>
        <p:txBody>
          <a:bodyPr rtlCol="0">
            <a:normAutofit/>
          </a:bodyPr>
          <a:lstStyle>
            <a:lvl1pPr marL="130966" indent="-130966" algn="l" defTabSz="685783" rtl="0" eaLnBrk="1" latinLnBrk="0" hangingPunct="1">
              <a:spcBef>
                <a:spcPct val="20000"/>
              </a:spcBef>
              <a:buFont typeface="Arial" pitchFamily="34" charset="0"/>
              <a:defRPr lang="en-US" sz="1200" kern="1200" dirty="0" smtClean="0">
                <a:solidFill>
                  <a:schemeClr val="tx1"/>
                </a:solidFill>
                <a:latin typeface="Arial" pitchFamily="34" charset="0"/>
                <a:ea typeface="+mn-ea"/>
                <a:cs typeface="Arial" pitchFamily="34" charset="0"/>
              </a:defRPr>
            </a:lvl1pPr>
            <a:lvl2pPr marL="253598" indent="-122632" algn="l" defTabSz="685783" rtl="0" eaLnBrk="1" latinLnBrk="0" hangingPunct="1">
              <a:spcBef>
                <a:spcPct val="20000"/>
              </a:spcBef>
              <a:buFont typeface="Wingdings" pitchFamily="2" charset="2"/>
              <a:buChar char="Ø"/>
              <a:defRPr lang="en-US" sz="1051" kern="1200" dirty="0" smtClean="0">
                <a:solidFill>
                  <a:schemeClr val="tx1"/>
                </a:solidFill>
                <a:latin typeface="Arial" pitchFamily="34" charset="0"/>
                <a:ea typeface="+mn-ea"/>
                <a:cs typeface="Arial" pitchFamily="34" charset="0"/>
              </a:defRPr>
            </a:lvl2pPr>
            <a:lvl3pPr marL="385753" indent="-132157" algn="l" defTabSz="685783" rtl="0" eaLnBrk="1" latinLnBrk="0" hangingPunct="1">
              <a:spcBef>
                <a:spcPct val="20000"/>
              </a:spcBef>
              <a:buFont typeface="Arial" pitchFamily="34" charset="0"/>
              <a:buChar char="­"/>
              <a:defRPr lang="en-US" sz="900" kern="1200" dirty="0" smtClean="0">
                <a:solidFill>
                  <a:schemeClr val="tx1"/>
                </a:solidFill>
                <a:latin typeface="Arial" pitchFamily="34" charset="0"/>
                <a:ea typeface="+mn-ea"/>
                <a:cs typeface="Arial" pitchFamily="34" charset="0"/>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4" name="Text Placeholder 2"/>
          <p:cNvSpPr>
            <a:spLocks noGrp="1"/>
          </p:cNvSpPr>
          <p:nvPr>
            <p:ph type="body" idx="13"/>
          </p:nvPr>
        </p:nvSpPr>
        <p:spPr>
          <a:xfrm>
            <a:off x="203200" y="3892377"/>
            <a:ext cx="5793317"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15" name="Content Placeholder 3"/>
          <p:cNvSpPr>
            <a:spLocks noGrp="1"/>
          </p:cNvSpPr>
          <p:nvPr>
            <p:ph sz="half" idx="14"/>
          </p:nvPr>
        </p:nvSpPr>
        <p:spPr>
          <a:xfrm>
            <a:off x="203200" y="4397839"/>
            <a:ext cx="5793317" cy="1991859"/>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6" name="Text Placeholder 4"/>
          <p:cNvSpPr>
            <a:spLocks noGrp="1"/>
          </p:cNvSpPr>
          <p:nvPr>
            <p:ph type="body" sz="quarter" idx="15"/>
          </p:nvPr>
        </p:nvSpPr>
        <p:spPr>
          <a:xfrm>
            <a:off x="6193374" y="3892377"/>
            <a:ext cx="5795433"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17" name="Content Placeholder 5"/>
          <p:cNvSpPr>
            <a:spLocks noGrp="1"/>
          </p:cNvSpPr>
          <p:nvPr>
            <p:ph sz="quarter" idx="16"/>
          </p:nvPr>
        </p:nvSpPr>
        <p:spPr>
          <a:xfrm>
            <a:off x="6193374" y="4397839"/>
            <a:ext cx="5795433" cy="1991859"/>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0" name="Title 1"/>
          <p:cNvSpPr>
            <a:spLocks noGrp="1" noChangeAspect="1"/>
          </p:cNvSpPr>
          <p:nvPr>
            <p:ph type="title"/>
          </p:nvPr>
        </p:nvSpPr>
        <p:spPr>
          <a:xfrm>
            <a:off x="1828800" y="274320"/>
            <a:ext cx="10363200" cy="822960"/>
          </a:xfrm>
          <a:prstGeom prst="rect">
            <a:avLst/>
          </a:prstGeom>
        </p:spPr>
        <p:txBody>
          <a:bodyPr>
            <a:normAutofit/>
          </a:bodyPr>
          <a:lstStyle>
            <a:lvl1pPr algn="r">
              <a:defRPr sz="2100" b="1">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116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mall Logo">
    <p:spTree>
      <p:nvGrpSpPr>
        <p:cNvPr id="1" name=""/>
        <p:cNvGrpSpPr/>
        <p:nvPr/>
      </p:nvGrpSpPr>
      <p:grpSpPr>
        <a:xfrm>
          <a:off x="0" y="0"/>
          <a:ext cx="0" cy="0"/>
          <a:chOff x="0" y="0"/>
          <a:chExt cx="0" cy="0"/>
        </a:xfrm>
      </p:grpSpPr>
      <p:sp>
        <p:nvSpPr>
          <p:cNvPr id="3" name="Rectangle 32"/>
          <p:cNvSpPr>
            <a:spLocks noChangeArrowheads="1"/>
          </p:cNvSpPr>
          <p:nvPr userDrawn="1"/>
        </p:nvSpPr>
        <p:spPr bwMode="auto">
          <a:xfrm rot="10800000">
            <a:off x="0" y="473075"/>
            <a:ext cx="12192000" cy="103188"/>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lide Number Placeholder 4"/>
          <p:cNvSpPr txBox="1">
            <a:spLocks/>
          </p:cNvSpPr>
          <p:nvPr userDrawn="1"/>
        </p:nvSpPr>
        <p:spPr>
          <a:xfrm>
            <a:off x="0" y="6562725"/>
            <a:ext cx="1117600" cy="304800"/>
          </a:xfrm>
          <a:prstGeom prst="rect">
            <a:avLst/>
          </a:prstGeom>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770B61E-5FBD-4892-8577-725AE877F2DF}" type="slidenum">
              <a:rPr kumimoji="0" lang="en-US" altLang="en-US" sz="751"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8"/>
          <p:cNvSpPr>
            <a:spLocks noChangeArrowheads="1"/>
          </p:cNvSpPr>
          <p:nvPr userDrawn="1"/>
        </p:nvSpPr>
        <p:spPr bwMode="auto">
          <a:xfrm>
            <a:off x="643467" y="-17935"/>
            <a:ext cx="37592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75"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6" name="Rectangle 29"/>
          <p:cNvSpPr>
            <a:spLocks noChangeArrowheads="1"/>
          </p:cNvSpPr>
          <p:nvPr userDrawn="1"/>
        </p:nvSpPr>
        <p:spPr bwMode="auto">
          <a:xfrm>
            <a:off x="6187017" y="6692996"/>
            <a:ext cx="6096000" cy="2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7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11" name="Title 1"/>
          <p:cNvSpPr>
            <a:spLocks noGrp="1"/>
          </p:cNvSpPr>
          <p:nvPr>
            <p:ph type="title"/>
          </p:nvPr>
        </p:nvSpPr>
        <p:spPr>
          <a:xfrm>
            <a:off x="1828800" y="0"/>
            <a:ext cx="10363200" cy="533400"/>
          </a:xfrm>
        </p:spPr>
        <p:txBody>
          <a:bodyPr>
            <a:normAutofit/>
          </a:bodyPr>
          <a:lstStyle>
            <a:lvl1pPr algn="r">
              <a:defRPr sz="2100"/>
            </a:lvl1pPr>
          </a:lstStyle>
          <a:p>
            <a:r>
              <a:rPr lang="en-US"/>
              <a:t>Click to edit Master title style</a:t>
            </a:r>
            <a:endParaRPr lang="en-US" dirty="0"/>
          </a:p>
        </p:txBody>
      </p:sp>
    </p:spTree>
    <p:extLst>
      <p:ext uri="{BB962C8B-B14F-4D97-AF65-F5344CB8AC3E}">
        <p14:creationId xmlns:p14="http://schemas.microsoft.com/office/powerpoint/2010/main" val="420820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Quad Chart">
    <p:spTree>
      <p:nvGrpSpPr>
        <p:cNvPr id="1" name=""/>
        <p:cNvGrpSpPr/>
        <p:nvPr/>
      </p:nvGrpSpPr>
      <p:grpSpPr>
        <a:xfrm>
          <a:off x="0" y="0"/>
          <a:ext cx="0" cy="0"/>
          <a:chOff x="0" y="0"/>
          <a:chExt cx="0" cy="0"/>
        </a:xfrm>
      </p:grpSpPr>
      <p:cxnSp>
        <p:nvCxnSpPr>
          <p:cNvPr id="11" name="Straight Connector 10"/>
          <p:cNvCxnSpPr/>
          <p:nvPr userDrawn="1"/>
        </p:nvCxnSpPr>
        <p:spPr>
          <a:xfrm rot="5400000">
            <a:off x="3733800" y="3886200"/>
            <a:ext cx="472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06400" y="3810000"/>
            <a:ext cx="11582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203200" y="1265249"/>
            <a:ext cx="5793317"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203200" y="1777043"/>
            <a:ext cx="5793317" cy="1985510"/>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74" y="1265249"/>
            <a:ext cx="5795433"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4" y="1777043"/>
            <a:ext cx="5795433" cy="1985510"/>
          </a:xfrm>
        </p:spPr>
        <p:txBody>
          <a:bodyPr rtlCol="0">
            <a:normAutofit/>
          </a:bodyPr>
          <a:lstStyle>
            <a:lvl1pPr marL="130966" indent="-130966" algn="l" defTabSz="685783" rtl="0" eaLnBrk="1" latinLnBrk="0" hangingPunct="1">
              <a:spcBef>
                <a:spcPct val="20000"/>
              </a:spcBef>
              <a:buFont typeface="Arial" pitchFamily="34" charset="0"/>
              <a:defRPr lang="en-US" sz="1200" kern="1200" dirty="0" smtClean="0">
                <a:solidFill>
                  <a:schemeClr val="tx1"/>
                </a:solidFill>
                <a:latin typeface="Arial" pitchFamily="34" charset="0"/>
                <a:ea typeface="+mn-ea"/>
                <a:cs typeface="Arial" pitchFamily="34" charset="0"/>
              </a:defRPr>
            </a:lvl1pPr>
            <a:lvl2pPr marL="253598" indent="-122632" algn="l" defTabSz="685783" rtl="0" eaLnBrk="1" latinLnBrk="0" hangingPunct="1">
              <a:spcBef>
                <a:spcPct val="20000"/>
              </a:spcBef>
              <a:buFont typeface="Wingdings" pitchFamily="2" charset="2"/>
              <a:buChar char="Ø"/>
              <a:defRPr lang="en-US" sz="1051" kern="1200" dirty="0" smtClean="0">
                <a:solidFill>
                  <a:schemeClr val="tx1"/>
                </a:solidFill>
                <a:latin typeface="Arial" pitchFamily="34" charset="0"/>
                <a:ea typeface="+mn-ea"/>
                <a:cs typeface="Arial" pitchFamily="34" charset="0"/>
              </a:defRPr>
            </a:lvl2pPr>
            <a:lvl3pPr marL="385753" indent="-132157" algn="l" defTabSz="685783" rtl="0" eaLnBrk="1" latinLnBrk="0" hangingPunct="1">
              <a:spcBef>
                <a:spcPct val="20000"/>
              </a:spcBef>
              <a:buFont typeface="Arial" pitchFamily="34" charset="0"/>
              <a:buChar char="­"/>
              <a:defRPr lang="en-US" sz="900" kern="1200" dirty="0" smtClean="0">
                <a:solidFill>
                  <a:schemeClr val="tx1"/>
                </a:solidFill>
                <a:latin typeface="Arial" pitchFamily="34" charset="0"/>
                <a:ea typeface="+mn-ea"/>
                <a:cs typeface="Arial" pitchFamily="34" charset="0"/>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4" name="Text Placeholder 2"/>
          <p:cNvSpPr>
            <a:spLocks noGrp="1"/>
          </p:cNvSpPr>
          <p:nvPr>
            <p:ph type="body" idx="13"/>
          </p:nvPr>
        </p:nvSpPr>
        <p:spPr>
          <a:xfrm>
            <a:off x="203200" y="3892377"/>
            <a:ext cx="5793317"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15" name="Content Placeholder 3"/>
          <p:cNvSpPr>
            <a:spLocks noGrp="1"/>
          </p:cNvSpPr>
          <p:nvPr>
            <p:ph sz="half" idx="14"/>
          </p:nvPr>
        </p:nvSpPr>
        <p:spPr>
          <a:xfrm>
            <a:off x="203200" y="4397839"/>
            <a:ext cx="5793317" cy="1991859"/>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6" name="Text Placeholder 4"/>
          <p:cNvSpPr>
            <a:spLocks noGrp="1"/>
          </p:cNvSpPr>
          <p:nvPr>
            <p:ph type="body" sz="quarter" idx="15"/>
          </p:nvPr>
        </p:nvSpPr>
        <p:spPr>
          <a:xfrm>
            <a:off x="6193374" y="3892377"/>
            <a:ext cx="5795433" cy="451027"/>
          </a:xfrm>
        </p:spPr>
        <p:txBody>
          <a:bodyPr anchor="b">
            <a:normAutofit/>
          </a:bodyPr>
          <a:lstStyle>
            <a:lvl1pPr marL="0" indent="0" algn="ctr">
              <a:buNone/>
              <a:defRPr sz="15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17" name="Content Placeholder 5"/>
          <p:cNvSpPr>
            <a:spLocks noGrp="1"/>
          </p:cNvSpPr>
          <p:nvPr>
            <p:ph sz="quarter" idx="16"/>
          </p:nvPr>
        </p:nvSpPr>
        <p:spPr>
          <a:xfrm>
            <a:off x="6193374" y="4397839"/>
            <a:ext cx="5795433" cy="1991859"/>
          </a:xfrm>
        </p:spPr>
        <p:txBody>
          <a:bodyPr>
            <a:normAutofit/>
          </a:bodyPr>
          <a:lstStyle>
            <a:lvl1pPr marL="130966" indent="-130966">
              <a:defRPr sz="1200"/>
            </a:lvl1pPr>
            <a:lvl2pPr marL="253598" indent="-122632">
              <a:buFont typeface="Wingdings" pitchFamily="2" charset="2"/>
              <a:buChar char="Ø"/>
              <a:defRPr sz="1051"/>
            </a:lvl2pPr>
            <a:lvl3pPr marL="385753" indent="-132157">
              <a:buFont typeface="Arial" pitchFamily="34" charset="0"/>
              <a:buChar char="­"/>
              <a:defRPr sz="9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0" name="Title 1"/>
          <p:cNvSpPr>
            <a:spLocks noGrp="1" noChangeAspect="1"/>
          </p:cNvSpPr>
          <p:nvPr>
            <p:ph type="title"/>
          </p:nvPr>
        </p:nvSpPr>
        <p:spPr>
          <a:xfrm>
            <a:off x="1828800" y="274320"/>
            <a:ext cx="10363200" cy="822960"/>
          </a:xfrm>
          <a:prstGeom prst="rect">
            <a:avLst/>
          </a:prstGeom>
        </p:spPr>
        <p:txBody>
          <a:bodyPr>
            <a:normAutofit/>
          </a:bodyPr>
          <a:lstStyle>
            <a:lvl1pPr algn="r">
              <a:defRPr sz="2100" b="1">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47082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94336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Back-up Slides">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noAutofit/>
          </a:bodyPr>
          <a:lstStyle>
            <a:lvl1pPr algn="l">
              <a:defRPr sz="27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855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0" y="1295400"/>
            <a:ext cx="5689600" cy="5105400"/>
          </a:xfrm>
        </p:spPr>
        <p:txBody>
          <a:bodyPr/>
          <a:lstStyle>
            <a:lvl1pPr marL="175018" indent="-175018">
              <a:buFont typeface="Arial" pitchFamily="34" charset="0"/>
              <a:buChar char="•"/>
              <a:defRPr sz="1951"/>
            </a:lvl1pPr>
            <a:lvl2pPr marL="389325" indent="-214308">
              <a:buFont typeface="Wingdings" pitchFamily="2" charset="2"/>
              <a:buChar char="Ø"/>
              <a:defRPr sz="1800"/>
            </a:lvl2pPr>
            <a:lvl3pPr marL="558390" indent="-171446">
              <a:buFont typeface="Arial" pitchFamily="34" charset="0"/>
              <a:buChar char="–"/>
              <a:defRPr sz="1500"/>
            </a:lvl3pPr>
            <a:lvl4pPr marL="688164" indent="-171446">
              <a:buFont typeface="Wingdings" pitchFamily="2" charset="2"/>
              <a:buChar char="§"/>
              <a:defRPr sz="1351"/>
            </a:lvl4pPr>
            <a:lvl5pPr marL="863182" indent="-171446">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0"/>
          </p:nvPr>
        </p:nvSpPr>
        <p:spPr>
          <a:xfrm>
            <a:off x="6299200" y="1295400"/>
            <a:ext cx="5689600" cy="5105400"/>
          </a:xfrm>
        </p:spPr>
        <p:txBody>
          <a:bodyPr/>
          <a:lstStyle>
            <a:lvl1pPr marL="175018" indent="-175018">
              <a:buFont typeface="Arial" pitchFamily="34" charset="0"/>
              <a:buChar char="•"/>
              <a:defRPr sz="1951"/>
            </a:lvl1pPr>
            <a:lvl2pPr marL="389325" indent="-214308">
              <a:buFont typeface="Wingdings" pitchFamily="2" charset="2"/>
              <a:buChar char="Ø"/>
              <a:defRPr sz="1800"/>
            </a:lvl2pPr>
            <a:lvl3pPr marL="558390" indent="-171446">
              <a:buFont typeface="Arial" pitchFamily="34" charset="0"/>
              <a:buChar char="–"/>
              <a:defRPr sz="1500"/>
            </a:lvl3pPr>
            <a:lvl4pPr marL="688164" indent="-171446">
              <a:buFont typeface="Wingdings" pitchFamily="2" charset="2"/>
              <a:buChar char="§"/>
              <a:defRPr sz="1351"/>
            </a:lvl4pPr>
            <a:lvl5pPr marL="863182" indent="-171446">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60573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295401"/>
            <a:ext cx="5689600" cy="533400"/>
          </a:xfrm>
        </p:spPr>
        <p:txBody>
          <a:bodyPr anchor="b">
            <a:noAutofit/>
          </a:bodyPr>
          <a:lstStyle>
            <a:lvl1pPr marL="0" indent="0">
              <a:buNone/>
              <a:defRPr sz="18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396574" y="1295412"/>
            <a:ext cx="5693833" cy="533399"/>
          </a:xfrm>
        </p:spPr>
        <p:txBody>
          <a:bodyPr anchor="b">
            <a:noAutofit/>
          </a:bodyPr>
          <a:lstStyle>
            <a:lvl1pPr marL="0" indent="0">
              <a:buNone/>
              <a:defRPr sz="18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7" name="Content Placeholder 2"/>
          <p:cNvSpPr>
            <a:spLocks noGrp="1"/>
          </p:cNvSpPr>
          <p:nvPr>
            <p:ph sz="half" idx="10"/>
          </p:nvPr>
        </p:nvSpPr>
        <p:spPr>
          <a:xfrm>
            <a:off x="508000" y="1854679"/>
            <a:ext cx="5689600" cy="4546121"/>
          </a:xfrm>
        </p:spPr>
        <p:txBody>
          <a:bodyPr>
            <a:normAutofit/>
          </a:bodyPr>
          <a:lstStyle>
            <a:lvl1pPr marL="175018" indent="-175018">
              <a:buFont typeface="Arial" pitchFamily="34" charset="0"/>
              <a:buChar char="•"/>
              <a:defRPr sz="1800"/>
            </a:lvl1pPr>
            <a:lvl2pPr marL="389325" indent="-214308">
              <a:buFont typeface="Wingdings" pitchFamily="2" charset="2"/>
              <a:buChar char="Ø"/>
              <a:defRPr sz="1500"/>
            </a:lvl2pPr>
            <a:lvl3pPr marL="558390" indent="-171446">
              <a:buFont typeface="Arial" pitchFamily="34" charset="0"/>
              <a:buChar char="–"/>
              <a:defRPr sz="1351"/>
            </a:lvl3pPr>
            <a:lvl4pPr marL="688164" indent="-171446">
              <a:buFont typeface="Wingdings" pitchFamily="2" charset="2"/>
              <a:buChar char="§"/>
              <a:defRPr sz="1200"/>
            </a:lvl4pPr>
            <a:lvl5pPr marL="863182" indent="-171446">
              <a:defRPr sz="1200"/>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1"/>
          </p:nvPr>
        </p:nvSpPr>
        <p:spPr>
          <a:xfrm>
            <a:off x="6391211" y="1854679"/>
            <a:ext cx="5689600" cy="4546121"/>
          </a:xfrm>
        </p:spPr>
        <p:txBody>
          <a:bodyPr>
            <a:normAutofit/>
          </a:bodyPr>
          <a:lstStyle>
            <a:lvl1pPr marL="175018" indent="-175018">
              <a:buFont typeface="Arial" pitchFamily="34" charset="0"/>
              <a:buChar char="•"/>
              <a:defRPr sz="1800"/>
            </a:lvl1pPr>
            <a:lvl2pPr marL="389325" indent="-214308">
              <a:buFont typeface="Wingdings" pitchFamily="2" charset="2"/>
              <a:buChar char="Ø"/>
              <a:defRPr sz="1500"/>
            </a:lvl2pPr>
            <a:lvl3pPr marL="558390" indent="-171446">
              <a:buFont typeface="Arial" pitchFamily="34" charset="0"/>
              <a:buChar char="–"/>
              <a:defRPr sz="1351"/>
            </a:lvl3pPr>
            <a:lvl4pPr marL="688164" indent="-171446">
              <a:buFont typeface="Wingdings" pitchFamily="2" charset="2"/>
              <a:buChar char="§"/>
              <a:defRPr sz="1200"/>
            </a:lvl4pPr>
            <a:lvl5pPr marL="863182" indent="-171446">
              <a:defRPr sz="1200"/>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1223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4034369" y="1604965"/>
            <a:ext cx="4159251" cy="4225925"/>
            <a:chOff x="1770" y="862"/>
            <a:chExt cx="1966" cy="2664"/>
          </a:xfrm>
        </p:grpSpPr>
        <p:sp>
          <p:nvSpPr>
            <p:cNvPr id="3" name="Freeform 3"/>
            <p:cNvSpPr>
              <a:spLocks/>
            </p:cNvSpPr>
            <p:nvPr/>
          </p:nvSpPr>
          <p:spPr bwMode="auto">
            <a:xfrm>
              <a:off x="1798" y="1568"/>
              <a:ext cx="1938" cy="1958"/>
            </a:xfrm>
            <a:custGeom>
              <a:avLst/>
              <a:gdLst>
                <a:gd name="T0" fmla="*/ 0 w 1938"/>
                <a:gd name="T1" fmla="*/ 97 h 1958"/>
                <a:gd name="T2" fmla="*/ 55 w 1938"/>
                <a:gd name="T3" fmla="*/ 118 h 1958"/>
                <a:gd name="T4" fmla="*/ 102 w 1938"/>
                <a:gd name="T5" fmla="*/ 170 h 1958"/>
                <a:gd name="T6" fmla="*/ 137 w 1938"/>
                <a:gd name="T7" fmla="*/ 245 h 1958"/>
                <a:gd name="T8" fmla="*/ 151 w 1938"/>
                <a:gd name="T9" fmla="*/ 337 h 1958"/>
                <a:gd name="T10" fmla="*/ 153 w 1938"/>
                <a:gd name="T11" fmla="*/ 1253 h 1958"/>
                <a:gd name="T12" fmla="*/ 162 w 1938"/>
                <a:gd name="T13" fmla="*/ 1326 h 1958"/>
                <a:gd name="T14" fmla="*/ 183 w 1938"/>
                <a:gd name="T15" fmla="*/ 1395 h 1958"/>
                <a:gd name="T16" fmla="*/ 212 w 1938"/>
                <a:gd name="T17" fmla="*/ 1457 h 1958"/>
                <a:gd name="T18" fmla="*/ 252 w 1938"/>
                <a:gd name="T19" fmla="*/ 1515 h 1958"/>
                <a:gd name="T20" fmla="*/ 297 w 1938"/>
                <a:gd name="T21" fmla="*/ 1567 h 1958"/>
                <a:gd name="T22" fmla="*/ 349 w 1938"/>
                <a:gd name="T23" fmla="*/ 1613 h 1958"/>
                <a:gd name="T24" fmla="*/ 408 w 1938"/>
                <a:gd name="T25" fmla="*/ 1650 h 1958"/>
                <a:gd name="T26" fmla="*/ 473 w 1938"/>
                <a:gd name="T27" fmla="*/ 1675 h 1958"/>
                <a:gd name="T28" fmla="*/ 541 w 1938"/>
                <a:gd name="T29" fmla="*/ 1692 h 1958"/>
                <a:gd name="T30" fmla="*/ 633 w 1938"/>
                <a:gd name="T31" fmla="*/ 1713 h 1958"/>
                <a:gd name="T32" fmla="*/ 718 w 1938"/>
                <a:gd name="T33" fmla="*/ 1740 h 1958"/>
                <a:gd name="T34" fmla="*/ 791 w 1938"/>
                <a:gd name="T35" fmla="*/ 1771 h 1958"/>
                <a:gd name="T36" fmla="*/ 855 w 1938"/>
                <a:gd name="T37" fmla="*/ 1810 h 1958"/>
                <a:gd name="T38" fmla="*/ 904 w 1938"/>
                <a:gd name="T39" fmla="*/ 1850 h 1958"/>
                <a:gd name="T40" fmla="*/ 939 w 1938"/>
                <a:gd name="T41" fmla="*/ 1893 h 1958"/>
                <a:gd name="T42" fmla="*/ 956 w 1938"/>
                <a:gd name="T43" fmla="*/ 1936 h 1958"/>
                <a:gd name="T44" fmla="*/ 960 w 1938"/>
                <a:gd name="T45" fmla="*/ 1931 h 1958"/>
                <a:gd name="T46" fmla="*/ 979 w 1938"/>
                <a:gd name="T47" fmla="*/ 1882 h 1958"/>
                <a:gd name="T48" fmla="*/ 1015 w 1938"/>
                <a:gd name="T49" fmla="*/ 1836 h 1958"/>
                <a:gd name="T50" fmla="*/ 1066 w 1938"/>
                <a:gd name="T51" fmla="*/ 1793 h 1958"/>
                <a:gd name="T52" fmla="*/ 1127 w 1938"/>
                <a:gd name="T53" fmla="*/ 1754 h 1958"/>
                <a:gd name="T54" fmla="*/ 1202 w 1938"/>
                <a:gd name="T55" fmla="*/ 1725 h 1958"/>
                <a:gd name="T56" fmla="*/ 1285 w 1938"/>
                <a:gd name="T57" fmla="*/ 1703 h 1958"/>
                <a:gd name="T58" fmla="*/ 1373 w 1938"/>
                <a:gd name="T59" fmla="*/ 1692 h 1958"/>
                <a:gd name="T60" fmla="*/ 1443 w 1938"/>
                <a:gd name="T61" fmla="*/ 1679 h 1958"/>
                <a:gd name="T62" fmla="*/ 1511 w 1938"/>
                <a:gd name="T63" fmla="*/ 1656 h 1958"/>
                <a:gd name="T64" fmla="*/ 1574 w 1938"/>
                <a:gd name="T65" fmla="*/ 1621 h 1958"/>
                <a:gd name="T66" fmla="*/ 1627 w 1938"/>
                <a:gd name="T67" fmla="*/ 1576 h 1958"/>
                <a:gd name="T68" fmla="*/ 1675 w 1938"/>
                <a:gd name="T69" fmla="*/ 1524 h 1958"/>
                <a:gd name="T70" fmla="*/ 1715 w 1938"/>
                <a:gd name="T71" fmla="*/ 1464 h 1958"/>
                <a:gd name="T72" fmla="*/ 1745 w 1938"/>
                <a:gd name="T73" fmla="*/ 1400 h 1958"/>
                <a:gd name="T74" fmla="*/ 1764 w 1938"/>
                <a:gd name="T75" fmla="*/ 1328 h 1958"/>
                <a:gd name="T76" fmla="*/ 1775 w 1938"/>
                <a:gd name="T77" fmla="*/ 1255 h 1958"/>
                <a:gd name="T78" fmla="*/ 1775 w 1938"/>
                <a:gd name="T79" fmla="*/ 326 h 1958"/>
                <a:gd name="T80" fmla="*/ 1786 w 1938"/>
                <a:gd name="T81" fmla="*/ 240 h 1958"/>
                <a:gd name="T82" fmla="*/ 1822 w 1938"/>
                <a:gd name="T83" fmla="*/ 166 h 1958"/>
                <a:gd name="T84" fmla="*/ 1874 w 1938"/>
                <a:gd name="T85" fmla="*/ 115 h 1958"/>
                <a:gd name="T86" fmla="*/ 1937 w 1938"/>
                <a:gd name="T87" fmla="*/ 97 h 1958"/>
                <a:gd name="T88" fmla="*/ 0 w 1938"/>
                <a:gd name="T89" fmla="*/ 0 h 19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8"/>
                <a:gd name="T136" fmla="*/ 0 h 1958"/>
                <a:gd name="T137" fmla="*/ 1938 w 1938"/>
                <a:gd name="T138" fmla="*/ 1958 h 19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8" h="1958">
                  <a:moveTo>
                    <a:pt x="0" y="0"/>
                  </a:moveTo>
                  <a:lnTo>
                    <a:pt x="0" y="97"/>
                  </a:lnTo>
                  <a:lnTo>
                    <a:pt x="29" y="103"/>
                  </a:lnTo>
                  <a:lnTo>
                    <a:pt x="55" y="118"/>
                  </a:lnTo>
                  <a:lnTo>
                    <a:pt x="81" y="138"/>
                  </a:lnTo>
                  <a:lnTo>
                    <a:pt x="102" y="170"/>
                  </a:lnTo>
                  <a:lnTo>
                    <a:pt x="124" y="204"/>
                  </a:lnTo>
                  <a:lnTo>
                    <a:pt x="137" y="245"/>
                  </a:lnTo>
                  <a:lnTo>
                    <a:pt x="149" y="290"/>
                  </a:lnTo>
                  <a:lnTo>
                    <a:pt x="151" y="337"/>
                  </a:lnTo>
                  <a:lnTo>
                    <a:pt x="151" y="1216"/>
                  </a:lnTo>
                  <a:lnTo>
                    <a:pt x="153" y="1253"/>
                  </a:lnTo>
                  <a:lnTo>
                    <a:pt x="157" y="1290"/>
                  </a:lnTo>
                  <a:lnTo>
                    <a:pt x="162" y="1326"/>
                  </a:lnTo>
                  <a:lnTo>
                    <a:pt x="171" y="1360"/>
                  </a:lnTo>
                  <a:lnTo>
                    <a:pt x="183" y="1395"/>
                  </a:lnTo>
                  <a:lnTo>
                    <a:pt x="196" y="1426"/>
                  </a:lnTo>
                  <a:lnTo>
                    <a:pt x="212" y="1457"/>
                  </a:lnTo>
                  <a:lnTo>
                    <a:pt x="230" y="1488"/>
                  </a:lnTo>
                  <a:lnTo>
                    <a:pt x="252" y="1515"/>
                  </a:lnTo>
                  <a:lnTo>
                    <a:pt x="275" y="1543"/>
                  </a:lnTo>
                  <a:lnTo>
                    <a:pt x="297" y="1567"/>
                  </a:lnTo>
                  <a:lnTo>
                    <a:pt x="323" y="1590"/>
                  </a:lnTo>
                  <a:lnTo>
                    <a:pt x="349" y="1613"/>
                  </a:lnTo>
                  <a:lnTo>
                    <a:pt x="378" y="1634"/>
                  </a:lnTo>
                  <a:lnTo>
                    <a:pt x="408" y="1650"/>
                  </a:lnTo>
                  <a:lnTo>
                    <a:pt x="441" y="1663"/>
                  </a:lnTo>
                  <a:lnTo>
                    <a:pt x="473" y="1675"/>
                  </a:lnTo>
                  <a:lnTo>
                    <a:pt x="506" y="1685"/>
                  </a:lnTo>
                  <a:lnTo>
                    <a:pt x="541" y="1692"/>
                  </a:lnTo>
                  <a:lnTo>
                    <a:pt x="589" y="1702"/>
                  </a:lnTo>
                  <a:lnTo>
                    <a:pt x="633" y="1713"/>
                  </a:lnTo>
                  <a:lnTo>
                    <a:pt x="676" y="1725"/>
                  </a:lnTo>
                  <a:lnTo>
                    <a:pt x="718" y="1740"/>
                  </a:lnTo>
                  <a:lnTo>
                    <a:pt x="755" y="1754"/>
                  </a:lnTo>
                  <a:lnTo>
                    <a:pt x="791" y="1771"/>
                  </a:lnTo>
                  <a:lnTo>
                    <a:pt x="825" y="1792"/>
                  </a:lnTo>
                  <a:lnTo>
                    <a:pt x="855" y="1810"/>
                  </a:lnTo>
                  <a:lnTo>
                    <a:pt x="882" y="1831"/>
                  </a:lnTo>
                  <a:lnTo>
                    <a:pt x="904" y="1850"/>
                  </a:lnTo>
                  <a:lnTo>
                    <a:pt x="922" y="1871"/>
                  </a:lnTo>
                  <a:lnTo>
                    <a:pt x="939" y="1893"/>
                  </a:lnTo>
                  <a:lnTo>
                    <a:pt x="948" y="1913"/>
                  </a:lnTo>
                  <a:lnTo>
                    <a:pt x="956" y="1936"/>
                  </a:lnTo>
                  <a:lnTo>
                    <a:pt x="956" y="1957"/>
                  </a:lnTo>
                  <a:lnTo>
                    <a:pt x="960" y="1931"/>
                  </a:lnTo>
                  <a:lnTo>
                    <a:pt x="967" y="1906"/>
                  </a:lnTo>
                  <a:lnTo>
                    <a:pt x="979" y="1882"/>
                  </a:lnTo>
                  <a:lnTo>
                    <a:pt x="996" y="1857"/>
                  </a:lnTo>
                  <a:lnTo>
                    <a:pt x="1015" y="1836"/>
                  </a:lnTo>
                  <a:lnTo>
                    <a:pt x="1038" y="1814"/>
                  </a:lnTo>
                  <a:lnTo>
                    <a:pt x="1066" y="1793"/>
                  </a:lnTo>
                  <a:lnTo>
                    <a:pt x="1095" y="1771"/>
                  </a:lnTo>
                  <a:lnTo>
                    <a:pt x="1127" y="1754"/>
                  </a:lnTo>
                  <a:lnTo>
                    <a:pt x="1163" y="1738"/>
                  </a:lnTo>
                  <a:lnTo>
                    <a:pt x="1202" y="1725"/>
                  </a:lnTo>
                  <a:lnTo>
                    <a:pt x="1243" y="1713"/>
                  </a:lnTo>
                  <a:lnTo>
                    <a:pt x="1285" y="1703"/>
                  </a:lnTo>
                  <a:lnTo>
                    <a:pt x="1327" y="1696"/>
                  </a:lnTo>
                  <a:lnTo>
                    <a:pt x="1373" y="1692"/>
                  </a:lnTo>
                  <a:lnTo>
                    <a:pt x="1408" y="1689"/>
                  </a:lnTo>
                  <a:lnTo>
                    <a:pt x="1443" y="1679"/>
                  </a:lnTo>
                  <a:lnTo>
                    <a:pt x="1478" y="1668"/>
                  </a:lnTo>
                  <a:lnTo>
                    <a:pt x="1511" y="1656"/>
                  </a:lnTo>
                  <a:lnTo>
                    <a:pt x="1544" y="1639"/>
                  </a:lnTo>
                  <a:lnTo>
                    <a:pt x="1574" y="1621"/>
                  </a:lnTo>
                  <a:lnTo>
                    <a:pt x="1602" y="1600"/>
                  </a:lnTo>
                  <a:lnTo>
                    <a:pt x="1627" y="1576"/>
                  </a:lnTo>
                  <a:lnTo>
                    <a:pt x="1652" y="1550"/>
                  </a:lnTo>
                  <a:lnTo>
                    <a:pt x="1675" y="1524"/>
                  </a:lnTo>
                  <a:lnTo>
                    <a:pt x="1697" y="1496"/>
                  </a:lnTo>
                  <a:lnTo>
                    <a:pt x="1715" y="1464"/>
                  </a:lnTo>
                  <a:lnTo>
                    <a:pt x="1732" y="1431"/>
                  </a:lnTo>
                  <a:lnTo>
                    <a:pt x="1745" y="1400"/>
                  </a:lnTo>
                  <a:lnTo>
                    <a:pt x="1758" y="1363"/>
                  </a:lnTo>
                  <a:lnTo>
                    <a:pt x="1764" y="1328"/>
                  </a:lnTo>
                  <a:lnTo>
                    <a:pt x="1770" y="1292"/>
                  </a:lnTo>
                  <a:lnTo>
                    <a:pt x="1775" y="1255"/>
                  </a:lnTo>
                  <a:lnTo>
                    <a:pt x="1775" y="1216"/>
                  </a:lnTo>
                  <a:lnTo>
                    <a:pt x="1775" y="326"/>
                  </a:lnTo>
                  <a:lnTo>
                    <a:pt x="1776" y="283"/>
                  </a:lnTo>
                  <a:lnTo>
                    <a:pt x="1786" y="240"/>
                  </a:lnTo>
                  <a:lnTo>
                    <a:pt x="1804" y="201"/>
                  </a:lnTo>
                  <a:lnTo>
                    <a:pt x="1822" y="166"/>
                  </a:lnTo>
                  <a:lnTo>
                    <a:pt x="1846" y="138"/>
                  </a:lnTo>
                  <a:lnTo>
                    <a:pt x="1874" y="115"/>
                  </a:lnTo>
                  <a:lnTo>
                    <a:pt x="1905" y="103"/>
                  </a:lnTo>
                  <a:lnTo>
                    <a:pt x="1937" y="97"/>
                  </a:lnTo>
                  <a:lnTo>
                    <a:pt x="1937" y="0"/>
                  </a:lnTo>
                  <a:lnTo>
                    <a:pt x="0" y="0"/>
                  </a:lnTo>
                </a:path>
              </a:pathLst>
            </a:custGeom>
            <a:solidFill>
              <a:srgbClr val="000000"/>
            </a:solidFill>
            <a:ln w="254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a:spLocks/>
            </p:cNvSpPr>
            <p:nvPr/>
          </p:nvSpPr>
          <p:spPr bwMode="auto">
            <a:xfrm>
              <a:off x="2441" y="1744"/>
              <a:ext cx="995" cy="1335"/>
            </a:xfrm>
            <a:custGeom>
              <a:avLst/>
              <a:gdLst>
                <a:gd name="T0" fmla="*/ 13 w 995"/>
                <a:gd name="T1" fmla="*/ 43 h 1335"/>
                <a:gd name="T2" fmla="*/ 90 w 995"/>
                <a:gd name="T3" fmla="*/ 8 h 1335"/>
                <a:gd name="T4" fmla="*/ 237 w 995"/>
                <a:gd name="T5" fmla="*/ 1 h 1335"/>
                <a:gd name="T6" fmla="*/ 384 w 995"/>
                <a:gd name="T7" fmla="*/ 36 h 1335"/>
                <a:gd name="T8" fmla="*/ 532 w 995"/>
                <a:gd name="T9" fmla="*/ 104 h 1335"/>
                <a:gd name="T10" fmla="*/ 624 w 995"/>
                <a:gd name="T11" fmla="*/ 195 h 1335"/>
                <a:gd name="T12" fmla="*/ 689 w 995"/>
                <a:gd name="T13" fmla="*/ 313 h 1335"/>
                <a:gd name="T14" fmla="*/ 746 w 995"/>
                <a:gd name="T15" fmla="*/ 415 h 1335"/>
                <a:gd name="T16" fmla="*/ 797 w 995"/>
                <a:gd name="T17" fmla="*/ 494 h 1335"/>
                <a:gd name="T18" fmla="*/ 889 w 995"/>
                <a:gd name="T19" fmla="*/ 555 h 1335"/>
                <a:gd name="T20" fmla="*/ 994 w 995"/>
                <a:gd name="T21" fmla="*/ 572 h 1335"/>
                <a:gd name="T22" fmla="*/ 971 w 995"/>
                <a:gd name="T23" fmla="*/ 660 h 1335"/>
                <a:gd name="T24" fmla="*/ 908 w 995"/>
                <a:gd name="T25" fmla="*/ 731 h 1335"/>
                <a:gd name="T26" fmla="*/ 805 w 995"/>
                <a:gd name="T27" fmla="*/ 749 h 1335"/>
                <a:gd name="T28" fmla="*/ 770 w 995"/>
                <a:gd name="T29" fmla="*/ 780 h 1335"/>
                <a:gd name="T30" fmla="*/ 802 w 995"/>
                <a:gd name="T31" fmla="*/ 875 h 1335"/>
                <a:gd name="T32" fmla="*/ 791 w 995"/>
                <a:gd name="T33" fmla="*/ 972 h 1335"/>
                <a:gd name="T34" fmla="*/ 720 w 995"/>
                <a:gd name="T35" fmla="*/ 962 h 1335"/>
                <a:gd name="T36" fmla="*/ 620 w 995"/>
                <a:gd name="T37" fmla="*/ 896 h 1335"/>
                <a:gd name="T38" fmla="*/ 660 w 995"/>
                <a:gd name="T39" fmla="*/ 1014 h 1335"/>
                <a:gd name="T40" fmla="*/ 655 w 995"/>
                <a:gd name="T41" fmla="*/ 1128 h 1335"/>
                <a:gd name="T42" fmla="*/ 572 w 995"/>
                <a:gd name="T43" fmla="*/ 1089 h 1335"/>
                <a:gd name="T44" fmla="*/ 552 w 995"/>
                <a:gd name="T45" fmla="*/ 1114 h 1335"/>
                <a:gd name="T46" fmla="*/ 552 w 995"/>
                <a:gd name="T47" fmla="*/ 1182 h 1335"/>
                <a:gd name="T48" fmla="*/ 495 w 995"/>
                <a:gd name="T49" fmla="*/ 1203 h 1335"/>
                <a:gd name="T50" fmla="*/ 418 w 995"/>
                <a:gd name="T51" fmla="*/ 1116 h 1335"/>
                <a:gd name="T52" fmla="*/ 412 w 995"/>
                <a:gd name="T53" fmla="*/ 1210 h 1335"/>
                <a:gd name="T54" fmla="*/ 375 w 995"/>
                <a:gd name="T55" fmla="*/ 1292 h 1335"/>
                <a:gd name="T56" fmla="*/ 302 w 995"/>
                <a:gd name="T57" fmla="*/ 1334 h 1335"/>
                <a:gd name="T58" fmla="*/ 273 w 995"/>
                <a:gd name="T59" fmla="*/ 1277 h 1335"/>
                <a:gd name="T60" fmla="*/ 260 w 995"/>
                <a:gd name="T61" fmla="*/ 1185 h 1335"/>
                <a:gd name="T62" fmla="*/ 214 w 995"/>
                <a:gd name="T63" fmla="*/ 1253 h 1335"/>
                <a:gd name="T64" fmla="*/ 146 w 995"/>
                <a:gd name="T65" fmla="*/ 1298 h 1335"/>
                <a:gd name="T66" fmla="*/ 107 w 995"/>
                <a:gd name="T67" fmla="*/ 1241 h 1335"/>
                <a:gd name="T68" fmla="*/ 123 w 995"/>
                <a:gd name="T69" fmla="*/ 1040 h 1335"/>
                <a:gd name="T70" fmla="*/ 158 w 995"/>
                <a:gd name="T71" fmla="*/ 886 h 1335"/>
                <a:gd name="T72" fmla="*/ 197 w 995"/>
                <a:gd name="T73" fmla="*/ 764 h 1335"/>
                <a:gd name="T74" fmla="*/ 200 w 995"/>
                <a:gd name="T75" fmla="*/ 641 h 1335"/>
                <a:gd name="T76" fmla="*/ 226 w 995"/>
                <a:gd name="T77" fmla="*/ 527 h 1335"/>
                <a:gd name="T78" fmla="*/ 240 w 995"/>
                <a:gd name="T79" fmla="*/ 472 h 1335"/>
                <a:gd name="T80" fmla="*/ 107 w 995"/>
                <a:gd name="T81" fmla="*/ 341 h 1335"/>
                <a:gd name="T82" fmla="*/ 26 w 995"/>
                <a:gd name="T83" fmla="*/ 183 h 1335"/>
                <a:gd name="T84" fmla="*/ 0 w 995"/>
                <a:gd name="T85" fmla="*/ 76 h 13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5"/>
                <a:gd name="T130" fmla="*/ 0 h 1335"/>
                <a:gd name="T131" fmla="*/ 995 w 995"/>
                <a:gd name="T132" fmla="*/ 1335 h 13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5" h="1335">
                  <a:moveTo>
                    <a:pt x="0" y="76"/>
                  </a:moveTo>
                  <a:lnTo>
                    <a:pt x="13" y="43"/>
                  </a:lnTo>
                  <a:lnTo>
                    <a:pt x="40" y="26"/>
                  </a:lnTo>
                  <a:lnTo>
                    <a:pt x="90" y="8"/>
                  </a:lnTo>
                  <a:lnTo>
                    <a:pt x="158" y="0"/>
                  </a:lnTo>
                  <a:lnTo>
                    <a:pt x="237" y="1"/>
                  </a:lnTo>
                  <a:lnTo>
                    <a:pt x="296" y="12"/>
                  </a:lnTo>
                  <a:lnTo>
                    <a:pt x="384" y="36"/>
                  </a:lnTo>
                  <a:lnTo>
                    <a:pt x="467" y="68"/>
                  </a:lnTo>
                  <a:lnTo>
                    <a:pt x="532" y="104"/>
                  </a:lnTo>
                  <a:lnTo>
                    <a:pt x="591" y="153"/>
                  </a:lnTo>
                  <a:lnTo>
                    <a:pt x="624" y="195"/>
                  </a:lnTo>
                  <a:lnTo>
                    <a:pt x="654" y="249"/>
                  </a:lnTo>
                  <a:lnTo>
                    <a:pt x="689" y="313"/>
                  </a:lnTo>
                  <a:lnTo>
                    <a:pt x="717" y="365"/>
                  </a:lnTo>
                  <a:lnTo>
                    <a:pt x="746" y="415"/>
                  </a:lnTo>
                  <a:lnTo>
                    <a:pt x="771" y="456"/>
                  </a:lnTo>
                  <a:lnTo>
                    <a:pt x="797" y="494"/>
                  </a:lnTo>
                  <a:lnTo>
                    <a:pt x="842" y="531"/>
                  </a:lnTo>
                  <a:lnTo>
                    <a:pt x="889" y="555"/>
                  </a:lnTo>
                  <a:lnTo>
                    <a:pt x="943" y="567"/>
                  </a:lnTo>
                  <a:lnTo>
                    <a:pt x="994" y="572"/>
                  </a:lnTo>
                  <a:lnTo>
                    <a:pt x="983" y="619"/>
                  </a:lnTo>
                  <a:lnTo>
                    <a:pt x="971" y="660"/>
                  </a:lnTo>
                  <a:lnTo>
                    <a:pt x="942" y="709"/>
                  </a:lnTo>
                  <a:lnTo>
                    <a:pt x="908" y="731"/>
                  </a:lnTo>
                  <a:lnTo>
                    <a:pt x="864" y="745"/>
                  </a:lnTo>
                  <a:lnTo>
                    <a:pt x="805" y="749"/>
                  </a:lnTo>
                  <a:lnTo>
                    <a:pt x="758" y="751"/>
                  </a:lnTo>
                  <a:lnTo>
                    <a:pt x="770" y="780"/>
                  </a:lnTo>
                  <a:lnTo>
                    <a:pt x="788" y="821"/>
                  </a:lnTo>
                  <a:lnTo>
                    <a:pt x="802" y="875"/>
                  </a:lnTo>
                  <a:lnTo>
                    <a:pt x="802" y="925"/>
                  </a:lnTo>
                  <a:lnTo>
                    <a:pt x="791" y="972"/>
                  </a:lnTo>
                  <a:lnTo>
                    <a:pt x="755" y="972"/>
                  </a:lnTo>
                  <a:lnTo>
                    <a:pt x="720" y="962"/>
                  </a:lnTo>
                  <a:lnTo>
                    <a:pt x="677" y="943"/>
                  </a:lnTo>
                  <a:lnTo>
                    <a:pt x="620" y="896"/>
                  </a:lnTo>
                  <a:lnTo>
                    <a:pt x="649" y="962"/>
                  </a:lnTo>
                  <a:lnTo>
                    <a:pt x="660" y="1014"/>
                  </a:lnTo>
                  <a:lnTo>
                    <a:pt x="664" y="1056"/>
                  </a:lnTo>
                  <a:lnTo>
                    <a:pt x="655" y="1128"/>
                  </a:lnTo>
                  <a:lnTo>
                    <a:pt x="612" y="1116"/>
                  </a:lnTo>
                  <a:lnTo>
                    <a:pt x="572" y="1089"/>
                  </a:lnTo>
                  <a:lnTo>
                    <a:pt x="531" y="1042"/>
                  </a:lnTo>
                  <a:lnTo>
                    <a:pt x="552" y="1114"/>
                  </a:lnTo>
                  <a:lnTo>
                    <a:pt x="553" y="1150"/>
                  </a:lnTo>
                  <a:lnTo>
                    <a:pt x="552" y="1182"/>
                  </a:lnTo>
                  <a:lnTo>
                    <a:pt x="531" y="1220"/>
                  </a:lnTo>
                  <a:lnTo>
                    <a:pt x="495" y="1203"/>
                  </a:lnTo>
                  <a:lnTo>
                    <a:pt x="450" y="1163"/>
                  </a:lnTo>
                  <a:lnTo>
                    <a:pt x="418" y="1116"/>
                  </a:lnTo>
                  <a:lnTo>
                    <a:pt x="416" y="1178"/>
                  </a:lnTo>
                  <a:lnTo>
                    <a:pt x="412" y="1210"/>
                  </a:lnTo>
                  <a:lnTo>
                    <a:pt x="401" y="1250"/>
                  </a:lnTo>
                  <a:lnTo>
                    <a:pt x="375" y="1292"/>
                  </a:lnTo>
                  <a:lnTo>
                    <a:pt x="337" y="1315"/>
                  </a:lnTo>
                  <a:lnTo>
                    <a:pt x="302" y="1334"/>
                  </a:lnTo>
                  <a:lnTo>
                    <a:pt x="282" y="1305"/>
                  </a:lnTo>
                  <a:lnTo>
                    <a:pt x="273" y="1277"/>
                  </a:lnTo>
                  <a:lnTo>
                    <a:pt x="267" y="1241"/>
                  </a:lnTo>
                  <a:lnTo>
                    <a:pt x="260" y="1185"/>
                  </a:lnTo>
                  <a:lnTo>
                    <a:pt x="237" y="1226"/>
                  </a:lnTo>
                  <a:lnTo>
                    <a:pt x="214" y="1253"/>
                  </a:lnTo>
                  <a:lnTo>
                    <a:pt x="186" y="1277"/>
                  </a:lnTo>
                  <a:lnTo>
                    <a:pt x="146" y="1298"/>
                  </a:lnTo>
                  <a:lnTo>
                    <a:pt x="107" y="1306"/>
                  </a:lnTo>
                  <a:lnTo>
                    <a:pt x="107" y="1241"/>
                  </a:lnTo>
                  <a:lnTo>
                    <a:pt x="113" y="1133"/>
                  </a:lnTo>
                  <a:lnTo>
                    <a:pt x="123" y="1040"/>
                  </a:lnTo>
                  <a:lnTo>
                    <a:pt x="136" y="957"/>
                  </a:lnTo>
                  <a:lnTo>
                    <a:pt x="158" y="886"/>
                  </a:lnTo>
                  <a:lnTo>
                    <a:pt x="182" y="813"/>
                  </a:lnTo>
                  <a:lnTo>
                    <a:pt x="197" y="764"/>
                  </a:lnTo>
                  <a:lnTo>
                    <a:pt x="208" y="703"/>
                  </a:lnTo>
                  <a:lnTo>
                    <a:pt x="200" y="641"/>
                  </a:lnTo>
                  <a:lnTo>
                    <a:pt x="173" y="572"/>
                  </a:lnTo>
                  <a:lnTo>
                    <a:pt x="226" y="527"/>
                  </a:lnTo>
                  <a:lnTo>
                    <a:pt x="250" y="513"/>
                  </a:lnTo>
                  <a:lnTo>
                    <a:pt x="240" y="472"/>
                  </a:lnTo>
                  <a:lnTo>
                    <a:pt x="173" y="393"/>
                  </a:lnTo>
                  <a:lnTo>
                    <a:pt x="107" y="341"/>
                  </a:lnTo>
                  <a:lnTo>
                    <a:pt x="66" y="235"/>
                  </a:lnTo>
                  <a:lnTo>
                    <a:pt x="26" y="183"/>
                  </a:lnTo>
                  <a:lnTo>
                    <a:pt x="0" y="143"/>
                  </a:lnTo>
                  <a:lnTo>
                    <a:pt x="0" y="76"/>
                  </a:lnTo>
                </a:path>
              </a:pathLst>
            </a:custGeom>
            <a:solidFill>
              <a:srgbClr val="FFFFFF"/>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a:spLocks/>
            </p:cNvSpPr>
            <p:nvPr/>
          </p:nvSpPr>
          <p:spPr bwMode="auto">
            <a:xfrm>
              <a:off x="2097" y="1813"/>
              <a:ext cx="633" cy="546"/>
            </a:xfrm>
            <a:custGeom>
              <a:avLst/>
              <a:gdLst>
                <a:gd name="T0" fmla="*/ 516 w 633"/>
                <a:gd name="T1" fmla="*/ 545 h 546"/>
                <a:gd name="T2" fmla="*/ 474 w 633"/>
                <a:gd name="T3" fmla="*/ 514 h 546"/>
                <a:gd name="T4" fmla="*/ 423 w 633"/>
                <a:gd name="T5" fmla="*/ 483 h 546"/>
                <a:gd name="T6" fmla="*/ 341 w 633"/>
                <a:gd name="T7" fmla="*/ 469 h 546"/>
                <a:gd name="T8" fmla="*/ 260 w 633"/>
                <a:gd name="T9" fmla="*/ 458 h 546"/>
                <a:gd name="T10" fmla="*/ 176 w 633"/>
                <a:gd name="T11" fmla="*/ 430 h 546"/>
                <a:gd name="T12" fmla="*/ 125 w 633"/>
                <a:gd name="T13" fmla="*/ 395 h 546"/>
                <a:gd name="T14" fmla="*/ 92 w 633"/>
                <a:gd name="T15" fmla="*/ 340 h 546"/>
                <a:gd name="T16" fmla="*/ 91 w 633"/>
                <a:gd name="T17" fmla="*/ 283 h 546"/>
                <a:gd name="T18" fmla="*/ 114 w 633"/>
                <a:gd name="T19" fmla="*/ 290 h 546"/>
                <a:gd name="T20" fmla="*/ 134 w 633"/>
                <a:gd name="T21" fmla="*/ 336 h 546"/>
                <a:gd name="T22" fmla="*/ 181 w 633"/>
                <a:gd name="T23" fmla="*/ 369 h 546"/>
                <a:gd name="T24" fmla="*/ 263 w 633"/>
                <a:gd name="T25" fmla="*/ 392 h 546"/>
                <a:gd name="T26" fmla="*/ 332 w 633"/>
                <a:gd name="T27" fmla="*/ 393 h 546"/>
                <a:gd name="T28" fmla="*/ 398 w 633"/>
                <a:gd name="T29" fmla="*/ 402 h 546"/>
                <a:gd name="T30" fmla="*/ 450 w 633"/>
                <a:gd name="T31" fmla="*/ 413 h 546"/>
                <a:gd name="T32" fmla="*/ 474 w 633"/>
                <a:gd name="T33" fmla="*/ 389 h 546"/>
                <a:gd name="T34" fmla="*/ 469 w 633"/>
                <a:gd name="T35" fmla="*/ 347 h 546"/>
                <a:gd name="T36" fmla="*/ 416 w 633"/>
                <a:gd name="T37" fmla="*/ 305 h 546"/>
                <a:gd name="T38" fmla="*/ 329 w 633"/>
                <a:gd name="T39" fmla="*/ 273 h 546"/>
                <a:gd name="T40" fmla="*/ 257 w 633"/>
                <a:gd name="T41" fmla="*/ 232 h 546"/>
                <a:gd name="T42" fmla="*/ 204 w 633"/>
                <a:gd name="T43" fmla="*/ 181 h 546"/>
                <a:gd name="T44" fmla="*/ 138 w 633"/>
                <a:gd name="T45" fmla="*/ 143 h 546"/>
                <a:gd name="T46" fmla="*/ 57 w 633"/>
                <a:gd name="T47" fmla="*/ 148 h 546"/>
                <a:gd name="T48" fmla="*/ 9 w 633"/>
                <a:gd name="T49" fmla="*/ 187 h 546"/>
                <a:gd name="T50" fmla="*/ 0 w 633"/>
                <a:gd name="T51" fmla="*/ 143 h 546"/>
                <a:gd name="T52" fmla="*/ 29 w 633"/>
                <a:gd name="T53" fmla="*/ 90 h 546"/>
                <a:gd name="T54" fmla="*/ 75 w 633"/>
                <a:gd name="T55" fmla="*/ 46 h 546"/>
                <a:gd name="T56" fmla="*/ 141 w 633"/>
                <a:gd name="T57" fmla="*/ 15 h 546"/>
                <a:gd name="T58" fmla="*/ 205 w 633"/>
                <a:gd name="T59" fmla="*/ 0 h 546"/>
                <a:gd name="T60" fmla="*/ 297 w 633"/>
                <a:gd name="T61" fmla="*/ 5 h 546"/>
                <a:gd name="T62" fmla="*/ 349 w 633"/>
                <a:gd name="T63" fmla="*/ 22 h 546"/>
                <a:gd name="T64" fmla="*/ 397 w 633"/>
                <a:gd name="T65" fmla="*/ 67 h 546"/>
                <a:gd name="T66" fmla="*/ 428 w 633"/>
                <a:gd name="T67" fmla="*/ 133 h 546"/>
                <a:gd name="T68" fmla="*/ 450 w 633"/>
                <a:gd name="T69" fmla="*/ 211 h 546"/>
                <a:gd name="T70" fmla="*/ 474 w 633"/>
                <a:gd name="T71" fmla="*/ 279 h 546"/>
                <a:gd name="T72" fmla="*/ 513 w 633"/>
                <a:gd name="T73" fmla="*/ 326 h 546"/>
                <a:gd name="T74" fmla="*/ 579 w 633"/>
                <a:gd name="T75" fmla="*/ 373 h 546"/>
                <a:gd name="T76" fmla="*/ 621 w 633"/>
                <a:gd name="T77" fmla="*/ 413 h 546"/>
                <a:gd name="T78" fmla="*/ 626 w 633"/>
                <a:gd name="T79" fmla="*/ 469 h 546"/>
                <a:gd name="T80" fmla="*/ 579 w 633"/>
                <a:gd name="T81" fmla="*/ 505 h 546"/>
                <a:gd name="T82" fmla="*/ 531 w 633"/>
                <a:gd name="T83" fmla="*/ 526 h 5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3"/>
                <a:gd name="T127" fmla="*/ 0 h 546"/>
                <a:gd name="T128" fmla="*/ 633 w 633"/>
                <a:gd name="T129" fmla="*/ 546 h 5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3" h="546">
                  <a:moveTo>
                    <a:pt x="531" y="526"/>
                  </a:moveTo>
                  <a:lnTo>
                    <a:pt x="516" y="545"/>
                  </a:lnTo>
                  <a:lnTo>
                    <a:pt x="498" y="532"/>
                  </a:lnTo>
                  <a:lnTo>
                    <a:pt x="474" y="514"/>
                  </a:lnTo>
                  <a:lnTo>
                    <a:pt x="451" y="498"/>
                  </a:lnTo>
                  <a:lnTo>
                    <a:pt x="423" y="483"/>
                  </a:lnTo>
                  <a:lnTo>
                    <a:pt x="390" y="474"/>
                  </a:lnTo>
                  <a:lnTo>
                    <a:pt x="341" y="469"/>
                  </a:lnTo>
                  <a:lnTo>
                    <a:pt x="302" y="465"/>
                  </a:lnTo>
                  <a:lnTo>
                    <a:pt x="260" y="458"/>
                  </a:lnTo>
                  <a:lnTo>
                    <a:pt x="214" y="447"/>
                  </a:lnTo>
                  <a:lnTo>
                    <a:pt x="176" y="430"/>
                  </a:lnTo>
                  <a:lnTo>
                    <a:pt x="146" y="412"/>
                  </a:lnTo>
                  <a:lnTo>
                    <a:pt x="125" y="395"/>
                  </a:lnTo>
                  <a:lnTo>
                    <a:pt x="104" y="369"/>
                  </a:lnTo>
                  <a:lnTo>
                    <a:pt x="92" y="340"/>
                  </a:lnTo>
                  <a:lnTo>
                    <a:pt x="86" y="310"/>
                  </a:lnTo>
                  <a:lnTo>
                    <a:pt x="91" y="283"/>
                  </a:lnTo>
                  <a:lnTo>
                    <a:pt x="104" y="268"/>
                  </a:lnTo>
                  <a:lnTo>
                    <a:pt x="114" y="290"/>
                  </a:lnTo>
                  <a:lnTo>
                    <a:pt x="121" y="315"/>
                  </a:lnTo>
                  <a:lnTo>
                    <a:pt x="134" y="336"/>
                  </a:lnTo>
                  <a:lnTo>
                    <a:pt x="155" y="355"/>
                  </a:lnTo>
                  <a:lnTo>
                    <a:pt x="181" y="369"/>
                  </a:lnTo>
                  <a:lnTo>
                    <a:pt x="220" y="385"/>
                  </a:lnTo>
                  <a:lnTo>
                    <a:pt x="263" y="392"/>
                  </a:lnTo>
                  <a:lnTo>
                    <a:pt x="304" y="395"/>
                  </a:lnTo>
                  <a:lnTo>
                    <a:pt x="332" y="393"/>
                  </a:lnTo>
                  <a:lnTo>
                    <a:pt x="370" y="397"/>
                  </a:lnTo>
                  <a:lnTo>
                    <a:pt x="398" y="402"/>
                  </a:lnTo>
                  <a:lnTo>
                    <a:pt x="431" y="412"/>
                  </a:lnTo>
                  <a:lnTo>
                    <a:pt x="450" y="413"/>
                  </a:lnTo>
                  <a:lnTo>
                    <a:pt x="467" y="404"/>
                  </a:lnTo>
                  <a:lnTo>
                    <a:pt x="474" y="389"/>
                  </a:lnTo>
                  <a:lnTo>
                    <a:pt x="474" y="373"/>
                  </a:lnTo>
                  <a:lnTo>
                    <a:pt x="469" y="347"/>
                  </a:lnTo>
                  <a:lnTo>
                    <a:pt x="450" y="327"/>
                  </a:lnTo>
                  <a:lnTo>
                    <a:pt x="416" y="305"/>
                  </a:lnTo>
                  <a:lnTo>
                    <a:pt x="381" y="293"/>
                  </a:lnTo>
                  <a:lnTo>
                    <a:pt x="329" y="273"/>
                  </a:lnTo>
                  <a:lnTo>
                    <a:pt x="287" y="254"/>
                  </a:lnTo>
                  <a:lnTo>
                    <a:pt x="257" y="232"/>
                  </a:lnTo>
                  <a:lnTo>
                    <a:pt x="234" y="214"/>
                  </a:lnTo>
                  <a:lnTo>
                    <a:pt x="204" y="181"/>
                  </a:lnTo>
                  <a:lnTo>
                    <a:pt x="172" y="157"/>
                  </a:lnTo>
                  <a:lnTo>
                    <a:pt x="138" y="143"/>
                  </a:lnTo>
                  <a:lnTo>
                    <a:pt x="97" y="142"/>
                  </a:lnTo>
                  <a:lnTo>
                    <a:pt x="57" y="148"/>
                  </a:lnTo>
                  <a:lnTo>
                    <a:pt x="33" y="165"/>
                  </a:lnTo>
                  <a:lnTo>
                    <a:pt x="9" y="187"/>
                  </a:lnTo>
                  <a:lnTo>
                    <a:pt x="0" y="171"/>
                  </a:lnTo>
                  <a:lnTo>
                    <a:pt x="0" y="143"/>
                  </a:lnTo>
                  <a:lnTo>
                    <a:pt x="9" y="122"/>
                  </a:lnTo>
                  <a:lnTo>
                    <a:pt x="29" y="90"/>
                  </a:lnTo>
                  <a:lnTo>
                    <a:pt x="49" y="67"/>
                  </a:lnTo>
                  <a:lnTo>
                    <a:pt x="75" y="46"/>
                  </a:lnTo>
                  <a:lnTo>
                    <a:pt x="111" y="28"/>
                  </a:lnTo>
                  <a:lnTo>
                    <a:pt x="141" y="15"/>
                  </a:lnTo>
                  <a:lnTo>
                    <a:pt x="170" y="8"/>
                  </a:lnTo>
                  <a:lnTo>
                    <a:pt x="205" y="0"/>
                  </a:lnTo>
                  <a:lnTo>
                    <a:pt x="260" y="0"/>
                  </a:lnTo>
                  <a:lnTo>
                    <a:pt x="297" y="5"/>
                  </a:lnTo>
                  <a:lnTo>
                    <a:pt x="322" y="11"/>
                  </a:lnTo>
                  <a:lnTo>
                    <a:pt x="349" y="22"/>
                  </a:lnTo>
                  <a:lnTo>
                    <a:pt x="374" y="39"/>
                  </a:lnTo>
                  <a:lnTo>
                    <a:pt x="397" y="67"/>
                  </a:lnTo>
                  <a:lnTo>
                    <a:pt x="416" y="100"/>
                  </a:lnTo>
                  <a:lnTo>
                    <a:pt x="428" y="133"/>
                  </a:lnTo>
                  <a:lnTo>
                    <a:pt x="438" y="175"/>
                  </a:lnTo>
                  <a:lnTo>
                    <a:pt x="450" y="211"/>
                  </a:lnTo>
                  <a:lnTo>
                    <a:pt x="461" y="253"/>
                  </a:lnTo>
                  <a:lnTo>
                    <a:pt x="474" y="279"/>
                  </a:lnTo>
                  <a:lnTo>
                    <a:pt x="491" y="305"/>
                  </a:lnTo>
                  <a:lnTo>
                    <a:pt x="513" y="326"/>
                  </a:lnTo>
                  <a:lnTo>
                    <a:pt x="543" y="347"/>
                  </a:lnTo>
                  <a:lnTo>
                    <a:pt x="579" y="373"/>
                  </a:lnTo>
                  <a:lnTo>
                    <a:pt x="599" y="389"/>
                  </a:lnTo>
                  <a:lnTo>
                    <a:pt x="621" y="413"/>
                  </a:lnTo>
                  <a:lnTo>
                    <a:pt x="632" y="441"/>
                  </a:lnTo>
                  <a:lnTo>
                    <a:pt x="626" y="469"/>
                  </a:lnTo>
                  <a:lnTo>
                    <a:pt x="605" y="491"/>
                  </a:lnTo>
                  <a:lnTo>
                    <a:pt x="579" y="505"/>
                  </a:lnTo>
                  <a:lnTo>
                    <a:pt x="550" y="515"/>
                  </a:lnTo>
                  <a:lnTo>
                    <a:pt x="531" y="526"/>
                  </a:lnTo>
                </a:path>
              </a:pathLst>
            </a:custGeom>
            <a:solidFill>
              <a:srgbClr val="FFFF00"/>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a:spLocks/>
            </p:cNvSpPr>
            <p:nvPr/>
          </p:nvSpPr>
          <p:spPr bwMode="auto">
            <a:xfrm>
              <a:off x="2217" y="2051"/>
              <a:ext cx="314" cy="141"/>
            </a:xfrm>
            <a:custGeom>
              <a:avLst/>
              <a:gdLst>
                <a:gd name="T0" fmla="*/ 311 w 314"/>
                <a:gd name="T1" fmla="*/ 131 h 141"/>
                <a:gd name="T2" fmla="*/ 303 w 314"/>
                <a:gd name="T3" fmla="*/ 137 h 141"/>
                <a:gd name="T4" fmla="*/ 286 w 314"/>
                <a:gd name="T5" fmla="*/ 140 h 141"/>
                <a:gd name="T6" fmla="*/ 270 w 314"/>
                <a:gd name="T7" fmla="*/ 140 h 141"/>
                <a:gd name="T8" fmla="*/ 235 w 314"/>
                <a:gd name="T9" fmla="*/ 137 h 141"/>
                <a:gd name="T10" fmla="*/ 190 w 314"/>
                <a:gd name="T11" fmla="*/ 131 h 141"/>
                <a:gd name="T12" fmla="*/ 154 w 314"/>
                <a:gd name="T13" fmla="*/ 124 h 141"/>
                <a:gd name="T14" fmla="*/ 114 w 314"/>
                <a:gd name="T15" fmla="*/ 112 h 141"/>
                <a:gd name="T16" fmla="*/ 75 w 314"/>
                <a:gd name="T17" fmla="*/ 93 h 141"/>
                <a:gd name="T18" fmla="*/ 42 w 314"/>
                <a:gd name="T19" fmla="*/ 70 h 141"/>
                <a:gd name="T20" fmla="*/ 17 w 314"/>
                <a:gd name="T21" fmla="*/ 47 h 141"/>
                <a:gd name="T22" fmla="*/ 6 w 314"/>
                <a:gd name="T23" fmla="*/ 30 h 141"/>
                <a:gd name="T24" fmla="*/ 0 w 314"/>
                <a:gd name="T25" fmla="*/ 13 h 141"/>
                <a:gd name="T26" fmla="*/ 0 w 314"/>
                <a:gd name="T27" fmla="*/ 4 h 141"/>
                <a:gd name="T28" fmla="*/ 6 w 314"/>
                <a:gd name="T29" fmla="*/ 0 h 141"/>
                <a:gd name="T30" fmla="*/ 11 w 314"/>
                <a:gd name="T31" fmla="*/ 6 h 141"/>
                <a:gd name="T32" fmla="*/ 25 w 314"/>
                <a:gd name="T33" fmla="*/ 17 h 141"/>
                <a:gd name="T34" fmla="*/ 48 w 314"/>
                <a:gd name="T35" fmla="*/ 30 h 141"/>
                <a:gd name="T36" fmla="*/ 70 w 314"/>
                <a:gd name="T37" fmla="*/ 40 h 141"/>
                <a:gd name="T38" fmla="*/ 88 w 314"/>
                <a:gd name="T39" fmla="*/ 50 h 141"/>
                <a:gd name="T40" fmla="*/ 108 w 314"/>
                <a:gd name="T41" fmla="*/ 57 h 141"/>
                <a:gd name="T42" fmla="*/ 137 w 314"/>
                <a:gd name="T43" fmla="*/ 63 h 141"/>
                <a:gd name="T44" fmla="*/ 164 w 314"/>
                <a:gd name="T45" fmla="*/ 68 h 141"/>
                <a:gd name="T46" fmla="*/ 214 w 314"/>
                <a:gd name="T47" fmla="*/ 72 h 141"/>
                <a:gd name="T48" fmla="*/ 237 w 314"/>
                <a:gd name="T49" fmla="*/ 75 h 141"/>
                <a:gd name="T50" fmla="*/ 258 w 314"/>
                <a:gd name="T51" fmla="*/ 79 h 141"/>
                <a:gd name="T52" fmla="*/ 277 w 314"/>
                <a:gd name="T53" fmla="*/ 84 h 141"/>
                <a:gd name="T54" fmla="*/ 294 w 314"/>
                <a:gd name="T55" fmla="*/ 93 h 141"/>
                <a:gd name="T56" fmla="*/ 306 w 314"/>
                <a:gd name="T57" fmla="*/ 103 h 141"/>
                <a:gd name="T58" fmla="*/ 311 w 314"/>
                <a:gd name="T59" fmla="*/ 112 h 141"/>
                <a:gd name="T60" fmla="*/ 313 w 314"/>
                <a:gd name="T61" fmla="*/ 121 h 141"/>
                <a:gd name="T62" fmla="*/ 311 w 314"/>
                <a:gd name="T63" fmla="*/ 131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4"/>
                <a:gd name="T97" fmla="*/ 0 h 141"/>
                <a:gd name="T98" fmla="*/ 314 w 31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4" h="141">
                  <a:moveTo>
                    <a:pt x="311" y="131"/>
                  </a:moveTo>
                  <a:lnTo>
                    <a:pt x="303" y="137"/>
                  </a:lnTo>
                  <a:lnTo>
                    <a:pt x="286" y="140"/>
                  </a:lnTo>
                  <a:lnTo>
                    <a:pt x="270" y="140"/>
                  </a:lnTo>
                  <a:lnTo>
                    <a:pt x="235" y="137"/>
                  </a:lnTo>
                  <a:lnTo>
                    <a:pt x="190" y="131"/>
                  </a:lnTo>
                  <a:lnTo>
                    <a:pt x="154" y="124"/>
                  </a:lnTo>
                  <a:lnTo>
                    <a:pt x="114" y="112"/>
                  </a:lnTo>
                  <a:lnTo>
                    <a:pt x="75" y="93"/>
                  </a:lnTo>
                  <a:lnTo>
                    <a:pt x="42" y="70"/>
                  </a:lnTo>
                  <a:lnTo>
                    <a:pt x="17" y="47"/>
                  </a:lnTo>
                  <a:lnTo>
                    <a:pt x="6" y="30"/>
                  </a:lnTo>
                  <a:lnTo>
                    <a:pt x="0" y="13"/>
                  </a:lnTo>
                  <a:lnTo>
                    <a:pt x="0" y="4"/>
                  </a:lnTo>
                  <a:lnTo>
                    <a:pt x="6" y="0"/>
                  </a:lnTo>
                  <a:lnTo>
                    <a:pt x="11" y="6"/>
                  </a:lnTo>
                  <a:lnTo>
                    <a:pt x="25" y="17"/>
                  </a:lnTo>
                  <a:lnTo>
                    <a:pt x="48" y="30"/>
                  </a:lnTo>
                  <a:lnTo>
                    <a:pt x="70" y="40"/>
                  </a:lnTo>
                  <a:lnTo>
                    <a:pt x="88" y="50"/>
                  </a:lnTo>
                  <a:lnTo>
                    <a:pt x="108" y="57"/>
                  </a:lnTo>
                  <a:lnTo>
                    <a:pt x="137" y="63"/>
                  </a:lnTo>
                  <a:lnTo>
                    <a:pt x="164" y="68"/>
                  </a:lnTo>
                  <a:lnTo>
                    <a:pt x="214" y="72"/>
                  </a:lnTo>
                  <a:lnTo>
                    <a:pt x="237" y="75"/>
                  </a:lnTo>
                  <a:lnTo>
                    <a:pt x="258" y="79"/>
                  </a:lnTo>
                  <a:lnTo>
                    <a:pt x="277" y="84"/>
                  </a:lnTo>
                  <a:lnTo>
                    <a:pt x="294" y="93"/>
                  </a:lnTo>
                  <a:lnTo>
                    <a:pt x="306" y="103"/>
                  </a:lnTo>
                  <a:lnTo>
                    <a:pt x="311" y="112"/>
                  </a:lnTo>
                  <a:lnTo>
                    <a:pt x="313" y="121"/>
                  </a:lnTo>
                  <a:lnTo>
                    <a:pt x="311" y="131"/>
                  </a:lnTo>
                </a:path>
              </a:pathLst>
            </a:custGeom>
            <a:solidFill>
              <a:srgbClr val="FF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a:spLocks/>
            </p:cNvSpPr>
            <p:nvPr/>
          </p:nvSpPr>
          <p:spPr bwMode="auto">
            <a:xfrm>
              <a:off x="2632" y="1851"/>
              <a:ext cx="104" cy="104"/>
            </a:xfrm>
            <a:custGeom>
              <a:avLst/>
              <a:gdLst>
                <a:gd name="T0" fmla="*/ 0 w 104"/>
                <a:gd name="T1" fmla="*/ 52 h 104"/>
                <a:gd name="T2" fmla="*/ 14 w 104"/>
                <a:gd name="T3" fmla="*/ 87 h 104"/>
                <a:gd name="T4" fmla="*/ 52 w 104"/>
                <a:gd name="T5" fmla="*/ 103 h 104"/>
                <a:gd name="T6" fmla="*/ 88 w 104"/>
                <a:gd name="T7" fmla="*/ 87 h 104"/>
                <a:gd name="T8" fmla="*/ 103 w 104"/>
                <a:gd name="T9" fmla="*/ 52 h 104"/>
                <a:gd name="T10" fmla="*/ 88 w 104"/>
                <a:gd name="T11" fmla="*/ 14 h 104"/>
                <a:gd name="T12" fmla="*/ 52 w 104"/>
                <a:gd name="T13" fmla="*/ 0 h 104"/>
                <a:gd name="T14" fmla="*/ 14 w 104"/>
                <a:gd name="T15" fmla="*/ 14 h 104"/>
                <a:gd name="T16" fmla="*/ 0 w 104"/>
                <a:gd name="T17" fmla="*/ 52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4"/>
                <a:gd name="T29" fmla="*/ 104 w 10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4">
                  <a:moveTo>
                    <a:pt x="0" y="52"/>
                  </a:moveTo>
                  <a:lnTo>
                    <a:pt x="14" y="87"/>
                  </a:lnTo>
                  <a:lnTo>
                    <a:pt x="52" y="103"/>
                  </a:lnTo>
                  <a:lnTo>
                    <a:pt x="88" y="87"/>
                  </a:lnTo>
                  <a:lnTo>
                    <a:pt x="103" y="52"/>
                  </a:lnTo>
                  <a:lnTo>
                    <a:pt x="88" y="14"/>
                  </a:lnTo>
                  <a:lnTo>
                    <a:pt x="52" y="0"/>
                  </a:lnTo>
                  <a:lnTo>
                    <a:pt x="14" y="14"/>
                  </a:lnTo>
                  <a:lnTo>
                    <a:pt x="0" y="52"/>
                  </a:lnTo>
                </a:path>
              </a:pathLst>
            </a:custGeom>
            <a:solidFill>
              <a:srgbClr val="FFFFFF"/>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a:spLocks/>
            </p:cNvSpPr>
            <p:nvPr/>
          </p:nvSpPr>
          <p:spPr bwMode="auto">
            <a:xfrm>
              <a:off x="2652" y="1866"/>
              <a:ext cx="63" cy="67"/>
            </a:xfrm>
            <a:custGeom>
              <a:avLst/>
              <a:gdLst>
                <a:gd name="T0" fmla="*/ 0 w 63"/>
                <a:gd name="T1" fmla="*/ 32 h 67"/>
                <a:gd name="T2" fmla="*/ 30 w 63"/>
                <a:gd name="T3" fmla="*/ 66 h 67"/>
                <a:gd name="T4" fmla="*/ 62 w 63"/>
                <a:gd name="T5" fmla="*/ 32 h 67"/>
                <a:gd name="T6" fmla="*/ 30 w 63"/>
                <a:gd name="T7" fmla="*/ 0 h 67"/>
                <a:gd name="T8" fmla="*/ 0 w 63"/>
                <a:gd name="T9" fmla="*/ 32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0" y="32"/>
                  </a:moveTo>
                  <a:lnTo>
                    <a:pt x="30" y="66"/>
                  </a:lnTo>
                  <a:lnTo>
                    <a:pt x="62" y="32"/>
                  </a:lnTo>
                  <a:lnTo>
                    <a:pt x="30" y="0"/>
                  </a:lnTo>
                  <a:lnTo>
                    <a:pt x="0" y="3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a:spLocks/>
            </p:cNvSpPr>
            <p:nvPr/>
          </p:nvSpPr>
          <p:spPr bwMode="auto">
            <a:xfrm>
              <a:off x="2581" y="1830"/>
              <a:ext cx="214" cy="101"/>
            </a:xfrm>
            <a:custGeom>
              <a:avLst/>
              <a:gdLst>
                <a:gd name="T0" fmla="*/ 74 w 216"/>
                <a:gd name="T1" fmla="*/ 5 h 101"/>
                <a:gd name="T2" fmla="*/ 158 w 216"/>
                <a:gd name="T3" fmla="*/ 30 h 101"/>
                <a:gd name="T4" fmla="*/ 158 w 216"/>
                <a:gd name="T5" fmla="*/ 50 h 101"/>
                <a:gd name="T6" fmla="*/ 160 w 216"/>
                <a:gd name="T7" fmla="*/ 59 h 101"/>
                <a:gd name="T8" fmla="*/ 207 w 216"/>
                <a:gd name="T9" fmla="*/ 77 h 101"/>
                <a:gd name="T10" fmla="*/ 200 w 216"/>
                <a:gd name="T11" fmla="*/ 100 h 101"/>
                <a:gd name="T12" fmla="*/ 163 w 216"/>
                <a:gd name="T13" fmla="*/ 83 h 101"/>
                <a:gd name="T14" fmla="*/ 152 w 216"/>
                <a:gd name="T15" fmla="*/ 77 h 101"/>
                <a:gd name="T16" fmla="*/ 141 w 216"/>
                <a:gd name="T17" fmla="*/ 63 h 101"/>
                <a:gd name="T18" fmla="*/ 132 w 216"/>
                <a:gd name="T19" fmla="*/ 63 h 101"/>
                <a:gd name="T20" fmla="*/ 123 w 216"/>
                <a:gd name="T21" fmla="*/ 63 h 101"/>
                <a:gd name="T22" fmla="*/ 58 w 216"/>
                <a:gd name="T23" fmla="*/ 40 h 101"/>
                <a:gd name="T24" fmla="*/ 42 w 216"/>
                <a:gd name="T25" fmla="*/ 32 h 101"/>
                <a:gd name="T26" fmla="*/ 0 w 216"/>
                <a:gd name="T27" fmla="*/ 23 h 101"/>
                <a:gd name="T28" fmla="*/ 7 w 216"/>
                <a:gd name="T29" fmla="*/ 0 h 101"/>
                <a:gd name="T30" fmla="*/ 48 w 216"/>
                <a:gd name="T31" fmla="*/ 12 h 101"/>
                <a:gd name="T32" fmla="*/ 58 w 216"/>
                <a:gd name="T33" fmla="*/ 17 h 101"/>
                <a:gd name="T34" fmla="*/ 74 w 216"/>
                <a:gd name="T35" fmla="*/ 5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101"/>
                <a:gd name="T56" fmla="*/ 216 w 216"/>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101">
                  <a:moveTo>
                    <a:pt x="78" y="5"/>
                  </a:moveTo>
                  <a:lnTo>
                    <a:pt x="162" y="30"/>
                  </a:lnTo>
                  <a:lnTo>
                    <a:pt x="162" y="50"/>
                  </a:lnTo>
                  <a:lnTo>
                    <a:pt x="166" y="59"/>
                  </a:lnTo>
                  <a:lnTo>
                    <a:pt x="215" y="77"/>
                  </a:lnTo>
                  <a:lnTo>
                    <a:pt x="208" y="100"/>
                  </a:lnTo>
                  <a:lnTo>
                    <a:pt x="171" y="83"/>
                  </a:lnTo>
                  <a:lnTo>
                    <a:pt x="156" y="77"/>
                  </a:lnTo>
                  <a:lnTo>
                    <a:pt x="145" y="63"/>
                  </a:lnTo>
                  <a:lnTo>
                    <a:pt x="136" y="63"/>
                  </a:lnTo>
                  <a:lnTo>
                    <a:pt x="127" y="63"/>
                  </a:lnTo>
                  <a:lnTo>
                    <a:pt x="62" y="40"/>
                  </a:lnTo>
                  <a:lnTo>
                    <a:pt x="42" y="32"/>
                  </a:lnTo>
                  <a:lnTo>
                    <a:pt x="0" y="23"/>
                  </a:lnTo>
                  <a:lnTo>
                    <a:pt x="7" y="0"/>
                  </a:lnTo>
                  <a:lnTo>
                    <a:pt x="48" y="12"/>
                  </a:lnTo>
                  <a:lnTo>
                    <a:pt x="62" y="17"/>
                  </a:lnTo>
                  <a:lnTo>
                    <a:pt x="78" y="5"/>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a:spLocks/>
            </p:cNvSpPr>
            <p:nvPr/>
          </p:nvSpPr>
          <p:spPr bwMode="auto">
            <a:xfrm>
              <a:off x="2622" y="1857"/>
              <a:ext cx="135" cy="105"/>
            </a:xfrm>
            <a:custGeom>
              <a:avLst/>
              <a:gdLst>
                <a:gd name="T0" fmla="*/ 128 w 137"/>
                <a:gd name="T1" fmla="*/ 51 h 105"/>
                <a:gd name="T2" fmla="*/ 112 w 137"/>
                <a:gd name="T3" fmla="*/ 84 h 105"/>
                <a:gd name="T4" fmla="*/ 90 w 137"/>
                <a:gd name="T5" fmla="*/ 104 h 105"/>
                <a:gd name="T6" fmla="*/ 34 w 137"/>
                <a:gd name="T7" fmla="*/ 102 h 105"/>
                <a:gd name="T8" fmla="*/ 0 w 137"/>
                <a:gd name="T9" fmla="*/ 64 h 105"/>
                <a:gd name="T10" fmla="*/ 2 w 137"/>
                <a:gd name="T11" fmla="*/ 0 h 105"/>
                <a:gd name="T12" fmla="*/ 0 60000 65536"/>
                <a:gd name="T13" fmla="*/ 0 60000 65536"/>
                <a:gd name="T14" fmla="*/ 0 60000 65536"/>
                <a:gd name="T15" fmla="*/ 0 60000 65536"/>
                <a:gd name="T16" fmla="*/ 0 60000 65536"/>
                <a:gd name="T17" fmla="*/ 0 60000 65536"/>
                <a:gd name="T18" fmla="*/ 0 w 137"/>
                <a:gd name="T19" fmla="*/ 0 h 105"/>
                <a:gd name="T20" fmla="*/ 137 w 137"/>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37" h="105">
                  <a:moveTo>
                    <a:pt x="136" y="51"/>
                  </a:moveTo>
                  <a:lnTo>
                    <a:pt x="120" y="84"/>
                  </a:lnTo>
                  <a:lnTo>
                    <a:pt x="94" y="104"/>
                  </a:lnTo>
                  <a:lnTo>
                    <a:pt x="36" y="102"/>
                  </a:lnTo>
                  <a:lnTo>
                    <a:pt x="0" y="64"/>
                  </a:lnTo>
                  <a:lnTo>
                    <a:pt x="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11"/>
            <p:cNvSpPr>
              <a:spLocks/>
            </p:cNvSpPr>
            <p:nvPr/>
          </p:nvSpPr>
          <p:spPr bwMode="auto">
            <a:xfrm>
              <a:off x="2594" y="1911"/>
              <a:ext cx="144" cy="72"/>
            </a:xfrm>
            <a:custGeom>
              <a:avLst/>
              <a:gdLst>
                <a:gd name="T0" fmla="*/ 120 w 144"/>
                <a:gd name="T1" fmla="*/ 36 h 72"/>
                <a:gd name="T2" fmla="*/ 126 w 144"/>
                <a:gd name="T3" fmla="*/ 51 h 72"/>
                <a:gd name="T4" fmla="*/ 143 w 144"/>
                <a:gd name="T5" fmla="*/ 68 h 72"/>
                <a:gd name="T6" fmla="*/ 132 w 144"/>
                <a:gd name="T7" fmla="*/ 71 h 72"/>
                <a:gd name="T8" fmla="*/ 120 w 144"/>
                <a:gd name="T9" fmla="*/ 60 h 72"/>
                <a:gd name="T10" fmla="*/ 108 w 144"/>
                <a:gd name="T11" fmla="*/ 51 h 72"/>
                <a:gd name="T12" fmla="*/ 35 w 144"/>
                <a:gd name="T13" fmla="*/ 21 h 72"/>
                <a:gd name="T14" fmla="*/ 19 w 144"/>
                <a:gd name="T15" fmla="*/ 20 h 72"/>
                <a:gd name="T16" fmla="*/ 0 w 144"/>
                <a:gd name="T17" fmla="*/ 20 h 72"/>
                <a:gd name="T18" fmla="*/ 0 w 144"/>
                <a:gd name="T19" fmla="*/ 10 h 72"/>
                <a:gd name="T20" fmla="*/ 22 w 144"/>
                <a:gd name="T21" fmla="*/ 6 h 72"/>
                <a:gd name="T22" fmla="*/ 35 w 144"/>
                <a:gd name="T23" fmla="*/ 0 h 72"/>
                <a:gd name="T24" fmla="*/ 40 w 144"/>
                <a:gd name="T25" fmla="*/ 17 h 72"/>
                <a:gd name="T26" fmla="*/ 52 w 144"/>
                <a:gd name="T27" fmla="*/ 28 h 72"/>
                <a:gd name="T28" fmla="*/ 84 w 144"/>
                <a:gd name="T29" fmla="*/ 42 h 72"/>
                <a:gd name="T30" fmla="*/ 107 w 144"/>
                <a:gd name="T31" fmla="*/ 42 h 72"/>
                <a:gd name="T32" fmla="*/ 120 w 144"/>
                <a:gd name="T33" fmla="*/ 3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72"/>
                <a:gd name="T53" fmla="*/ 144 w 144"/>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72">
                  <a:moveTo>
                    <a:pt x="120" y="36"/>
                  </a:moveTo>
                  <a:lnTo>
                    <a:pt x="126" y="51"/>
                  </a:lnTo>
                  <a:lnTo>
                    <a:pt x="143" y="68"/>
                  </a:lnTo>
                  <a:lnTo>
                    <a:pt x="132" y="71"/>
                  </a:lnTo>
                  <a:lnTo>
                    <a:pt x="120" y="60"/>
                  </a:lnTo>
                  <a:lnTo>
                    <a:pt x="108" y="51"/>
                  </a:lnTo>
                  <a:lnTo>
                    <a:pt x="35" y="21"/>
                  </a:lnTo>
                  <a:lnTo>
                    <a:pt x="19" y="20"/>
                  </a:lnTo>
                  <a:lnTo>
                    <a:pt x="0" y="20"/>
                  </a:lnTo>
                  <a:lnTo>
                    <a:pt x="0" y="10"/>
                  </a:lnTo>
                  <a:lnTo>
                    <a:pt x="22" y="6"/>
                  </a:lnTo>
                  <a:lnTo>
                    <a:pt x="35" y="0"/>
                  </a:lnTo>
                  <a:lnTo>
                    <a:pt x="40" y="17"/>
                  </a:lnTo>
                  <a:lnTo>
                    <a:pt x="52" y="28"/>
                  </a:lnTo>
                  <a:lnTo>
                    <a:pt x="84" y="42"/>
                  </a:lnTo>
                  <a:lnTo>
                    <a:pt x="107" y="42"/>
                  </a:lnTo>
                  <a:lnTo>
                    <a:pt x="120" y="36"/>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a:spLocks/>
            </p:cNvSpPr>
            <p:nvPr/>
          </p:nvSpPr>
          <p:spPr bwMode="auto">
            <a:xfrm>
              <a:off x="1770" y="862"/>
              <a:ext cx="1959" cy="793"/>
            </a:xfrm>
            <a:custGeom>
              <a:avLst/>
              <a:gdLst>
                <a:gd name="T0" fmla="*/ 0 w 1959"/>
                <a:gd name="T1" fmla="*/ 792 h 793"/>
                <a:gd name="T2" fmla="*/ 40 w 1959"/>
                <a:gd name="T3" fmla="*/ 148 h 793"/>
                <a:gd name="T4" fmla="*/ 121 w 1959"/>
                <a:gd name="T5" fmla="*/ 123 h 793"/>
                <a:gd name="T6" fmla="*/ 204 w 1959"/>
                <a:gd name="T7" fmla="*/ 100 h 793"/>
                <a:gd name="T8" fmla="*/ 290 w 1959"/>
                <a:gd name="T9" fmla="*/ 79 h 793"/>
                <a:gd name="T10" fmla="*/ 372 w 1959"/>
                <a:gd name="T11" fmla="*/ 61 h 793"/>
                <a:gd name="T12" fmla="*/ 457 w 1959"/>
                <a:gd name="T13" fmla="*/ 44 h 793"/>
                <a:gd name="T14" fmla="*/ 540 w 1959"/>
                <a:gd name="T15" fmla="*/ 32 h 793"/>
                <a:gd name="T16" fmla="*/ 624 w 1959"/>
                <a:gd name="T17" fmla="*/ 21 h 793"/>
                <a:gd name="T18" fmla="*/ 709 w 1959"/>
                <a:gd name="T19" fmla="*/ 11 h 793"/>
                <a:gd name="T20" fmla="*/ 793 w 1959"/>
                <a:gd name="T21" fmla="*/ 5 h 793"/>
                <a:gd name="T22" fmla="*/ 880 w 1959"/>
                <a:gd name="T23" fmla="*/ 0 h 793"/>
                <a:gd name="T24" fmla="*/ 1048 w 1959"/>
                <a:gd name="T25" fmla="*/ 0 h 793"/>
                <a:gd name="T26" fmla="*/ 1132 w 1959"/>
                <a:gd name="T27" fmla="*/ 3 h 793"/>
                <a:gd name="T28" fmla="*/ 1216 w 1959"/>
                <a:gd name="T29" fmla="*/ 9 h 793"/>
                <a:gd name="T30" fmla="*/ 1300 w 1959"/>
                <a:gd name="T31" fmla="*/ 17 h 793"/>
                <a:gd name="T32" fmla="*/ 1383 w 1959"/>
                <a:gd name="T33" fmla="*/ 26 h 793"/>
                <a:gd name="T34" fmla="*/ 1469 w 1959"/>
                <a:gd name="T35" fmla="*/ 39 h 793"/>
                <a:gd name="T36" fmla="*/ 1549 w 1959"/>
                <a:gd name="T37" fmla="*/ 54 h 793"/>
                <a:gd name="T38" fmla="*/ 1633 w 1959"/>
                <a:gd name="T39" fmla="*/ 72 h 793"/>
                <a:gd name="T40" fmla="*/ 1715 w 1959"/>
                <a:gd name="T41" fmla="*/ 90 h 793"/>
                <a:gd name="T42" fmla="*/ 1798 w 1959"/>
                <a:gd name="T43" fmla="*/ 112 h 793"/>
                <a:gd name="T44" fmla="*/ 1876 w 1959"/>
                <a:gd name="T45" fmla="*/ 138 h 793"/>
                <a:gd name="T46" fmla="*/ 1958 w 1959"/>
                <a:gd name="T47" fmla="*/ 164 h 793"/>
                <a:gd name="T48" fmla="*/ 1922 w 1959"/>
                <a:gd name="T49" fmla="*/ 759 h 793"/>
                <a:gd name="T50" fmla="*/ 1847 w 1959"/>
                <a:gd name="T51" fmla="*/ 722 h 793"/>
                <a:gd name="T52" fmla="*/ 1773 w 1959"/>
                <a:gd name="T53" fmla="*/ 688 h 793"/>
                <a:gd name="T54" fmla="*/ 1698 w 1959"/>
                <a:gd name="T55" fmla="*/ 658 h 793"/>
                <a:gd name="T56" fmla="*/ 1619 w 1959"/>
                <a:gd name="T57" fmla="*/ 631 h 793"/>
                <a:gd name="T58" fmla="*/ 1543 w 1959"/>
                <a:gd name="T59" fmla="*/ 606 h 793"/>
                <a:gd name="T60" fmla="*/ 1463 w 1959"/>
                <a:gd name="T61" fmla="*/ 584 h 793"/>
                <a:gd name="T62" fmla="*/ 1383 w 1959"/>
                <a:gd name="T63" fmla="*/ 569 h 793"/>
                <a:gd name="T64" fmla="*/ 1305 w 1959"/>
                <a:gd name="T65" fmla="*/ 554 h 793"/>
                <a:gd name="T66" fmla="*/ 1226 w 1959"/>
                <a:gd name="T67" fmla="*/ 542 h 793"/>
                <a:gd name="T68" fmla="*/ 1145 w 1959"/>
                <a:gd name="T69" fmla="*/ 533 h 793"/>
                <a:gd name="T70" fmla="*/ 1065 w 1959"/>
                <a:gd name="T71" fmla="*/ 530 h 793"/>
                <a:gd name="T72" fmla="*/ 942 w 1959"/>
                <a:gd name="T73" fmla="*/ 528 h 793"/>
                <a:gd name="T74" fmla="*/ 859 w 1959"/>
                <a:gd name="T75" fmla="*/ 533 h 793"/>
                <a:gd name="T76" fmla="*/ 779 w 1959"/>
                <a:gd name="T77" fmla="*/ 538 h 793"/>
                <a:gd name="T78" fmla="*/ 699 w 1959"/>
                <a:gd name="T79" fmla="*/ 549 h 793"/>
                <a:gd name="T80" fmla="*/ 619 w 1959"/>
                <a:gd name="T81" fmla="*/ 561 h 793"/>
                <a:gd name="T82" fmla="*/ 537 w 1959"/>
                <a:gd name="T83" fmla="*/ 577 h 793"/>
                <a:gd name="T84" fmla="*/ 459 w 1959"/>
                <a:gd name="T85" fmla="*/ 598 h 793"/>
                <a:gd name="T86" fmla="*/ 380 w 1959"/>
                <a:gd name="T87" fmla="*/ 622 h 793"/>
                <a:gd name="T88" fmla="*/ 300 w 1959"/>
                <a:gd name="T89" fmla="*/ 645 h 793"/>
                <a:gd name="T90" fmla="*/ 225 w 1959"/>
                <a:gd name="T91" fmla="*/ 677 h 793"/>
                <a:gd name="T92" fmla="*/ 149 w 1959"/>
                <a:gd name="T93" fmla="*/ 708 h 793"/>
                <a:gd name="T94" fmla="*/ 73 w 1959"/>
                <a:gd name="T95" fmla="*/ 742 h 793"/>
                <a:gd name="T96" fmla="*/ 0 w 1959"/>
                <a:gd name="T97" fmla="*/ 781 h 7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59"/>
                <a:gd name="T148" fmla="*/ 0 h 793"/>
                <a:gd name="T149" fmla="*/ 1959 w 1959"/>
                <a:gd name="T150" fmla="*/ 793 h 7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59" h="793">
                  <a:moveTo>
                    <a:pt x="22" y="769"/>
                  </a:moveTo>
                  <a:lnTo>
                    <a:pt x="0" y="792"/>
                  </a:lnTo>
                  <a:lnTo>
                    <a:pt x="0" y="163"/>
                  </a:lnTo>
                  <a:lnTo>
                    <a:pt x="40" y="148"/>
                  </a:lnTo>
                  <a:lnTo>
                    <a:pt x="82" y="136"/>
                  </a:lnTo>
                  <a:lnTo>
                    <a:pt x="121" y="123"/>
                  </a:lnTo>
                  <a:lnTo>
                    <a:pt x="165" y="112"/>
                  </a:lnTo>
                  <a:lnTo>
                    <a:pt x="204" y="100"/>
                  </a:lnTo>
                  <a:lnTo>
                    <a:pt x="246" y="90"/>
                  </a:lnTo>
                  <a:lnTo>
                    <a:pt x="290" y="79"/>
                  </a:lnTo>
                  <a:lnTo>
                    <a:pt x="329" y="70"/>
                  </a:lnTo>
                  <a:lnTo>
                    <a:pt x="372" y="61"/>
                  </a:lnTo>
                  <a:lnTo>
                    <a:pt x="415" y="54"/>
                  </a:lnTo>
                  <a:lnTo>
                    <a:pt x="457" y="44"/>
                  </a:lnTo>
                  <a:lnTo>
                    <a:pt x="498" y="39"/>
                  </a:lnTo>
                  <a:lnTo>
                    <a:pt x="540" y="32"/>
                  </a:lnTo>
                  <a:lnTo>
                    <a:pt x="582" y="26"/>
                  </a:lnTo>
                  <a:lnTo>
                    <a:pt x="624" y="21"/>
                  </a:lnTo>
                  <a:lnTo>
                    <a:pt x="667" y="17"/>
                  </a:lnTo>
                  <a:lnTo>
                    <a:pt x="709" y="11"/>
                  </a:lnTo>
                  <a:lnTo>
                    <a:pt x="751" y="9"/>
                  </a:lnTo>
                  <a:lnTo>
                    <a:pt x="793" y="5"/>
                  </a:lnTo>
                  <a:lnTo>
                    <a:pt x="835" y="3"/>
                  </a:lnTo>
                  <a:lnTo>
                    <a:pt x="880" y="0"/>
                  </a:lnTo>
                  <a:lnTo>
                    <a:pt x="922" y="0"/>
                  </a:lnTo>
                  <a:lnTo>
                    <a:pt x="1048" y="0"/>
                  </a:lnTo>
                  <a:lnTo>
                    <a:pt x="1090" y="0"/>
                  </a:lnTo>
                  <a:lnTo>
                    <a:pt x="1132" y="3"/>
                  </a:lnTo>
                  <a:lnTo>
                    <a:pt x="1174" y="5"/>
                  </a:lnTo>
                  <a:lnTo>
                    <a:pt x="1216" y="9"/>
                  </a:lnTo>
                  <a:lnTo>
                    <a:pt x="1258" y="11"/>
                  </a:lnTo>
                  <a:lnTo>
                    <a:pt x="1300" y="17"/>
                  </a:lnTo>
                  <a:lnTo>
                    <a:pt x="1341" y="21"/>
                  </a:lnTo>
                  <a:lnTo>
                    <a:pt x="1383" y="26"/>
                  </a:lnTo>
                  <a:lnTo>
                    <a:pt x="1426" y="33"/>
                  </a:lnTo>
                  <a:lnTo>
                    <a:pt x="1469" y="39"/>
                  </a:lnTo>
                  <a:lnTo>
                    <a:pt x="1508" y="46"/>
                  </a:lnTo>
                  <a:lnTo>
                    <a:pt x="1549" y="54"/>
                  </a:lnTo>
                  <a:lnTo>
                    <a:pt x="1591" y="61"/>
                  </a:lnTo>
                  <a:lnTo>
                    <a:pt x="1633" y="72"/>
                  </a:lnTo>
                  <a:lnTo>
                    <a:pt x="1674" y="80"/>
                  </a:lnTo>
                  <a:lnTo>
                    <a:pt x="1715" y="90"/>
                  </a:lnTo>
                  <a:lnTo>
                    <a:pt x="1756" y="101"/>
                  </a:lnTo>
                  <a:lnTo>
                    <a:pt x="1798" y="112"/>
                  </a:lnTo>
                  <a:lnTo>
                    <a:pt x="1838" y="124"/>
                  </a:lnTo>
                  <a:lnTo>
                    <a:pt x="1876" y="138"/>
                  </a:lnTo>
                  <a:lnTo>
                    <a:pt x="1918" y="150"/>
                  </a:lnTo>
                  <a:lnTo>
                    <a:pt x="1958" y="164"/>
                  </a:lnTo>
                  <a:lnTo>
                    <a:pt x="1958" y="781"/>
                  </a:lnTo>
                  <a:lnTo>
                    <a:pt x="1922" y="759"/>
                  </a:lnTo>
                  <a:lnTo>
                    <a:pt x="1885" y="741"/>
                  </a:lnTo>
                  <a:lnTo>
                    <a:pt x="1847" y="722"/>
                  </a:lnTo>
                  <a:lnTo>
                    <a:pt x="1809" y="705"/>
                  </a:lnTo>
                  <a:lnTo>
                    <a:pt x="1773" y="688"/>
                  </a:lnTo>
                  <a:lnTo>
                    <a:pt x="1733" y="673"/>
                  </a:lnTo>
                  <a:lnTo>
                    <a:pt x="1698" y="658"/>
                  </a:lnTo>
                  <a:lnTo>
                    <a:pt x="1659" y="644"/>
                  </a:lnTo>
                  <a:lnTo>
                    <a:pt x="1619" y="631"/>
                  </a:lnTo>
                  <a:lnTo>
                    <a:pt x="1582" y="617"/>
                  </a:lnTo>
                  <a:lnTo>
                    <a:pt x="1543" y="606"/>
                  </a:lnTo>
                  <a:lnTo>
                    <a:pt x="1502" y="596"/>
                  </a:lnTo>
                  <a:lnTo>
                    <a:pt x="1463" y="584"/>
                  </a:lnTo>
                  <a:lnTo>
                    <a:pt x="1424" y="577"/>
                  </a:lnTo>
                  <a:lnTo>
                    <a:pt x="1383" y="569"/>
                  </a:lnTo>
                  <a:lnTo>
                    <a:pt x="1345" y="561"/>
                  </a:lnTo>
                  <a:lnTo>
                    <a:pt x="1305" y="554"/>
                  </a:lnTo>
                  <a:lnTo>
                    <a:pt x="1263" y="549"/>
                  </a:lnTo>
                  <a:lnTo>
                    <a:pt x="1226" y="542"/>
                  </a:lnTo>
                  <a:lnTo>
                    <a:pt x="1185" y="538"/>
                  </a:lnTo>
                  <a:lnTo>
                    <a:pt x="1145" y="533"/>
                  </a:lnTo>
                  <a:lnTo>
                    <a:pt x="1103" y="531"/>
                  </a:lnTo>
                  <a:lnTo>
                    <a:pt x="1065" y="530"/>
                  </a:lnTo>
                  <a:lnTo>
                    <a:pt x="1023" y="528"/>
                  </a:lnTo>
                  <a:lnTo>
                    <a:pt x="942" y="528"/>
                  </a:lnTo>
                  <a:lnTo>
                    <a:pt x="901" y="530"/>
                  </a:lnTo>
                  <a:lnTo>
                    <a:pt x="859" y="533"/>
                  </a:lnTo>
                  <a:lnTo>
                    <a:pt x="820" y="536"/>
                  </a:lnTo>
                  <a:lnTo>
                    <a:pt x="779" y="538"/>
                  </a:lnTo>
                  <a:lnTo>
                    <a:pt x="738" y="544"/>
                  </a:lnTo>
                  <a:lnTo>
                    <a:pt x="699" y="549"/>
                  </a:lnTo>
                  <a:lnTo>
                    <a:pt x="659" y="556"/>
                  </a:lnTo>
                  <a:lnTo>
                    <a:pt x="619" y="561"/>
                  </a:lnTo>
                  <a:lnTo>
                    <a:pt x="578" y="570"/>
                  </a:lnTo>
                  <a:lnTo>
                    <a:pt x="537" y="577"/>
                  </a:lnTo>
                  <a:lnTo>
                    <a:pt x="498" y="589"/>
                  </a:lnTo>
                  <a:lnTo>
                    <a:pt x="459" y="598"/>
                  </a:lnTo>
                  <a:lnTo>
                    <a:pt x="418" y="609"/>
                  </a:lnTo>
                  <a:lnTo>
                    <a:pt x="380" y="622"/>
                  </a:lnTo>
                  <a:lnTo>
                    <a:pt x="341" y="633"/>
                  </a:lnTo>
                  <a:lnTo>
                    <a:pt x="300" y="645"/>
                  </a:lnTo>
                  <a:lnTo>
                    <a:pt x="262" y="660"/>
                  </a:lnTo>
                  <a:lnTo>
                    <a:pt x="225" y="677"/>
                  </a:lnTo>
                  <a:lnTo>
                    <a:pt x="185" y="691"/>
                  </a:lnTo>
                  <a:lnTo>
                    <a:pt x="149" y="708"/>
                  </a:lnTo>
                  <a:lnTo>
                    <a:pt x="109" y="726"/>
                  </a:lnTo>
                  <a:lnTo>
                    <a:pt x="73" y="742"/>
                  </a:lnTo>
                  <a:lnTo>
                    <a:pt x="35" y="762"/>
                  </a:lnTo>
                  <a:lnTo>
                    <a:pt x="0" y="781"/>
                  </a:lnTo>
                  <a:lnTo>
                    <a:pt x="22" y="769"/>
                  </a:lnTo>
                </a:path>
              </a:pathLst>
            </a:custGeom>
            <a:solidFill>
              <a:srgbClr val="000000"/>
            </a:solidFill>
            <a:ln w="254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a:spLocks/>
            </p:cNvSpPr>
            <p:nvPr/>
          </p:nvSpPr>
          <p:spPr bwMode="auto">
            <a:xfrm>
              <a:off x="1792" y="1575"/>
              <a:ext cx="171" cy="83"/>
            </a:xfrm>
            <a:custGeom>
              <a:avLst/>
              <a:gdLst>
                <a:gd name="T0" fmla="*/ 170 w 171"/>
                <a:gd name="T1" fmla="*/ 43 h 83"/>
                <a:gd name="T2" fmla="*/ 170 w 171"/>
                <a:gd name="T3" fmla="*/ 0 h 83"/>
                <a:gd name="T4" fmla="*/ 0 w 171"/>
                <a:gd name="T5" fmla="*/ 0 h 83"/>
                <a:gd name="T6" fmla="*/ 0 w 171"/>
                <a:gd name="T7" fmla="*/ 82 h 83"/>
                <a:gd name="T8" fmla="*/ 170 w 171"/>
                <a:gd name="T9" fmla="*/ 82 h 83"/>
                <a:gd name="T10" fmla="*/ 170 w 171"/>
                <a:gd name="T11" fmla="*/ 43 h 83"/>
                <a:gd name="T12" fmla="*/ 0 60000 65536"/>
                <a:gd name="T13" fmla="*/ 0 60000 65536"/>
                <a:gd name="T14" fmla="*/ 0 60000 65536"/>
                <a:gd name="T15" fmla="*/ 0 60000 65536"/>
                <a:gd name="T16" fmla="*/ 0 60000 65536"/>
                <a:gd name="T17" fmla="*/ 0 60000 65536"/>
                <a:gd name="T18" fmla="*/ 0 w 171"/>
                <a:gd name="T19" fmla="*/ 0 h 83"/>
                <a:gd name="T20" fmla="*/ 171 w 171"/>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71" h="83">
                  <a:moveTo>
                    <a:pt x="170" y="43"/>
                  </a:moveTo>
                  <a:lnTo>
                    <a:pt x="170" y="0"/>
                  </a:lnTo>
                  <a:lnTo>
                    <a:pt x="0" y="0"/>
                  </a:lnTo>
                  <a:lnTo>
                    <a:pt x="0" y="82"/>
                  </a:lnTo>
                  <a:lnTo>
                    <a:pt x="170" y="82"/>
                  </a:lnTo>
                  <a:lnTo>
                    <a:pt x="170" y="4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Freeform 14"/>
            <p:cNvSpPr>
              <a:spLocks/>
            </p:cNvSpPr>
            <p:nvPr/>
          </p:nvSpPr>
          <p:spPr bwMode="auto">
            <a:xfrm>
              <a:off x="3566" y="1578"/>
              <a:ext cx="156" cy="75"/>
            </a:xfrm>
            <a:custGeom>
              <a:avLst/>
              <a:gdLst>
                <a:gd name="T0" fmla="*/ 155 w 156"/>
                <a:gd name="T1" fmla="*/ 36 h 75"/>
                <a:gd name="T2" fmla="*/ 155 w 156"/>
                <a:gd name="T3" fmla="*/ 0 h 75"/>
                <a:gd name="T4" fmla="*/ 0 w 156"/>
                <a:gd name="T5" fmla="*/ 0 h 75"/>
                <a:gd name="T6" fmla="*/ 0 w 156"/>
                <a:gd name="T7" fmla="*/ 74 h 75"/>
                <a:gd name="T8" fmla="*/ 155 w 156"/>
                <a:gd name="T9" fmla="*/ 74 h 75"/>
                <a:gd name="T10" fmla="*/ 155 w 156"/>
                <a:gd name="T11" fmla="*/ 36 h 75"/>
                <a:gd name="T12" fmla="*/ 0 60000 65536"/>
                <a:gd name="T13" fmla="*/ 0 60000 65536"/>
                <a:gd name="T14" fmla="*/ 0 60000 65536"/>
                <a:gd name="T15" fmla="*/ 0 60000 65536"/>
                <a:gd name="T16" fmla="*/ 0 60000 65536"/>
                <a:gd name="T17" fmla="*/ 0 60000 65536"/>
                <a:gd name="T18" fmla="*/ 0 w 156"/>
                <a:gd name="T19" fmla="*/ 0 h 75"/>
                <a:gd name="T20" fmla="*/ 156 w 156"/>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56" h="75">
                  <a:moveTo>
                    <a:pt x="155" y="36"/>
                  </a:moveTo>
                  <a:lnTo>
                    <a:pt x="155" y="0"/>
                  </a:lnTo>
                  <a:lnTo>
                    <a:pt x="0" y="0"/>
                  </a:lnTo>
                  <a:lnTo>
                    <a:pt x="0" y="74"/>
                  </a:lnTo>
                  <a:lnTo>
                    <a:pt x="155" y="74"/>
                  </a:lnTo>
                  <a:lnTo>
                    <a:pt x="155" y="36"/>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a:spLocks/>
            </p:cNvSpPr>
            <p:nvPr/>
          </p:nvSpPr>
          <p:spPr bwMode="auto">
            <a:xfrm>
              <a:off x="1927" y="1140"/>
              <a:ext cx="115" cy="131"/>
            </a:xfrm>
            <a:custGeom>
              <a:avLst/>
              <a:gdLst>
                <a:gd name="T0" fmla="*/ 0 w 115"/>
                <a:gd name="T1" fmla="*/ 130 h 131"/>
                <a:gd name="T2" fmla="*/ 19 w 115"/>
                <a:gd name="T3" fmla="*/ 26 h 131"/>
                <a:gd name="T4" fmla="*/ 71 w 115"/>
                <a:gd name="T5" fmla="*/ 0 h 131"/>
                <a:gd name="T6" fmla="*/ 114 w 115"/>
                <a:gd name="T7" fmla="*/ 130 h 131"/>
                <a:gd name="T8" fmla="*/ 60 w 115"/>
                <a:gd name="T9" fmla="*/ 130 h 131"/>
                <a:gd name="T10" fmla="*/ 49 w 115"/>
                <a:gd name="T11" fmla="*/ 84 h 131"/>
                <a:gd name="T12" fmla="*/ 42 w 115"/>
                <a:gd name="T13" fmla="*/ 130 h 131"/>
                <a:gd name="T14" fmla="*/ 0 w 115"/>
                <a:gd name="T15" fmla="*/ 130 h 131"/>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31"/>
                <a:gd name="T26" fmla="*/ 115 w 115"/>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31">
                  <a:moveTo>
                    <a:pt x="0" y="130"/>
                  </a:moveTo>
                  <a:lnTo>
                    <a:pt x="19" y="26"/>
                  </a:lnTo>
                  <a:lnTo>
                    <a:pt x="71" y="0"/>
                  </a:lnTo>
                  <a:lnTo>
                    <a:pt x="114" y="130"/>
                  </a:lnTo>
                  <a:lnTo>
                    <a:pt x="60" y="130"/>
                  </a:lnTo>
                  <a:lnTo>
                    <a:pt x="49" y="84"/>
                  </a:lnTo>
                  <a:lnTo>
                    <a:pt x="42" y="130"/>
                  </a:lnTo>
                  <a:lnTo>
                    <a:pt x="0" y="13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a:spLocks/>
            </p:cNvSpPr>
            <p:nvPr/>
          </p:nvSpPr>
          <p:spPr bwMode="auto">
            <a:xfrm>
              <a:off x="1901" y="1270"/>
              <a:ext cx="169" cy="159"/>
            </a:xfrm>
            <a:custGeom>
              <a:avLst/>
              <a:gdLst>
                <a:gd name="T0" fmla="*/ 26 w 169"/>
                <a:gd name="T1" fmla="*/ 0 h 159"/>
                <a:gd name="T2" fmla="*/ 0 w 169"/>
                <a:gd name="T3" fmla="*/ 158 h 159"/>
                <a:gd name="T4" fmla="*/ 50 w 169"/>
                <a:gd name="T5" fmla="*/ 134 h 159"/>
                <a:gd name="T6" fmla="*/ 55 w 169"/>
                <a:gd name="T7" fmla="*/ 104 h 159"/>
                <a:gd name="T8" fmla="*/ 108 w 169"/>
                <a:gd name="T9" fmla="*/ 79 h 159"/>
                <a:gd name="T10" fmla="*/ 115 w 169"/>
                <a:gd name="T11" fmla="*/ 106 h 159"/>
                <a:gd name="T12" fmla="*/ 168 w 169"/>
                <a:gd name="T13" fmla="*/ 82 h 159"/>
                <a:gd name="T14" fmla="*/ 140 w 169"/>
                <a:gd name="T15" fmla="*/ 0 h 159"/>
                <a:gd name="T16" fmla="*/ 86 w 169"/>
                <a:gd name="T17" fmla="*/ 0 h 159"/>
                <a:gd name="T18" fmla="*/ 96 w 169"/>
                <a:gd name="T19" fmla="*/ 33 h 159"/>
                <a:gd name="T20" fmla="*/ 62 w 169"/>
                <a:gd name="T21" fmla="*/ 48 h 159"/>
                <a:gd name="T22" fmla="*/ 68 w 169"/>
                <a:gd name="T23" fmla="*/ 0 h 159"/>
                <a:gd name="T24" fmla="*/ 26 w 169"/>
                <a:gd name="T25" fmla="*/ 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59"/>
                <a:gd name="T41" fmla="*/ 169 w 16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59">
                  <a:moveTo>
                    <a:pt x="26" y="0"/>
                  </a:moveTo>
                  <a:lnTo>
                    <a:pt x="0" y="158"/>
                  </a:lnTo>
                  <a:lnTo>
                    <a:pt x="50" y="134"/>
                  </a:lnTo>
                  <a:lnTo>
                    <a:pt x="55" y="104"/>
                  </a:lnTo>
                  <a:lnTo>
                    <a:pt x="108" y="79"/>
                  </a:lnTo>
                  <a:lnTo>
                    <a:pt x="115" y="106"/>
                  </a:lnTo>
                  <a:lnTo>
                    <a:pt x="168" y="82"/>
                  </a:lnTo>
                  <a:lnTo>
                    <a:pt x="140" y="0"/>
                  </a:lnTo>
                  <a:lnTo>
                    <a:pt x="86" y="0"/>
                  </a:lnTo>
                  <a:lnTo>
                    <a:pt x="96" y="33"/>
                  </a:lnTo>
                  <a:lnTo>
                    <a:pt x="62" y="48"/>
                  </a:lnTo>
                  <a:lnTo>
                    <a:pt x="68" y="0"/>
                  </a:lnTo>
                  <a:lnTo>
                    <a:pt x="26"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a:spLocks/>
            </p:cNvSpPr>
            <p:nvPr/>
          </p:nvSpPr>
          <p:spPr bwMode="auto">
            <a:xfrm>
              <a:off x="3450" y="1128"/>
              <a:ext cx="149" cy="288"/>
            </a:xfrm>
            <a:custGeom>
              <a:avLst/>
              <a:gdLst>
                <a:gd name="T0" fmla="*/ 0 w 149"/>
                <a:gd name="T1" fmla="*/ 0 h 288"/>
                <a:gd name="T2" fmla="*/ 144 w 149"/>
                <a:gd name="T3" fmla="*/ 37 h 288"/>
                <a:gd name="T4" fmla="*/ 144 w 149"/>
                <a:gd name="T5" fmla="*/ 95 h 288"/>
                <a:gd name="T6" fmla="*/ 60 w 149"/>
                <a:gd name="T7" fmla="*/ 74 h 288"/>
                <a:gd name="T8" fmla="*/ 60 w 149"/>
                <a:gd name="T9" fmla="*/ 108 h 288"/>
                <a:gd name="T10" fmla="*/ 131 w 149"/>
                <a:gd name="T11" fmla="*/ 124 h 288"/>
                <a:gd name="T12" fmla="*/ 131 w 149"/>
                <a:gd name="T13" fmla="*/ 186 h 288"/>
                <a:gd name="T14" fmla="*/ 60 w 149"/>
                <a:gd name="T15" fmla="*/ 169 h 288"/>
                <a:gd name="T16" fmla="*/ 60 w 149"/>
                <a:gd name="T17" fmla="*/ 208 h 288"/>
                <a:gd name="T18" fmla="*/ 148 w 149"/>
                <a:gd name="T19" fmla="*/ 230 h 288"/>
                <a:gd name="T20" fmla="*/ 148 w 149"/>
                <a:gd name="T21" fmla="*/ 287 h 288"/>
                <a:gd name="T22" fmla="*/ 0 w 149"/>
                <a:gd name="T23" fmla="*/ 249 h 288"/>
                <a:gd name="T24" fmla="*/ 0 w 149"/>
                <a:gd name="T25" fmla="*/ 0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
                <a:gd name="T40" fmla="*/ 0 h 288"/>
                <a:gd name="T41" fmla="*/ 149 w 149"/>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 h="288">
                  <a:moveTo>
                    <a:pt x="0" y="0"/>
                  </a:moveTo>
                  <a:lnTo>
                    <a:pt x="144" y="37"/>
                  </a:lnTo>
                  <a:lnTo>
                    <a:pt x="144" y="95"/>
                  </a:lnTo>
                  <a:lnTo>
                    <a:pt x="60" y="74"/>
                  </a:lnTo>
                  <a:lnTo>
                    <a:pt x="60" y="108"/>
                  </a:lnTo>
                  <a:lnTo>
                    <a:pt x="131" y="124"/>
                  </a:lnTo>
                  <a:lnTo>
                    <a:pt x="131" y="186"/>
                  </a:lnTo>
                  <a:lnTo>
                    <a:pt x="60" y="169"/>
                  </a:lnTo>
                  <a:lnTo>
                    <a:pt x="60" y="208"/>
                  </a:lnTo>
                  <a:lnTo>
                    <a:pt x="148" y="230"/>
                  </a:lnTo>
                  <a:lnTo>
                    <a:pt x="148" y="287"/>
                  </a:lnTo>
                  <a:lnTo>
                    <a:pt x="0" y="249"/>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8"/>
            <p:cNvSpPr>
              <a:spLocks/>
            </p:cNvSpPr>
            <p:nvPr/>
          </p:nvSpPr>
          <p:spPr bwMode="auto">
            <a:xfrm>
              <a:off x="2112" y="1076"/>
              <a:ext cx="61" cy="261"/>
            </a:xfrm>
            <a:custGeom>
              <a:avLst/>
              <a:gdLst>
                <a:gd name="T0" fmla="*/ 0 w 61"/>
                <a:gd name="T1" fmla="*/ 21 h 261"/>
                <a:gd name="T2" fmla="*/ 60 w 61"/>
                <a:gd name="T3" fmla="*/ 0 h 261"/>
                <a:gd name="T4" fmla="*/ 60 w 61"/>
                <a:gd name="T5" fmla="*/ 239 h 261"/>
                <a:gd name="T6" fmla="*/ 0 w 61"/>
                <a:gd name="T7" fmla="*/ 260 h 261"/>
                <a:gd name="T8" fmla="*/ 0 w 61"/>
                <a:gd name="T9" fmla="*/ 21 h 261"/>
                <a:gd name="T10" fmla="*/ 0 60000 65536"/>
                <a:gd name="T11" fmla="*/ 0 60000 65536"/>
                <a:gd name="T12" fmla="*/ 0 60000 65536"/>
                <a:gd name="T13" fmla="*/ 0 60000 65536"/>
                <a:gd name="T14" fmla="*/ 0 60000 65536"/>
                <a:gd name="T15" fmla="*/ 0 w 61"/>
                <a:gd name="T16" fmla="*/ 0 h 261"/>
                <a:gd name="T17" fmla="*/ 61 w 61"/>
                <a:gd name="T18" fmla="*/ 261 h 261"/>
              </a:gdLst>
              <a:ahLst/>
              <a:cxnLst>
                <a:cxn ang="T10">
                  <a:pos x="T0" y="T1"/>
                </a:cxn>
                <a:cxn ang="T11">
                  <a:pos x="T2" y="T3"/>
                </a:cxn>
                <a:cxn ang="T12">
                  <a:pos x="T4" y="T5"/>
                </a:cxn>
                <a:cxn ang="T13">
                  <a:pos x="T6" y="T7"/>
                </a:cxn>
                <a:cxn ang="T14">
                  <a:pos x="T8" y="T9"/>
                </a:cxn>
              </a:cxnLst>
              <a:rect l="T15" t="T16" r="T17" b="T18"/>
              <a:pathLst>
                <a:path w="61" h="261">
                  <a:moveTo>
                    <a:pt x="0" y="21"/>
                  </a:moveTo>
                  <a:lnTo>
                    <a:pt x="60" y="0"/>
                  </a:lnTo>
                  <a:lnTo>
                    <a:pt x="60" y="239"/>
                  </a:lnTo>
                  <a:lnTo>
                    <a:pt x="0" y="260"/>
                  </a:lnTo>
                  <a:lnTo>
                    <a:pt x="0" y="21"/>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9"/>
            <p:cNvSpPr>
              <a:spLocks/>
            </p:cNvSpPr>
            <p:nvPr/>
          </p:nvSpPr>
          <p:spPr bwMode="auto">
            <a:xfrm>
              <a:off x="3220" y="1065"/>
              <a:ext cx="197" cy="289"/>
            </a:xfrm>
            <a:custGeom>
              <a:avLst/>
              <a:gdLst>
                <a:gd name="T0" fmla="*/ 0 w 197"/>
                <a:gd name="T1" fmla="*/ 0 h 289"/>
                <a:gd name="T2" fmla="*/ 64 w 197"/>
                <a:gd name="T3" fmla="*/ 17 h 289"/>
                <a:gd name="T4" fmla="*/ 133 w 197"/>
                <a:gd name="T5" fmla="*/ 164 h 289"/>
                <a:gd name="T6" fmla="*/ 131 w 197"/>
                <a:gd name="T7" fmla="*/ 112 h 289"/>
                <a:gd name="T8" fmla="*/ 131 w 197"/>
                <a:gd name="T9" fmla="*/ 33 h 289"/>
                <a:gd name="T10" fmla="*/ 194 w 197"/>
                <a:gd name="T11" fmla="*/ 50 h 289"/>
                <a:gd name="T12" fmla="*/ 196 w 197"/>
                <a:gd name="T13" fmla="*/ 288 h 289"/>
                <a:gd name="T14" fmla="*/ 133 w 197"/>
                <a:gd name="T15" fmla="*/ 271 h 289"/>
                <a:gd name="T16" fmla="*/ 63 w 197"/>
                <a:gd name="T17" fmla="*/ 124 h 289"/>
                <a:gd name="T18" fmla="*/ 64 w 197"/>
                <a:gd name="T19" fmla="*/ 180 h 289"/>
                <a:gd name="T20" fmla="*/ 66 w 197"/>
                <a:gd name="T21" fmla="*/ 255 h 289"/>
                <a:gd name="T22" fmla="*/ 3 w 197"/>
                <a:gd name="T23" fmla="*/ 238 h 289"/>
                <a:gd name="T24" fmla="*/ 0 w 197"/>
                <a:gd name="T25" fmla="*/ 0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289"/>
                <a:gd name="T41" fmla="*/ 197 w 197"/>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289">
                  <a:moveTo>
                    <a:pt x="0" y="0"/>
                  </a:moveTo>
                  <a:lnTo>
                    <a:pt x="64" y="17"/>
                  </a:lnTo>
                  <a:lnTo>
                    <a:pt x="133" y="164"/>
                  </a:lnTo>
                  <a:lnTo>
                    <a:pt x="131" y="112"/>
                  </a:lnTo>
                  <a:lnTo>
                    <a:pt x="131" y="33"/>
                  </a:lnTo>
                  <a:lnTo>
                    <a:pt x="194" y="50"/>
                  </a:lnTo>
                  <a:lnTo>
                    <a:pt x="196" y="288"/>
                  </a:lnTo>
                  <a:lnTo>
                    <a:pt x="133" y="271"/>
                  </a:lnTo>
                  <a:lnTo>
                    <a:pt x="63" y="124"/>
                  </a:lnTo>
                  <a:lnTo>
                    <a:pt x="64" y="180"/>
                  </a:lnTo>
                  <a:lnTo>
                    <a:pt x="66" y="255"/>
                  </a:lnTo>
                  <a:lnTo>
                    <a:pt x="3" y="238"/>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reeform 20"/>
            <p:cNvSpPr>
              <a:spLocks/>
            </p:cNvSpPr>
            <p:nvPr/>
          </p:nvSpPr>
          <p:spPr bwMode="auto">
            <a:xfrm>
              <a:off x="2223" y="1054"/>
              <a:ext cx="192" cy="85"/>
            </a:xfrm>
            <a:custGeom>
              <a:avLst/>
              <a:gdLst>
                <a:gd name="T0" fmla="*/ 0 w 192"/>
                <a:gd name="T1" fmla="*/ 84 h 85"/>
                <a:gd name="T2" fmla="*/ 0 w 192"/>
                <a:gd name="T3" fmla="*/ 18 h 85"/>
                <a:gd name="T4" fmla="*/ 101 w 192"/>
                <a:gd name="T5" fmla="*/ 4 h 85"/>
                <a:gd name="T6" fmla="*/ 112 w 192"/>
                <a:gd name="T7" fmla="*/ 1 h 85"/>
                <a:gd name="T8" fmla="*/ 119 w 192"/>
                <a:gd name="T9" fmla="*/ 0 h 85"/>
                <a:gd name="T10" fmla="*/ 126 w 192"/>
                <a:gd name="T11" fmla="*/ 0 h 85"/>
                <a:gd name="T12" fmla="*/ 133 w 192"/>
                <a:gd name="T13" fmla="*/ 0 h 85"/>
                <a:gd name="T14" fmla="*/ 142 w 192"/>
                <a:gd name="T15" fmla="*/ 0 h 85"/>
                <a:gd name="T16" fmla="*/ 148 w 192"/>
                <a:gd name="T17" fmla="*/ 0 h 85"/>
                <a:gd name="T18" fmla="*/ 153 w 192"/>
                <a:gd name="T19" fmla="*/ 0 h 85"/>
                <a:gd name="T20" fmla="*/ 159 w 192"/>
                <a:gd name="T21" fmla="*/ 1 h 85"/>
                <a:gd name="T22" fmla="*/ 168 w 192"/>
                <a:gd name="T23" fmla="*/ 5 h 85"/>
                <a:gd name="T24" fmla="*/ 177 w 192"/>
                <a:gd name="T25" fmla="*/ 11 h 85"/>
                <a:gd name="T26" fmla="*/ 182 w 192"/>
                <a:gd name="T27" fmla="*/ 14 h 85"/>
                <a:gd name="T28" fmla="*/ 185 w 192"/>
                <a:gd name="T29" fmla="*/ 19 h 85"/>
                <a:gd name="T30" fmla="*/ 186 w 192"/>
                <a:gd name="T31" fmla="*/ 27 h 85"/>
                <a:gd name="T32" fmla="*/ 189 w 192"/>
                <a:gd name="T33" fmla="*/ 36 h 85"/>
                <a:gd name="T34" fmla="*/ 191 w 192"/>
                <a:gd name="T35" fmla="*/ 45 h 85"/>
                <a:gd name="T36" fmla="*/ 191 w 192"/>
                <a:gd name="T37" fmla="*/ 56 h 85"/>
                <a:gd name="T38" fmla="*/ 191 w 192"/>
                <a:gd name="T39" fmla="*/ 68 h 85"/>
                <a:gd name="T40" fmla="*/ 189 w 192"/>
                <a:gd name="T41" fmla="*/ 79 h 85"/>
                <a:gd name="T42" fmla="*/ 186 w 192"/>
                <a:gd name="T43" fmla="*/ 84 h 85"/>
                <a:gd name="T44" fmla="*/ 126 w 192"/>
                <a:gd name="T45" fmla="*/ 84 h 85"/>
                <a:gd name="T46" fmla="*/ 126 w 192"/>
                <a:gd name="T47" fmla="*/ 79 h 85"/>
                <a:gd name="T48" fmla="*/ 126 w 192"/>
                <a:gd name="T49" fmla="*/ 73 h 85"/>
                <a:gd name="T50" fmla="*/ 124 w 192"/>
                <a:gd name="T51" fmla="*/ 68 h 85"/>
                <a:gd name="T52" fmla="*/ 122 w 192"/>
                <a:gd name="T53" fmla="*/ 66 h 85"/>
                <a:gd name="T54" fmla="*/ 120 w 192"/>
                <a:gd name="T55" fmla="*/ 61 h 85"/>
                <a:gd name="T56" fmla="*/ 117 w 192"/>
                <a:gd name="T57" fmla="*/ 61 h 85"/>
                <a:gd name="T58" fmla="*/ 112 w 192"/>
                <a:gd name="T59" fmla="*/ 58 h 85"/>
                <a:gd name="T60" fmla="*/ 106 w 192"/>
                <a:gd name="T61" fmla="*/ 58 h 85"/>
                <a:gd name="T62" fmla="*/ 101 w 192"/>
                <a:gd name="T63" fmla="*/ 61 h 85"/>
                <a:gd name="T64" fmla="*/ 68 w 192"/>
                <a:gd name="T65" fmla="*/ 63 h 85"/>
                <a:gd name="T66" fmla="*/ 68 w 192"/>
                <a:gd name="T67" fmla="*/ 84 h 85"/>
                <a:gd name="T68" fmla="*/ 0 w 192"/>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85"/>
                <a:gd name="T107" fmla="*/ 192 w 192"/>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85">
                  <a:moveTo>
                    <a:pt x="0" y="84"/>
                  </a:moveTo>
                  <a:lnTo>
                    <a:pt x="0" y="18"/>
                  </a:lnTo>
                  <a:lnTo>
                    <a:pt x="101" y="4"/>
                  </a:lnTo>
                  <a:lnTo>
                    <a:pt x="112" y="1"/>
                  </a:lnTo>
                  <a:lnTo>
                    <a:pt x="119" y="0"/>
                  </a:lnTo>
                  <a:lnTo>
                    <a:pt x="126" y="0"/>
                  </a:lnTo>
                  <a:lnTo>
                    <a:pt x="133" y="0"/>
                  </a:lnTo>
                  <a:lnTo>
                    <a:pt x="142" y="0"/>
                  </a:lnTo>
                  <a:lnTo>
                    <a:pt x="148" y="0"/>
                  </a:lnTo>
                  <a:lnTo>
                    <a:pt x="153" y="0"/>
                  </a:lnTo>
                  <a:lnTo>
                    <a:pt x="159" y="1"/>
                  </a:lnTo>
                  <a:lnTo>
                    <a:pt x="168" y="5"/>
                  </a:lnTo>
                  <a:lnTo>
                    <a:pt x="177" y="11"/>
                  </a:lnTo>
                  <a:lnTo>
                    <a:pt x="182" y="14"/>
                  </a:lnTo>
                  <a:lnTo>
                    <a:pt x="185" y="19"/>
                  </a:lnTo>
                  <a:lnTo>
                    <a:pt x="186" y="27"/>
                  </a:lnTo>
                  <a:lnTo>
                    <a:pt x="189" y="36"/>
                  </a:lnTo>
                  <a:lnTo>
                    <a:pt x="191" y="45"/>
                  </a:lnTo>
                  <a:lnTo>
                    <a:pt x="191" y="56"/>
                  </a:lnTo>
                  <a:lnTo>
                    <a:pt x="191" y="68"/>
                  </a:lnTo>
                  <a:lnTo>
                    <a:pt x="189" y="79"/>
                  </a:lnTo>
                  <a:lnTo>
                    <a:pt x="186" y="84"/>
                  </a:lnTo>
                  <a:lnTo>
                    <a:pt x="126" y="84"/>
                  </a:lnTo>
                  <a:lnTo>
                    <a:pt x="126" y="79"/>
                  </a:lnTo>
                  <a:lnTo>
                    <a:pt x="126" y="73"/>
                  </a:lnTo>
                  <a:lnTo>
                    <a:pt x="124" y="68"/>
                  </a:lnTo>
                  <a:lnTo>
                    <a:pt x="122" y="66"/>
                  </a:lnTo>
                  <a:lnTo>
                    <a:pt x="120" y="61"/>
                  </a:lnTo>
                  <a:lnTo>
                    <a:pt x="117" y="61"/>
                  </a:lnTo>
                  <a:lnTo>
                    <a:pt x="112" y="58"/>
                  </a:lnTo>
                  <a:lnTo>
                    <a:pt x="106" y="58"/>
                  </a:lnTo>
                  <a:lnTo>
                    <a:pt x="101" y="61"/>
                  </a:lnTo>
                  <a:lnTo>
                    <a:pt x="68" y="63"/>
                  </a:lnTo>
                  <a:lnTo>
                    <a:pt x="68" y="84"/>
                  </a:lnTo>
                  <a:lnTo>
                    <a:pt x="0" y="84"/>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a:spLocks/>
            </p:cNvSpPr>
            <p:nvPr/>
          </p:nvSpPr>
          <p:spPr bwMode="auto">
            <a:xfrm>
              <a:off x="2223" y="1138"/>
              <a:ext cx="202" cy="171"/>
            </a:xfrm>
            <a:custGeom>
              <a:avLst/>
              <a:gdLst>
                <a:gd name="T0" fmla="*/ 2 w 202"/>
                <a:gd name="T1" fmla="*/ 170 h 171"/>
                <a:gd name="T2" fmla="*/ 68 w 202"/>
                <a:gd name="T3" fmla="*/ 79 h 171"/>
                <a:gd name="T4" fmla="*/ 90 w 202"/>
                <a:gd name="T5" fmla="*/ 75 h 171"/>
                <a:gd name="T6" fmla="*/ 107 w 202"/>
                <a:gd name="T7" fmla="*/ 75 h 171"/>
                <a:gd name="T8" fmla="*/ 114 w 202"/>
                <a:gd name="T9" fmla="*/ 76 h 171"/>
                <a:gd name="T10" fmla="*/ 121 w 202"/>
                <a:gd name="T11" fmla="*/ 80 h 171"/>
                <a:gd name="T12" fmla="*/ 122 w 202"/>
                <a:gd name="T13" fmla="*/ 87 h 171"/>
                <a:gd name="T14" fmla="*/ 125 w 202"/>
                <a:gd name="T15" fmla="*/ 98 h 171"/>
                <a:gd name="T16" fmla="*/ 126 w 202"/>
                <a:gd name="T17" fmla="*/ 112 h 171"/>
                <a:gd name="T18" fmla="*/ 126 w 202"/>
                <a:gd name="T19" fmla="*/ 121 h 171"/>
                <a:gd name="T20" fmla="*/ 126 w 202"/>
                <a:gd name="T21" fmla="*/ 135 h 171"/>
                <a:gd name="T22" fmla="*/ 127 w 202"/>
                <a:gd name="T23" fmla="*/ 147 h 171"/>
                <a:gd name="T24" fmla="*/ 201 w 202"/>
                <a:gd name="T25" fmla="*/ 138 h 171"/>
                <a:gd name="T26" fmla="*/ 197 w 202"/>
                <a:gd name="T27" fmla="*/ 133 h 171"/>
                <a:gd name="T28" fmla="*/ 193 w 202"/>
                <a:gd name="T29" fmla="*/ 130 h 171"/>
                <a:gd name="T30" fmla="*/ 193 w 202"/>
                <a:gd name="T31" fmla="*/ 121 h 171"/>
                <a:gd name="T32" fmla="*/ 191 w 202"/>
                <a:gd name="T33" fmla="*/ 113 h 171"/>
                <a:gd name="T34" fmla="*/ 191 w 202"/>
                <a:gd name="T35" fmla="*/ 82 h 171"/>
                <a:gd name="T36" fmla="*/ 190 w 202"/>
                <a:gd name="T37" fmla="*/ 65 h 171"/>
                <a:gd name="T38" fmla="*/ 186 w 202"/>
                <a:gd name="T39" fmla="*/ 52 h 171"/>
                <a:gd name="T40" fmla="*/ 180 w 202"/>
                <a:gd name="T41" fmla="*/ 45 h 171"/>
                <a:gd name="T42" fmla="*/ 174 w 202"/>
                <a:gd name="T43" fmla="*/ 42 h 171"/>
                <a:gd name="T44" fmla="*/ 162 w 202"/>
                <a:gd name="T45" fmla="*/ 38 h 171"/>
                <a:gd name="T46" fmla="*/ 162 w 202"/>
                <a:gd name="T47" fmla="*/ 30 h 171"/>
                <a:gd name="T48" fmla="*/ 177 w 202"/>
                <a:gd name="T49" fmla="*/ 19 h 171"/>
                <a:gd name="T50" fmla="*/ 186 w 202"/>
                <a:gd name="T51" fmla="*/ 3 h 171"/>
                <a:gd name="T52" fmla="*/ 126 w 202"/>
                <a:gd name="T53" fmla="*/ 0 h 171"/>
                <a:gd name="T54" fmla="*/ 122 w 202"/>
                <a:gd name="T55" fmla="*/ 9 h 171"/>
                <a:gd name="T56" fmla="*/ 117 w 202"/>
                <a:gd name="T57" fmla="*/ 14 h 171"/>
                <a:gd name="T58" fmla="*/ 106 w 202"/>
                <a:gd name="T59" fmla="*/ 19 h 171"/>
                <a:gd name="T60" fmla="*/ 68 w 202"/>
                <a:gd name="T61" fmla="*/ 24 h 171"/>
                <a:gd name="T62" fmla="*/ 0 w 202"/>
                <a:gd name="T63" fmla="*/ 0 h 1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2"/>
                <a:gd name="T97" fmla="*/ 0 h 171"/>
                <a:gd name="T98" fmla="*/ 202 w 202"/>
                <a:gd name="T99" fmla="*/ 171 h 1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2" h="171">
                  <a:moveTo>
                    <a:pt x="0" y="0"/>
                  </a:moveTo>
                  <a:lnTo>
                    <a:pt x="2" y="170"/>
                  </a:lnTo>
                  <a:lnTo>
                    <a:pt x="71" y="159"/>
                  </a:lnTo>
                  <a:lnTo>
                    <a:pt x="68" y="79"/>
                  </a:lnTo>
                  <a:lnTo>
                    <a:pt x="78" y="76"/>
                  </a:lnTo>
                  <a:lnTo>
                    <a:pt x="90" y="75"/>
                  </a:lnTo>
                  <a:lnTo>
                    <a:pt x="100" y="75"/>
                  </a:lnTo>
                  <a:lnTo>
                    <a:pt x="107" y="75"/>
                  </a:lnTo>
                  <a:lnTo>
                    <a:pt x="113" y="76"/>
                  </a:lnTo>
                  <a:lnTo>
                    <a:pt x="114" y="76"/>
                  </a:lnTo>
                  <a:lnTo>
                    <a:pt x="119" y="79"/>
                  </a:lnTo>
                  <a:lnTo>
                    <a:pt x="121" y="80"/>
                  </a:lnTo>
                  <a:lnTo>
                    <a:pt x="122" y="84"/>
                  </a:lnTo>
                  <a:lnTo>
                    <a:pt x="122" y="87"/>
                  </a:lnTo>
                  <a:lnTo>
                    <a:pt x="125" y="92"/>
                  </a:lnTo>
                  <a:lnTo>
                    <a:pt x="125" y="98"/>
                  </a:lnTo>
                  <a:lnTo>
                    <a:pt x="125" y="107"/>
                  </a:lnTo>
                  <a:lnTo>
                    <a:pt x="126" y="112"/>
                  </a:lnTo>
                  <a:lnTo>
                    <a:pt x="126" y="117"/>
                  </a:lnTo>
                  <a:lnTo>
                    <a:pt x="126" y="121"/>
                  </a:lnTo>
                  <a:lnTo>
                    <a:pt x="126" y="127"/>
                  </a:lnTo>
                  <a:lnTo>
                    <a:pt x="126" y="135"/>
                  </a:lnTo>
                  <a:lnTo>
                    <a:pt x="126" y="141"/>
                  </a:lnTo>
                  <a:lnTo>
                    <a:pt x="127" y="147"/>
                  </a:lnTo>
                  <a:lnTo>
                    <a:pt x="132" y="149"/>
                  </a:lnTo>
                  <a:lnTo>
                    <a:pt x="201" y="138"/>
                  </a:lnTo>
                  <a:lnTo>
                    <a:pt x="199" y="133"/>
                  </a:lnTo>
                  <a:lnTo>
                    <a:pt x="197" y="133"/>
                  </a:lnTo>
                  <a:lnTo>
                    <a:pt x="195" y="131"/>
                  </a:lnTo>
                  <a:lnTo>
                    <a:pt x="193" y="130"/>
                  </a:lnTo>
                  <a:lnTo>
                    <a:pt x="193" y="126"/>
                  </a:lnTo>
                  <a:lnTo>
                    <a:pt x="193" y="121"/>
                  </a:lnTo>
                  <a:lnTo>
                    <a:pt x="191" y="119"/>
                  </a:lnTo>
                  <a:lnTo>
                    <a:pt x="191" y="113"/>
                  </a:lnTo>
                  <a:lnTo>
                    <a:pt x="191" y="92"/>
                  </a:lnTo>
                  <a:lnTo>
                    <a:pt x="191" y="82"/>
                  </a:lnTo>
                  <a:lnTo>
                    <a:pt x="191" y="73"/>
                  </a:lnTo>
                  <a:lnTo>
                    <a:pt x="190" y="65"/>
                  </a:lnTo>
                  <a:lnTo>
                    <a:pt x="187" y="58"/>
                  </a:lnTo>
                  <a:lnTo>
                    <a:pt x="186" y="52"/>
                  </a:lnTo>
                  <a:lnTo>
                    <a:pt x="184" y="47"/>
                  </a:lnTo>
                  <a:lnTo>
                    <a:pt x="180" y="45"/>
                  </a:lnTo>
                  <a:lnTo>
                    <a:pt x="178" y="44"/>
                  </a:lnTo>
                  <a:lnTo>
                    <a:pt x="174" y="42"/>
                  </a:lnTo>
                  <a:lnTo>
                    <a:pt x="168" y="40"/>
                  </a:lnTo>
                  <a:lnTo>
                    <a:pt x="162" y="38"/>
                  </a:lnTo>
                  <a:lnTo>
                    <a:pt x="155" y="36"/>
                  </a:lnTo>
                  <a:lnTo>
                    <a:pt x="162" y="30"/>
                  </a:lnTo>
                  <a:lnTo>
                    <a:pt x="171" y="24"/>
                  </a:lnTo>
                  <a:lnTo>
                    <a:pt x="177" y="19"/>
                  </a:lnTo>
                  <a:lnTo>
                    <a:pt x="183" y="12"/>
                  </a:lnTo>
                  <a:lnTo>
                    <a:pt x="186" y="3"/>
                  </a:lnTo>
                  <a:lnTo>
                    <a:pt x="187" y="0"/>
                  </a:lnTo>
                  <a:lnTo>
                    <a:pt x="126" y="0"/>
                  </a:lnTo>
                  <a:lnTo>
                    <a:pt x="125" y="3"/>
                  </a:lnTo>
                  <a:lnTo>
                    <a:pt x="122" y="9"/>
                  </a:lnTo>
                  <a:lnTo>
                    <a:pt x="121" y="12"/>
                  </a:lnTo>
                  <a:lnTo>
                    <a:pt x="117" y="14"/>
                  </a:lnTo>
                  <a:lnTo>
                    <a:pt x="113" y="17"/>
                  </a:lnTo>
                  <a:lnTo>
                    <a:pt x="106" y="19"/>
                  </a:lnTo>
                  <a:lnTo>
                    <a:pt x="97" y="22"/>
                  </a:lnTo>
                  <a:lnTo>
                    <a:pt x="68" y="24"/>
                  </a:lnTo>
                  <a:lnTo>
                    <a:pt x="68"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22"/>
            <p:cNvSpPr>
              <a:spLocks/>
            </p:cNvSpPr>
            <p:nvPr/>
          </p:nvSpPr>
          <p:spPr bwMode="auto">
            <a:xfrm>
              <a:off x="2472" y="1020"/>
              <a:ext cx="188" cy="76"/>
            </a:xfrm>
            <a:custGeom>
              <a:avLst/>
              <a:gdLst>
                <a:gd name="T0" fmla="*/ 0 w 188"/>
                <a:gd name="T1" fmla="*/ 75 h 76"/>
                <a:gd name="T2" fmla="*/ 0 w 188"/>
                <a:gd name="T3" fmla="*/ 10 h 76"/>
                <a:gd name="T4" fmla="*/ 104 w 188"/>
                <a:gd name="T5" fmla="*/ 0 h 76"/>
                <a:gd name="T6" fmla="*/ 124 w 188"/>
                <a:gd name="T7" fmla="*/ 0 h 76"/>
                <a:gd name="T8" fmla="*/ 140 w 188"/>
                <a:gd name="T9" fmla="*/ 1 h 76"/>
                <a:gd name="T10" fmla="*/ 155 w 188"/>
                <a:gd name="T11" fmla="*/ 3 h 76"/>
                <a:gd name="T12" fmla="*/ 167 w 188"/>
                <a:gd name="T13" fmla="*/ 10 h 76"/>
                <a:gd name="T14" fmla="*/ 175 w 188"/>
                <a:gd name="T15" fmla="*/ 17 h 76"/>
                <a:gd name="T16" fmla="*/ 181 w 188"/>
                <a:gd name="T17" fmla="*/ 26 h 76"/>
                <a:gd name="T18" fmla="*/ 185 w 188"/>
                <a:gd name="T19" fmla="*/ 38 h 76"/>
                <a:gd name="T20" fmla="*/ 187 w 188"/>
                <a:gd name="T21" fmla="*/ 51 h 76"/>
                <a:gd name="T22" fmla="*/ 187 w 188"/>
                <a:gd name="T23" fmla="*/ 58 h 76"/>
                <a:gd name="T24" fmla="*/ 185 w 188"/>
                <a:gd name="T25" fmla="*/ 66 h 76"/>
                <a:gd name="T26" fmla="*/ 184 w 188"/>
                <a:gd name="T27" fmla="*/ 75 h 76"/>
                <a:gd name="T28" fmla="*/ 121 w 188"/>
                <a:gd name="T29" fmla="*/ 75 h 76"/>
                <a:gd name="T30" fmla="*/ 121 w 188"/>
                <a:gd name="T31" fmla="*/ 72 h 76"/>
                <a:gd name="T32" fmla="*/ 121 w 188"/>
                <a:gd name="T33" fmla="*/ 66 h 76"/>
                <a:gd name="T34" fmla="*/ 120 w 188"/>
                <a:gd name="T35" fmla="*/ 62 h 76"/>
                <a:gd name="T36" fmla="*/ 118 w 188"/>
                <a:gd name="T37" fmla="*/ 60 h 76"/>
                <a:gd name="T38" fmla="*/ 115 w 188"/>
                <a:gd name="T39" fmla="*/ 57 h 76"/>
                <a:gd name="T40" fmla="*/ 114 w 188"/>
                <a:gd name="T41" fmla="*/ 57 h 76"/>
                <a:gd name="T42" fmla="*/ 109 w 188"/>
                <a:gd name="T43" fmla="*/ 55 h 76"/>
                <a:gd name="T44" fmla="*/ 104 w 188"/>
                <a:gd name="T45" fmla="*/ 55 h 76"/>
                <a:gd name="T46" fmla="*/ 96 w 188"/>
                <a:gd name="T47" fmla="*/ 55 h 76"/>
                <a:gd name="T48" fmla="*/ 71 w 188"/>
                <a:gd name="T49" fmla="*/ 57 h 76"/>
                <a:gd name="T50" fmla="*/ 71 w 188"/>
                <a:gd name="T51" fmla="*/ 75 h 76"/>
                <a:gd name="T52" fmla="*/ 0 w 188"/>
                <a:gd name="T53" fmla="*/ 75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76"/>
                <a:gd name="T83" fmla="*/ 188 w 188"/>
                <a:gd name="T84" fmla="*/ 76 h 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76">
                  <a:moveTo>
                    <a:pt x="0" y="75"/>
                  </a:moveTo>
                  <a:lnTo>
                    <a:pt x="0" y="10"/>
                  </a:lnTo>
                  <a:lnTo>
                    <a:pt x="104" y="0"/>
                  </a:lnTo>
                  <a:lnTo>
                    <a:pt x="124" y="0"/>
                  </a:lnTo>
                  <a:lnTo>
                    <a:pt x="140" y="1"/>
                  </a:lnTo>
                  <a:lnTo>
                    <a:pt x="155" y="3"/>
                  </a:lnTo>
                  <a:lnTo>
                    <a:pt x="167" y="10"/>
                  </a:lnTo>
                  <a:lnTo>
                    <a:pt x="175" y="17"/>
                  </a:lnTo>
                  <a:lnTo>
                    <a:pt x="181" y="26"/>
                  </a:lnTo>
                  <a:lnTo>
                    <a:pt x="185" y="38"/>
                  </a:lnTo>
                  <a:lnTo>
                    <a:pt x="187" y="51"/>
                  </a:lnTo>
                  <a:lnTo>
                    <a:pt x="187" y="58"/>
                  </a:lnTo>
                  <a:lnTo>
                    <a:pt x="185" y="66"/>
                  </a:lnTo>
                  <a:lnTo>
                    <a:pt x="184" y="75"/>
                  </a:lnTo>
                  <a:lnTo>
                    <a:pt x="121" y="75"/>
                  </a:lnTo>
                  <a:lnTo>
                    <a:pt x="121" y="72"/>
                  </a:lnTo>
                  <a:lnTo>
                    <a:pt x="121" y="66"/>
                  </a:lnTo>
                  <a:lnTo>
                    <a:pt x="120" y="62"/>
                  </a:lnTo>
                  <a:lnTo>
                    <a:pt x="118" y="60"/>
                  </a:lnTo>
                  <a:lnTo>
                    <a:pt x="115" y="57"/>
                  </a:lnTo>
                  <a:lnTo>
                    <a:pt x="114" y="57"/>
                  </a:lnTo>
                  <a:lnTo>
                    <a:pt x="109" y="55"/>
                  </a:lnTo>
                  <a:lnTo>
                    <a:pt x="104" y="55"/>
                  </a:lnTo>
                  <a:lnTo>
                    <a:pt x="96" y="55"/>
                  </a:lnTo>
                  <a:lnTo>
                    <a:pt x="71" y="57"/>
                  </a:lnTo>
                  <a:lnTo>
                    <a:pt x="71" y="75"/>
                  </a:lnTo>
                  <a:lnTo>
                    <a:pt x="0" y="75"/>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23"/>
            <p:cNvSpPr>
              <a:spLocks/>
            </p:cNvSpPr>
            <p:nvPr/>
          </p:nvSpPr>
          <p:spPr bwMode="auto">
            <a:xfrm>
              <a:off x="2472" y="1095"/>
              <a:ext cx="198" cy="83"/>
            </a:xfrm>
            <a:custGeom>
              <a:avLst/>
              <a:gdLst>
                <a:gd name="T0" fmla="*/ 2 w 198"/>
                <a:gd name="T1" fmla="*/ 82 h 83"/>
                <a:gd name="T2" fmla="*/ 0 w 198"/>
                <a:gd name="T3" fmla="*/ 0 h 83"/>
                <a:gd name="T4" fmla="*/ 72 w 198"/>
                <a:gd name="T5" fmla="*/ 0 h 83"/>
                <a:gd name="T6" fmla="*/ 72 w 198"/>
                <a:gd name="T7" fmla="*/ 20 h 83"/>
                <a:gd name="T8" fmla="*/ 99 w 198"/>
                <a:gd name="T9" fmla="*/ 19 h 83"/>
                <a:gd name="T10" fmla="*/ 104 w 198"/>
                <a:gd name="T11" fmla="*/ 19 h 83"/>
                <a:gd name="T12" fmla="*/ 108 w 198"/>
                <a:gd name="T13" fmla="*/ 16 h 83"/>
                <a:gd name="T14" fmla="*/ 113 w 198"/>
                <a:gd name="T15" fmla="*/ 15 h 83"/>
                <a:gd name="T16" fmla="*/ 116 w 198"/>
                <a:gd name="T17" fmla="*/ 10 h 83"/>
                <a:gd name="T18" fmla="*/ 119 w 198"/>
                <a:gd name="T19" fmla="*/ 8 h 83"/>
                <a:gd name="T20" fmla="*/ 120 w 198"/>
                <a:gd name="T21" fmla="*/ 3 h 83"/>
                <a:gd name="T22" fmla="*/ 122 w 198"/>
                <a:gd name="T23" fmla="*/ 0 h 83"/>
                <a:gd name="T24" fmla="*/ 185 w 198"/>
                <a:gd name="T25" fmla="*/ 0 h 83"/>
                <a:gd name="T26" fmla="*/ 181 w 198"/>
                <a:gd name="T27" fmla="*/ 8 h 83"/>
                <a:gd name="T28" fmla="*/ 176 w 198"/>
                <a:gd name="T29" fmla="*/ 15 h 83"/>
                <a:gd name="T30" fmla="*/ 170 w 198"/>
                <a:gd name="T31" fmla="*/ 20 h 83"/>
                <a:gd name="T32" fmla="*/ 164 w 198"/>
                <a:gd name="T33" fmla="*/ 26 h 83"/>
                <a:gd name="T34" fmla="*/ 159 w 198"/>
                <a:gd name="T35" fmla="*/ 31 h 83"/>
                <a:gd name="T36" fmla="*/ 168 w 198"/>
                <a:gd name="T37" fmla="*/ 33 h 83"/>
                <a:gd name="T38" fmla="*/ 174 w 198"/>
                <a:gd name="T39" fmla="*/ 37 h 83"/>
                <a:gd name="T40" fmla="*/ 181 w 198"/>
                <a:gd name="T41" fmla="*/ 42 h 83"/>
                <a:gd name="T42" fmla="*/ 186 w 198"/>
                <a:gd name="T43" fmla="*/ 47 h 83"/>
                <a:gd name="T44" fmla="*/ 190 w 198"/>
                <a:gd name="T45" fmla="*/ 54 h 83"/>
                <a:gd name="T46" fmla="*/ 194 w 198"/>
                <a:gd name="T47" fmla="*/ 61 h 83"/>
                <a:gd name="T48" fmla="*/ 197 w 198"/>
                <a:gd name="T49" fmla="*/ 71 h 83"/>
                <a:gd name="T50" fmla="*/ 197 w 198"/>
                <a:gd name="T51" fmla="*/ 82 h 83"/>
                <a:gd name="T52" fmla="*/ 130 w 198"/>
                <a:gd name="T53" fmla="*/ 82 h 83"/>
                <a:gd name="T54" fmla="*/ 130 w 198"/>
                <a:gd name="T55" fmla="*/ 80 h 83"/>
                <a:gd name="T56" fmla="*/ 130 w 198"/>
                <a:gd name="T57" fmla="*/ 77 h 83"/>
                <a:gd name="T58" fmla="*/ 128 w 198"/>
                <a:gd name="T59" fmla="*/ 73 h 83"/>
                <a:gd name="T60" fmla="*/ 128 w 198"/>
                <a:gd name="T61" fmla="*/ 70 h 83"/>
                <a:gd name="T62" fmla="*/ 126 w 198"/>
                <a:gd name="T63" fmla="*/ 66 h 83"/>
                <a:gd name="T64" fmla="*/ 125 w 198"/>
                <a:gd name="T65" fmla="*/ 64 h 83"/>
                <a:gd name="T66" fmla="*/ 122 w 198"/>
                <a:gd name="T67" fmla="*/ 64 h 83"/>
                <a:gd name="T68" fmla="*/ 119 w 198"/>
                <a:gd name="T69" fmla="*/ 61 h 83"/>
                <a:gd name="T70" fmla="*/ 115 w 198"/>
                <a:gd name="T71" fmla="*/ 61 h 83"/>
                <a:gd name="T72" fmla="*/ 110 w 198"/>
                <a:gd name="T73" fmla="*/ 61 h 83"/>
                <a:gd name="T74" fmla="*/ 107 w 198"/>
                <a:gd name="T75" fmla="*/ 61 h 83"/>
                <a:gd name="T76" fmla="*/ 101 w 198"/>
                <a:gd name="T77" fmla="*/ 61 h 83"/>
                <a:gd name="T78" fmla="*/ 93 w 198"/>
                <a:gd name="T79" fmla="*/ 64 h 83"/>
                <a:gd name="T80" fmla="*/ 72 w 198"/>
                <a:gd name="T81" fmla="*/ 64 h 83"/>
                <a:gd name="T82" fmla="*/ 72 w 198"/>
                <a:gd name="T83" fmla="*/ 82 h 83"/>
                <a:gd name="T84" fmla="*/ 2 w 198"/>
                <a:gd name="T85" fmla="*/ 82 h 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8"/>
                <a:gd name="T130" fmla="*/ 0 h 83"/>
                <a:gd name="T131" fmla="*/ 198 w 198"/>
                <a:gd name="T132" fmla="*/ 83 h 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8" h="83">
                  <a:moveTo>
                    <a:pt x="2" y="82"/>
                  </a:moveTo>
                  <a:lnTo>
                    <a:pt x="0" y="0"/>
                  </a:lnTo>
                  <a:lnTo>
                    <a:pt x="72" y="0"/>
                  </a:lnTo>
                  <a:lnTo>
                    <a:pt x="72" y="20"/>
                  </a:lnTo>
                  <a:lnTo>
                    <a:pt x="99" y="19"/>
                  </a:lnTo>
                  <a:lnTo>
                    <a:pt x="104" y="19"/>
                  </a:lnTo>
                  <a:lnTo>
                    <a:pt x="108" y="16"/>
                  </a:lnTo>
                  <a:lnTo>
                    <a:pt x="113" y="15"/>
                  </a:lnTo>
                  <a:lnTo>
                    <a:pt x="116" y="10"/>
                  </a:lnTo>
                  <a:lnTo>
                    <a:pt x="119" y="8"/>
                  </a:lnTo>
                  <a:lnTo>
                    <a:pt x="120" y="3"/>
                  </a:lnTo>
                  <a:lnTo>
                    <a:pt x="122" y="0"/>
                  </a:lnTo>
                  <a:lnTo>
                    <a:pt x="185" y="0"/>
                  </a:lnTo>
                  <a:lnTo>
                    <a:pt x="181" y="8"/>
                  </a:lnTo>
                  <a:lnTo>
                    <a:pt x="176" y="15"/>
                  </a:lnTo>
                  <a:lnTo>
                    <a:pt x="170" y="20"/>
                  </a:lnTo>
                  <a:lnTo>
                    <a:pt x="164" y="26"/>
                  </a:lnTo>
                  <a:lnTo>
                    <a:pt x="159" y="31"/>
                  </a:lnTo>
                  <a:lnTo>
                    <a:pt x="168" y="33"/>
                  </a:lnTo>
                  <a:lnTo>
                    <a:pt x="174" y="37"/>
                  </a:lnTo>
                  <a:lnTo>
                    <a:pt x="181" y="42"/>
                  </a:lnTo>
                  <a:lnTo>
                    <a:pt x="186" y="47"/>
                  </a:lnTo>
                  <a:lnTo>
                    <a:pt x="190" y="54"/>
                  </a:lnTo>
                  <a:lnTo>
                    <a:pt x="194" y="61"/>
                  </a:lnTo>
                  <a:lnTo>
                    <a:pt x="197" y="71"/>
                  </a:lnTo>
                  <a:lnTo>
                    <a:pt x="197" y="82"/>
                  </a:lnTo>
                  <a:lnTo>
                    <a:pt x="130" y="82"/>
                  </a:lnTo>
                  <a:lnTo>
                    <a:pt x="130" y="80"/>
                  </a:lnTo>
                  <a:lnTo>
                    <a:pt x="130" y="77"/>
                  </a:lnTo>
                  <a:lnTo>
                    <a:pt x="128" y="73"/>
                  </a:lnTo>
                  <a:lnTo>
                    <a:pt x="128" y="70"/>
                  </a:lnTo>
                  <a:lnTo>
                    <a:pt x="126" y="66"/>
                  </a:lnTo>
                  <a:lnTo>
                    <a:pt x="125" y="64"/>
                  </a:lnTo>
                  <a:lnTo>
                    <a:pt x="122" y="64"/>
                  </a:lnTo>
                  <a:lnTo>
                    <a:pt x="119" y="61"/>
                  </a:lnTo>
                  <a:lnTo>
                    <a:pt x="115" y="61"/>
                  </a:lnTo>
                  <a:lnTo>
                    <a:pt x="110" y="61"/>
                  </a:lnTo>
                  <a:lnTo>
                    <a:pt x="107" y="61"/>
                  </a:lnTo>
                  <a:lnTo>
                    <a:pt x="101" y="61"/>
                  </a:lnTo>
                  <a:lnTo>
                    <a:pt x="93" y="64"/>
                  </a:lnTo>
                  <a:lnTo>
                    <a:pt x="72" y="64"/>
                  </a:lnTo>
                  <a:lnTo>
                    <a:pt x="72" y="82"/>
                  </a:lnTo>
                  <a:lnTo>
                    <a:pt x="2" y="82"/>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4"/>
            <p:cNvSpPr>
              <a:spLocks/>
            </p:cNvSpPr>
            <p:nvPr/>
          </p:nvSpPr>
          <p:spPr bwMode="auto">
            <a:xfrm>
              <a:off x="2474" y="1177"/>
              <a:ext cx="196" cy="83"/>
            </a:xfrm>
            <a:custGeom>
              <a:avLst/>
              <a:gdLst>
                <a:gd name="T0" fmla="*/ 0 w 196"/>
                <a:gd name="T1" fmla="*/ 0 h 83"/>
                <a:gd name="T2" fmla="*/ 0 w 196"/>
                <a:gd name="T3" fmla="*/ 82 h 83"/>
                <a:gd name="T4" fmla="*/ 106 w 196"/>
                <a:gd name="T5" fmla="*/ 73 h 83"/>
                <a:gd name="T6" fmla="*/ 119 w 196"/>
                <a:gd name="T7" fmla="*/ 72 h 83"/>
                <a:gd name="T8" fmla="*/ 130 w 196"/>
                <a:gd name="T9" fmla="*/ 70 h 83"/>
                <a:gd name="T10" fmla="*/ 142 w 196"/>
                <a:gd name="T11" fmla="*/ 68 h 83"/>
                <a:gd name="T12" fmla="*/ 151 w 196"/>
                <a:gd name="T13" fmla="*/ 64 h 83"/>
                <a:gd name="T14" fmla="*/ 161 w 196"/>
                <a:gd name="T15" fmla="*/ 58 h 83"/>
                <a:gd name="T16" fmla="*/ 168 w 196"/>
                <a:gd name="T17" fmla="*/ 52 h 83"/>
                <a:gd name="T18" fmla="*/ 177 w 196"/>
                <a:gd name="T19" fmla="*/ 47 h 83"/>
                <a:gd name="T20" fmla="*/ 183 w 196"/>
                <a:gd name="T21" fmla="*/ 40 h 83"/>
                <a:gd name="T22" fmla="*/ 189 w 196"/>
                <a:gd name="T23" fmla="*/ 31 h 83"/>
                <a:gd name="T24" fmla="*/ 192 w 196"/>
                <a:gd name="T25" fmla="*/ 23 h 83"/>
                <a:gd name="T26" fmla="*/ 195 w 196"/>
                <a:gd name="T27" fmla="*/ 11 h 83"/>
                <a:gd name="T28" fmla="*/ 195 w 196"/>
                <a:gd name="T29" fmla="*/ 0 h 83"/>
                <a:gd name="T30" fmla="*/ 128 w 196"/>
                <a:gd name="T31" fmla="*/ 0 h 83"/>
                <a:gd name="T32" fmla="*/ 126 w 196"/>
                <a:gd name="T33" fmla="*/ 7 h 83"/>
                <a:gd name="T34" fmla="*/ 123 w 196"/>
                <a:gd name="T35" fmla="*/ 12 h 83"/>
                <a:gd name="T36" fmla="*/ 113 w 196"/>
                <a:gd name="T37" fmla="*/ 17 h 83"/>
                <a:gd name="T38" fmla="*/ 101 w 196"/>
                <a:gd name="T39" fmla="*/ 18 h 83"/>
                <a:gd name="T40" fmla="*/ 70 w 196"/>
                <a:gd name="T41" fmla="*/ 19 h 83"/>
                <a:gd name="T42" fmla="*/ 70 w 196"/>
                <a:gd name="T43" fmla="*/ 0 h 83"/>
                <a:gd name="T44" fmla="*/ 0 w 196"/>
                <a:gd name="T45" fmla="*/ 0 h 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
                <a:gd name="T70" fmla="*/ 0 h 83"/>
                <a:gd name="T71" fmla="*/ 196 w 196"/>
                <a:gd name="T72" fmla="*/ 83 h 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 h="83">
                  <a:moveTo>
                    <a:pt x="0" y="0"/>
                  </a:moveTo>
                  <a:lnTo>
                    <a:pt x="0" y="82"/>
                  </a:lnTo>
                  <a:lnTo>
                    <a:pt x="106" y="73"/>
                  </a:lnTo>
                  <a:lnTo>
                    <a:pt x="119" y="72"/>
                  </a:lnTo>
                  <a:lnTo>
                    <a:pt x="130" y="70"/>
                  </a:lnTo>
                  <a:lnTo>
                    <a:pt x="142" y="68"/>
                  </a:lnTo>
                  <a:lnTo>
                    <a:pt x="151" y="64"/>
                  </a:lnTo>
                  <a:lnTo>
                    <a:pt x="161" y="58"/>
                  </a:lnTo>
                  <a:lnTo>
                    <a:pt x="168" y="52"/>
                  </a:lnTo>
                  <a:lnTo>
                    <a:pt x="177" y="47"/>
                  </a:lnTo>
                  <a:lnTo>
                    <a:pt x="183" y="40"/>
                  </a:lnTo>
                  <a:lnTo>
                    <a:pt x="189" y="31"/>
                  </a:lnTo>
                  <a:lnTo>
                    <a:pt x="192" y="23"/>
                  </a:lnTo>
                  <a:lnTo>
                    <a:pt x="195" y="11"/>
                  </a:lnTo>
                  <a:lnTo>
                    <a:pt x="195" y="0"/>
                  </a:lnTo>
                  <a:lnTo>
                    <a:pt x="128" y="0"/>
                  </a:lnTo>
                  <a:lnTo>
                    <a:pt x="126" y="7"/>
                  </a:lnTo>
                  <a:lnTo>
                    <a:pt x="123" y="12"/>
                  </a:lnTo>
                  <a:lnTo>
                    <a:pt x="113" y="17"/>
                  </a:lnTo>
                  <a:lnTo>
                    <a:pt x="101" y="18"/>
                  </a:lnTo>
                  <a:lnTo>
                    <a:pt x="70" y="19"/>
                  </a:lnTo>
                  <a:lnTo>
                    <a:pt x="70"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5"/>
            <p:cNvSpPr>
              <a:spLocks/>
            </p:cNvSpPr>
            <p:nvPr/>
          </p:nvSpPr>
          <p:spPr bwMode="auto">
            <a:xfrm>
              <a:off x="2729" y="1004"/>
              <a:ext cx="219" cy="129"/>
            </a:xfrm>
            <a:custGeom>
              <a:avLst/>
              <a:gdLst>
                <a:gd name="T0" fmla="*/ 0 w 221"/>
                <a:gd name="T1" fmla="*/ 128 h 129"/>
                <a:gd name="T2" fmla="*/ 0 w 221"/>
                <a:gd name="T3" fmla="*/ 125 h 129"/>
                <a:gd name="T4" fmla="*/ 2 w 221"/>
                <a:gd name="T5" fmla="*/ 112 h 129"/>
                <a:gd name="T6" fmla="*/ 2 w 221"/>
                <a:gd name="T7" fmla="*/ 100 h 129"/>
                <a:gd name="T8" fmla="*/ 5 w 221"/>
                <a:gd name="T9" fmla="*/ 89 h 129"/>
                <a:gd name="T10" fmla="*/ 7 w 221"/>
                <a:gd name="T11" fmla="*/ 78 h 129"/>
                <a:gd name="T12" fmla="*/ 12 w 221"/>
                <a:gd name="T13" fmla="*/ 67 h 129"/>
                <a:gd name="T14" fmla="*/ 15 w 221"/>
                <a:gd name="T15" fmla="*/ 59 h 129"/>
                <a:gd name="T16" fmla="*/ 20 w 221"/>
                <a:gd name="T17" fmla="*/ 48 h 129"/>
                <a:gd name="T18" fmla="*/ 27 w 221"/>
                <a:gd name="T19" fmla="*/ 38 h 129"/>
                <a:gd name="T20" fmla="*/ 35 w 221"/>
                <a:gd name="T21" fmla="*/ 31 h 129"/>
                <a:gd name="T22" fmla="*/ 43 w 221"/>
                <a:gd name="T23" fmla="*/ 22 h 129"/>
                <a:gd name="T24" fmla="*/ 53 w 221"/>
                <a:gd name="T25" fmla="*/ 16 h 129"/>
                <a:gd name="T26" fmla="*/ 57 w 221"/>
                <a:gd name="T27" fmla="*/ 10 h 129"/>
                <a:gd name="T28" fmla="*/ 69 w 221"/>
                <a:gd name="T29" fmla="*/ 5 h 129"/>
                <a:gd name="T30" fmla="*/ 81 w 221"/>
                <a:gd name="T31" fmla="*/ 1 h 129"/>
                <a:gd name="T32" fmla="*/ 92 w 221"/>
                <a:gd name="T33" fmla="*/ 0 h 129"/>
                <a:gd name="T34" fmla="*/ 105 w 221"/>
                <a:gd name="T35" fmla="*/ 0 h 129"/>
                <a:gd name="T36" fmla="*/ 114 w 221"/>
                <a:gd name="T37" fmla="*/ 0 h 129"/>
                <a:gd name="T38" fmla="*/ 123 w 221"/>
                <a:gd name="T39" fmla="*/ 1 h 129"/>
                <a:gd name="T40" fmla="*/ 132 w 221"/>
                <a:gd name="T41" fmla="*/ 3 h 129"/>
                <a:gd name="T42" fmla="*/ 139 w 221"/>
                <a:gd name="T43" fmla="*/ 5 h 129"/>
                <a:gd name="T44" fmla="*/ 145 w 221"/>
                <a:gd name="T45" fmla="*/ 6 h 129"/>
                <a:gd name="T46" fmla="*/ 152 w 221"/>
                <a:gd name="T47" fmla="*/ 9 h 129"/>
                <a:gd name="T48" fmla="*/ 159 w 221"/>
                <a:gd name="T49" fmla="*/ 12 h 129"/>
                <a:gd name="T50" fmla="*/ 163 w 221"/>
                <a:gd name="T51" fmla="*/ 16 h 129"/>
                <a:gd name="T52" fmla="*/ 173 w 221"/>
                <a:gd name="T53" fmla="*/ 27 h 129"/>
                <a:gd name="T54" fmla="*/ 183 w 221"/>
                <a:gd name="T55" fmla="*/ 38 h 129"/>
                <a:gd name="T56" fmla="*/ 193 w 221"/>
                <a:gd name="T57" fmla="*/ 50 h 129"/>
                <a:gd name="T58" fmla="*/ 199 w 221"/>
                <a:gd name="T59" fmla="*/ 63 h 129"/>
                <a:gd name="T60" fmla="*/ 205 w 221"/>
                <a:gd name="T61" fmla="*/ 78 h 129"/>
                <a:gd name="T62" fmla="*/ 208 w 221"/>
                <a:gd name="T63" fmla="*/ 93 h 129"/>
                <a:gd name="T64" fmla="*/ 212 w 221"/>
                <a:gd name="T65" fmla="*/ 110 h 129"/>
                <a:gd name="T66" fmla="*/ 212 w 221"/>
                <a:gd name="T67" fmla="*/ 125 h 129"/>
                <a:gd name="T68" fmla="*/ 212 w 221"/>
                <a:gd name="T69" fmla="*/ 128 h 129"/>
                <a:gd name="T70" fmla="*/ 145 w 221"/>
                <a:gd name="T71" fmla="*/ 128 h 129"/>
                <a:gd name="T72" fmla="*/ 145 w 221"/>
                <a:gd name="T73" fmla="*/ 117 h 129"/>
                <a:gd name="T74" fmla="*/ 143 w 221"/>
                <a:gd name="T75" fmla="*/ 101 h 129"/>
                <a:gd name="T76" fmla="*/ 141 w 221"/>
                <a:gd name="T77" fmla="*/ 91 h 129"/>
                <a:gd name="T78" fmla="*/ 138 w 221"/>
                <a:gd name="T79" fmla="*/ 80 h 129"/>
                <a:gd name="T80" fmla="*/ 132 w 221"/>
                <a:gd name="T81" fmla="*/ 71 h 129"/>
                <a:gd name="T82" fmla="*/ 123 w 221"/>
                <a:gd name="T83" fmla="*/ 66 h 129"/>
                <a:gd name="T84" fmla="*/ 116 w 221"/>
                <a:gd name="T85" fmla="*/ 61 h 129"/>
                <a:gd name="T86" fmla="*/ 105 w 221"/>
                <a:gd name="T87" fmla="*/ 61 h 129"/>
                <a:gd name="T88" fmla="*/ 100 w 221"/>
                <a:gd name="T89" fmla="*/ 61 h 129"/>
                <a:gd name="T90" fmla="*/ 94 w 221"/>
                <a:gd name="T91" fmla="*/ 61 h 129"/>
                <a:gd name="T92" fmla="*/ 88 w 221"/>
                <a:gd name="T93" fmla="*/ 66 h 129"/>
                <a:gd name="T94" fmla="*/ 85 w 221"/>
                <a:gd name="T95" fmla="*/ 67 h 129"/>
                <a:gd name="T96" fmla="*/ 81 w 221"/>
                <a:gd name="T97" fmla="*/ 71 h 129"/>
                <a:gd name="T98" fmla="*/ 76 w 221"/>
                <a:gd name="T99" fmla="*/ 76 h 129"/>
                <a:gd name="T100" fmla="*/ 74 w 221"/>
                <a:gd name="T101" fmla="*/ 83 h 129"/>
                <a:gd name="T102" fmla="*/ 72 w 221"/>
                <a:gd name="T103" fmla="*/ 91 h 129"/>
                <a:gd name="T104" fmla="*/ 69 w 221"/>
                <a:gd name="T105" fmla="*/ 99 h 129"/>
                <a:gd name="T106" fmla="*/ 68 w 221"/>
                <a:gd name="T107" fmla="*/ 107 h 129"/>
                <a:gd name="T108" fmla="*/ 68 w 221"/>
                <a:gd name="T109" fmla="*/ 117 h 129"/>
                <a:gd name="T110" fmla="*/ 68 w 221"/>
                <a:gd name="T111" fmla="*/ 128 h 129"/>
                <a:gd name="T112" fmla="*/ 0 w 221"/>
                <a:gd name="T113" fmla="*/ 128 h 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129"/>
                <a:gd name="T173" fmla="*/ 221 w 221"/>
                <a:gd name="T174" fmla="*/ 129 h 1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129">
                  <a:moveTo>
                    <a:pt x="0" y="128"/>
                  </a:moveTo>
                  <a:lnTo>
                    <a:pt x="0" y="125"/>
                  </a:lnTo>
                  <a:lnTo>
                    <a:pt x="2" y="112"/>
                  </a:lnTo>
                  <a:lnTo>
                    <a:pt x="2" y="100"/>
                  </a:lnTo>
                  <a:lnTo>
                    <a:pt x="5" y="89"/>
                  </a:lnTo>
                  <a:lnTo>
                    <a:pt x="7" y="78"/>
                  </a:lnTo>
                  <a:lnTo>
                    <a:pt x="12" y="67"/>
                  </a:lnTo>
                  <a:lnTo>
                    <a:pt x="15" y="59"/>
                  </a:lnTo>
                  <a:lnTo>
                    <a:pt x="20" y="48"/>
                  </a:lnTo>
                  <a:lnTo>
                    <a:pt x="27" y="38"/>
                  </a:lnTo>
                  <a:lnTo>
                    <a:pt x="35" y="31"/>
                  </a:lnTo>
                  <a:lnTo>
                    <a:pt x="43" y="22"/>
                  </a:lnTo>
                  <a:lnTo>
                    <a:pt x="53" y="16"/>
                  </a:lnTo>
                  <a:lnTo>
                    <a:pt x="61" y="10"/>
                  </a:lnTo>
                  <a:lnTo>
                    <a:pt x="73" y="5"/>
                  </a:lnTo>
                  <a:lnTo>
                    <a:pt x="85" y="1"/>
                  </a:lnTo>
                  <a:lnTo>
                    <a:pt x="96" y="0"/>
                  </a:lnTo>
                  <a:lnTo>
                    <a:pt x="109" y="0"/>
                  </a:lnTo>
                  <a:lnTo>
                    <a:pt x="118" y="0"/>
                  </a:lnTo>
                  <a:lnTo>
                    <a:pt x="127" y="1"/>
                  </a:lnTo>
                  <a:lnTo>
                    <a:pt x="136" y="3"/>
                  </a:lnTo>
                  <a:lnTo>
                    <a:pt x="143" y="5"/>
                  </a:lnTo>
                  <a:lnTo>
                    <a:pt x="149" y="6"/>
                  </a:lnTo>
                  <a:lnTo>
                    <a:pt x="156" y="9"/>
                  </a:lnTo>
                  <a:lnTo>
                    <a:pt x="163" y="12"/>
                  </a:lnTo>
                  <a:lnTo>
                    <a:pt x="169" y="16"/>
                  </a:lnTo>
                  <a:lnTo>
                    <a:pt x="181" y="27"/>
                  </a:lnTo>
                  <a:lnTo>
                    <a:pt x="191" y="38"/>
                  </a:lnTo>
                  <a:lnTo>
                    <a:pt x="201" y="50"/>
                  </a:lnTo>
                  <a:lnTo>
                    <a:pt x="207" y="63"/>
                  </a:lnTo>
                  <a:lnTo>
                    <a:pt x="213" y="78"/>
                  </a:lnTo>
                  <a:lnTo>
                    <a:pt x="216" y="93"/>
                  </a:lnTo>
                  <a:lnTo>
                    <a:pt x="220" y="110"/>
                  </a:lnTo>
                  <a:lnTo>
                    <a:pt x="220" y="125"/>
                  </a:lnTo>
                  <a:lnTo>
                    <a:pt x="220" y="128"/>
                  </a:lnTo>
                  <a:lnTo>
                    <a:pt x="149" y="128"/>
                  </a:lnTo>
                  <a:lnTo>
                    <a:pt x="149" y="117"/>
                  </a:lnTo>
                  <a:lnTo>
                    <a:pt x="147" y="101"/>
                  </a:lnTo>
                  <a:lnTo>
                    <a:pt x="145" y="91"/>
                  </a:lnTo>
                  <a:lnTo>
                    <a:pt x="142" y="80"/>
                  </a:lnTo>
                  <a:lnTo>
                    <a:pt x="136" y="71"/>
                  </a:lnTo>
                  <a:lnTo>
                    <a:pt x="127" y="66"/>
                  </a:lnTo>
                  <a:lnTo>
                    <a:pt x="120" y="61"/>
                  </a:lnTo>
                  <a:lnTo>
                    <a:pt x="109" y="61"/>
                  </a:lnTo>
                  <a:lnTo>
                    <a:pt x="104" y="61"/>
                  </a:lnTo>
                  <a:lnTo>
                    <a:pt x="98" y="61"/>
                  </a:lnTo>
                  <a:lnTo>
                    <a:pt x="92" y="66"/>
                  </a:lnTo>
                  <a:lnTo>
                    <a:pt x="89" y="67"/>
                  </a:lnTo>
                  <a:lnTo>
                    <a:pt x="85" y="71"/>
                  </a:lnTo>
                  <a:lnTo>
                    <a:pt x="80" y="76"/>
                  </a:lnTo>
                  <a:lnTo>
                    <a:pt x="78" y="83"/>
                  </a:lnTo>
                  <a:lnTo>
                    <a:pt x="76" y="91"/>
                  </a:lnTo>
                  <a:lnTo>
                    <a:pt x="73" y="99"/>
                  </a:lnTo>
                  <a:lnTo>
                    <a:pt x="72" y="107"/>
                  </a:lnTo>
                  <a:lnTo>
                    <a:pt x="72" y="117"/>
                  </a:lnTo>
                  <a:lnTo>
                    <a:pt x="72" y="128"/>
                  </a:lnTo>
                  <a:lnTo>
                    <a:pt x="0" y="128"/>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26"/>
            <p:cNvSpPr>
              <a:spLocks/>
            </p:cNvSpPr>
            <p:nvPr/>
          </p:nvSpPr>
          <p:spPr bwMode="auto">
            <a:xfrm>
              <a:off x="2729" y="1132"/>
              <a:ext cx="219" cy="127"/>
            </a:xfrm>
            <a:custGeom>
              <a:avLst/>
              <a:gdLst>
                <a:gd name="T0" fmla="*/ 0 w 221"/>
                <a:gd name="T1" fmla="*/ 0 h 127"/>
                <a:gd name="T2" fmla="*/ 0 w 221"/>
                <a:gd name="T3" fmla="*/ 14 h 127"/>
                <a:gd name="T4" fmla="*/ 5 w 221"/>
                <a:gd name="T5" fmla="*/ 30 h 127"/>
                <a:gd name="T6" fmla="*/ 6 w 221"/>
                <a:gd name="T7" fmla="*/ 48 h 127"/>
                <a:gd name="T8" fmla="*/ 12 w 221"/>
                <a:gd name="T9" fmla="*/ 63 h 127"/>
                <a:gd name="T10" fmla="*/ 18 w 221"/>
                <a:gd name="T11" fmla="*/ 76 h 127"/>
                <a:gd name="T12" fmla="*/ 27 w 221"/>
                <a:gd name="T13" fmla="*/ 88 h 127"/>
                <a:gd name="T14" fmla="*/ 36 w 221"/>
                <a:gd name="T15" fmla="*/ 99 h 127"/>
                <a:gd name="T16" fmla="*/ 49 w 221"/>
                <a:gd name="T17" fmla="*/ 110 h 127"/>
                <a:gd name="T18" fmla="*/ 54 w 221"/>
                <a:gd name="T19" fmla="*/ 115 h 127"/>
                <a:gd name="T20" fmla="*/ 57 w 221"/>
                <a:gd name="T21" fmla="*/ 116 h 127"/>
                <a:gd name="T22" fmla="*/ 63 w 221"/>
                <a:gd name="T23" fmla="*/ 120 h 127"/>
                <a:gd name="T24" fmla="*/ 72 w 221"/>
                <a:gd name="T25" fmla="*/ 122 h 127"/>
                <a:gd name="T26" fmla="*/ 79 w 221"/>
                <a:gd name="T27" fmla="*/ 124 h 127"/>
                <a:gd name="T28" fmla="*/ 88 w 221"/>
                <a:gd name="T29" fmla="*/ 124 h 127"/>
                <a:gd name="T30" fmla="*/ 97 w 221"/>
                <a:gd name="T31" fmla="*/ 126 h 127"/>
                <a:gd name="T32" fmla="*/ 105 w 221"/>
                <a:gd name="T33" fmla="*/ 126 h 127"/>
                <a:gd name="T34" fmla="*/ 120 w 221"/>
                <a:gd name="T35" fmla="*/ 126 h 127"/>
                <a:gd name="T36" fmla="*/ 132 w 221"/>
                <a:gd name="T37" fmla="*/ 124 h 127"/>
                <a:gd name="T38" fmla="*/ 143 w 221"/>
                <a:gd name="T39" fmla="*/ 122 h 127"/>
                <a:gd name="T40" fmla="*/ 154 w 221"/>
                <a:gd name="T41" fmla="*/ 120 h 127"/>
                <a:gd name="T42" fmla="*/ 161 w 221"/>
                <a:gd name="T43" fmla="*/ 115 h 127"/>
                <a:gd name="T44" fmla="*/ 168 w 221"/>
                <a:gd name="T45" fmla="*/ 107 h 127"/>
                <a:gd name="T46" fmla="*/ 176 w 221"/>
                <a:gd name="T47" fmla="*/ 98 h 127"/>
                <a:gd name="T48" fmla="*/ 183 w 221"/>
                <a:gd name="T49" fmla="*/ 91 h 127"/>
                <a:gd name="T50" fmla="*/ 190 w 221"/>
                <a:gd name="T51" fmla="*/ 81 h 127"/>
                <a:gd name="T52" fmla="*/ 197 w 221"/>
                <a:gd name="T53" fmla="*/ 71 h 127"/>
                <a:gd name="T54" fmla="*/ 201 w 221"/>
                <a:gd name="T55" fmla="*/ 60 h 127"/>
                <a:gd name="T56" fmla="*/ 205 w 221"/>
                <a:gd name="T57" fmla="*/ 48 h 127"/>
                <a:gd name="T58" fmla="*/ 206 w 221"/>
                <a:gd name="T59" fmla="*/ 36 h 127"/>
                <a:gd name="T60" fmla="*/ 210 w 221"/>
                <a:gd name="T61" fmla="*/ 23 h 127"/>
                <a:gd name="T62" fmla="*/ 212 w 221"/>
                <a:gd name="T63" fmla="*/ 11 h 127"/>
                <a:gd name="T64" fmla="*/ 212 w 221"/>
                <a:gd name="T65" fmla="*/ 0 h 127"/>
                <a:gd name="T66" fmla="*/ 145 w 221"/>
                <a:gd name="T67" fmla="*/ 0 h 127"/>
                <a:gd name="T68" fmla="*/ 145 w 221"/>
                <a:gd name="T69" fmla="*/ 3 h 127"/>
                <a:gd name="T70" fmla="*/ 145 w 221"/>
                <a:gd name="T71" fmla="*/ 17 h 127"/>
                <a:gd name="T72" fmla="*/ 143 w 221"/>
                <a:gd name="T73" fmla="*/ 29 h 127"/>
                <a:gd name="T74" fmla="*/ 141 w 221"/>
                <a:gd name="T75" fmla="*/ 41 h 127"/>
                <a:gd name="T76" fmla="*/ 138 w 221"/>
                <a:gd name="T77" fmla="*/ 50 h 127"/>
                <a:gd name="T78" fmla="*/ 132 w 221"/>
                <a:gd name="T79" fmla="*/ 58 h 127"/>
                <a:gd name="T80" fmla="*/ 123 w 221"/>
                <a:gd name="T81" fmla="*/ 64 h 127"/>
                <a:gd name="T82" fmla="*/ 116 w 221"/>
                <a:gd name="T83" fmla="*/ 65 h 127"/>
                <a:gd name="T84" fmla="*/ 105 w 221"/>
                <a:gd name="T85" fmla="*/ 69 h 127"/>
                <a:gd name="T86" fmla="*/ 98 w 221"/>
                <a:gd name="T87" fmla="*/ 65 h 127"/>
                <a:gd name="T88" fmla="*/ 91 w 221"/>
                <a:gd name="T89" fmla="*/ 64 h 127"/>
                <a:gd name="T90" fmla="*/ 83 w 221"/>
                <a:gd name="T91" fmla="*/ 58 h 127"/>
                <a:gd name="T92" fmla="*/ 76 w 221"/>
                <a:gd name="T93" fmla="*/ 51 h 127"/>
                <a:gd name="T94" fmla="*/ 74 w 221"/>
                <a:gd name="T95" fmla="*/ 41 h 127"/>
                <a:gd name="T96" fmla="*/ 69 w 221"/>
                <a:gd name="T97" fmla="*/ 29 h 127"/>
                <a:gd name="T98" fmla="*/ 68 w 221"/>
                <a:gd name="T99" fmla="*/ 17 h 127"/>
                <a:gd name="T100" fmla="*/ 68 w 221"/>
                <a:gd name="T101" fmla="*/ 0 h 127"/>
                <a:gd name="T102" fmla="*/ 0 w 221"/>
                <a:gd name="T103" fmla="*/ 0 h 1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1"/>
                <a:gd name="T157" fmla="*/ 0 h 127"/>
                <a:gd name="T158" fmla="*/ 221 w 221"/>
                <a:gd name="T159" fmla="*/ 127 h 1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1" h="127">
                  <a:moveTo>
                    <a:pt x="0" y="0"/>
                  </a:moveTo>
                  <a:lnTo>
                    <a:pt x="0" y="14"/>
                  </a:lnTo>
                  <a:lnTo>
                    <a:pt x="5" y="30"/>
                  </a:lnTo>
                  <a:lnTo>
                    <a:pt x="6" y="48"/>
                  </a:lnTo>
                  <a:lnTo>
                    <a:pt x="12" y="63"/>
                  </a:lnTo>
                  <a:lnTo>
                    <a:pt x="18" y="76"/>
                  </a:lnTo>
                  <a:lnTo>
                    <a:pt x="27" y="88"/>
                  </a:lnTo>
                  <a:lnTo>
                    <a:pt x="36" y="99"/>
                  </a:lnTo>
                  <a:lnTo>
                    <a:pt x="49" y="110"/>
                  </a:lnTo>
                  <a:lnTo>
                    <a:pt x="54" y="115"/>
                  </a:lnTo>
                  <a:lnTo>
                    <a:pt x="61" y="116"/>
                  </a:lnTo>
                  <a:lnTo>
                    <a:pt x="67" y="120"/>
                  </a:lnTo>
                  <a:lnTo>
                    <a:pt x="76" y="122"/>
                  </a:lnTo>
                  <a:lnTo>
                    <a:pt x="83" y="124"/>
                  </a:lnTo>
                  <a:lnTo>
                    <a:pt x="92" y="124"/>
                  </a:lnTo>
                  <a:lnTo>
                    <a:pt x="101" y="126"/>
                  </a:lnTo>
                  <a:lnTo>
                    <a:pt x="109" y="126"/>
                  </a:lnTo>
                  <a:lnTo>
                    <a:pt x="124" y="126"/>
                  </a:lnTo>
                  <a:lnTo>
                    <a:pt x="136" y="124"/>
                  </a:lnTo>
                  <a:lnTo>
                    <a:pt x="147" y="122"/>
                  </a:lnTo>
                  <a:lnTo>
                    <a:pt x="158" y="120"/>
                  </a:lnTo>
                  <a:lnTo>
                    <a:pt x="166" y="115"/>
                  </a:lnTo>
                  <a:lnTo>
                    <a:pt x="176" y="107"/>
                  </a:lnTo>
                  <a:lnTo>
                    <a:pt x="184" y="98"/>
                  </a:lnTo>
                  <a:lnTo>
                    <a:pt x="191" y="91"/>
                  </a:lnTo>
                  <a:lnTo>
                    <a:pt x="198" y="81"/>
                  </a:lnTo>
                  <a:lnTo>
                    <a:pt x="205" y="71"/>
                  </a:lnTo>
                  <a:lnTo>
                    <a:pt x="209" y="60"/>
                  </a:lnTo>
                  <a:lnTo>
                    <a:pt x="213" y="48"/>
                  </a:lnTo>
                  <a:lnTo>
                    <a:pt x="214" y="36"/>
                  </a:lnTo>
                  <a:lnTo>
                    <a:pt x="218" y="23"/>
                  </a:lnTo>
                  <a:lnTo>
                    <a:pt x="220" y="11"/>
                  </a:lnTo>
                  <a:lnTo>
                    <a:pt x="220" y="0"/>
                  </a:lnTo>
                  <a:lnTo>
                    <a:pt x="149" y="0"/>
                  </a:lnTo>
                  <a:lnTo>
                    <a:pt x="149" y="3"/>
                  </a:lnTo>
                  <a:lnTo>
                    <a:pt x="149" y="17"/>
                  </a:lnTo>
                  <a:lnTo>
                    <a:pt x="147" y="29"/>
                  </a:lnTo>
                  <a:lnTo>
                    <a:pt x="145" y="41"/>
                  </a:lnTo>
                  <a:lnTo>
                    <a:pt x="142" y="50"/>
                  </a:lnTo>
                  <a:lnTo>
                    <a:pt x="136" y="58"/>
                  </a:lnTo>
                  <a:lnTo>
                    <a:pt x="127" y="64"/>
                  </a:lnTo>
                  <a:lnTo>
                    <a:pt x="120" y="65"/>
                  </a:lnTo>
                  <a:lnTo>
                    <a:pt x="109" y="69"/>
                  </a:lnTo>
                  <a:lnTo>
                    <a:pt x="102" y="65"/>
                  </a:lnTo>
                  <a:lnTo>
                    <a:pt x="95" y="64"/>
                  </a:lnTo>
                  <a:lnTo>
                    <a:pt x="87" y="58"/>
                  </a:lnTo>
                  <a:lnTo>
                    <a:pt x="80" y="51"/>
                  </a:lnTo>
                  <a:lnTo>
                    <a:pt x="78" y="41"/>
                  </a:lnTo>
                  <a:lnTo>
                    <a:pt x="73" y="29"/>
                  </a:lnTo>
                  <a:lnTo>
                    <a:pt x="72" y="17"/>
                  </a:lnTo>
                  <a:lnTo>
                    <a:pt x="72"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27"/>
            <p:cNvSpPr>
              <a:spLocks/>
            </p:cNvSpPr>
            <p:nvPr/>
          </p:nvSpPr>
          <p:spPr bwMode="auto">
            <a:xfrm>
              <a:off x="3005" y="1024"/>
              <a:ext cx="159" cy="92"/>
            </a:xfrm>
            <a:custGeom>
              <a:avLst/>
              <a:gdLst>
                <a:gd name="T0" fmla="*/ 0 w 159"/>
                <a:gd name="T1" fmla="*/ 91 h 92"/>
                <a:gd name="T2" fmla="*/ 0 w 159"/>
                <a:gd name="T3" fmla="*/ 0 h 92"/>
                <a:gd name="T4" fmla="*/ 84 w 159"/>
                <a:gd name="T5" fmla="*/ 14 h 92"/>
                <a:gd name="T6" fmla="*/ 98 w 159"/>
                <a:gd name="T7" fmla="*/ 16 h 92"/>
                <a:gd name="T8" fmla="*/ 111 w 159"/>
                <a:gd name="T9" fmla="*/ 20 h 92"/>
                <a:gd name="T10" fmla="*/ 123 w 159"/>
                <a:gd name="T11" fmla="*/ 25 h 92"/>
                <a:gd name="T12" fmla="*/ 134 w 159"/>
                <a:gd name="T13" fmla="*/ 30 h 92"/>
                <a:gd name="T14" fmla="*/ 140 w 159"/>
                <a:gd name="T15" fmla="*/ 36 h 92"/>
                <a:gd name="T16" fmla="*/ 147 w 159"/>
                <a:gd name="T17" fmla="*/ 43 h 92"/>
                <a:gd name="T18" fmla="*/ 150 w 159"/>
                <a:gd name="T19" fmla="*/ 49 h 92"/>
                <a:gd name="T20" fmla="*/ 154 w 159"/>
                <a:gd name="T21" fmla="*/ 56 h 92"/>
                <a:gd name="T22" fmla="*/ 156 w 159"/>
                <a:gd name="T23" fmla="*/ 65 h 92"/>
                <a:gd name="T24" fmla="*/ 158 w 159"/>
                <a:gd name="T25" fmla="*/ 75 h 92"/>
                <a:gd name="T26" fmla="*/ 158 w 159"/>
                <a:gd name="T27" fmla="*/ 86 h 92"/>
                <a:gd name="T28" fmla="*/ 158 w 159"/>
                <a:gd name="T29" fmla="*/ 91 h 92"/>
                <a:gd name="T30" fmla="*/ 106 w 159"/>
                <a:gd name="T31" fmla="*/ 91 h 92"/>
                <a:gd name="T32" fmla="*/ 105 w 159"/>
                <a:gd name="T33" fmla="*/ 88 h 92"/>
                <a:gd name="T34" fmla="*/ 102 w 159"/>
                <a:gd name="T35" fmla="*/ 81 h 92"/>
                <a:gd name="T36" fmla="*/ 100 w 159"/>
                <a:gd name="T37" fmla="*/ 79 h 92"/>
                <a:gd name="T38" fmla="*/ 96 w 159"/>
                <a:gd name="T39" fmla="*/ 75 h 92"/>
                <a:gd name="T40" fmla="*/ 93 w 159"/>
                <a:gd name="T41" fmla="*/ 74 h 92"/>
                <a:gd name="T42" fmla="*/ 89 w 159"/>
                <a:gd name="T43" fmla="*/ 69 h 92"/>
                <a:gd name="T44" fmla="*/ 82 w 159"/>
                <a:gd name="T45" fmla="*/ 68 h 92"/>
                <a:gd name="T46" fmla="*/ 58 w 159"/>
                <a:gd name="T47" fmla="*/ 63 h 92"/>
                <a:gd name="T48" fmla="*/ 58 w 159"/>
                <a:gd name="T49" fmla="*/ 91 h 92"/>
                <a:gd name="T50" fmla="*/ 0 w 159"/>
                <a:gd name="T51" fmla="*/ 91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9"/>
                <a:gd name="T79" fmla="*/ 0 h 92"/>
                <a:gd name="T80" fmla="*/ 159 w 159"/>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9" h="92">
                  <a:moveTo>
                    <a:pt x="0" y="91"/>
                  </a:moveTo>
                  <a:lnTo>
                    <a:pt x="0" y="0"/>
                  </a:lnTo>
                  <a:lnTo>
                    <a:pt x="84" y="14"/>
                  </a:lnTo>
                  <a:lnTo>
                    <a:pt x="98" y="16"/>
                  </a:lnTo>
                  <a:lnTo>
                    <a:pt x="111" y="20"/>
                  </a:lnTo>
                  <a:lnTo>
                    <a:pt x="123" y="25"/>
                  </a:lnTo>
                  <a:lnTo>
                    <a:pt x="134" y="30"/>
                  </a:lnTo>
                  <a:lnTo>
                    <a:pt x="140" y="36"/>
                  </a:lnTo>
                  <a:lnTo>
                    <a:pt x="147" y="43"/>
                  </a:lnTo>
                  <a:lnTo>
                    <a:pt x="150" y="49"/>
                  </a:lnTo>
                  <a:lnTo>
                    <a:pt x="154" y="56"/>
                  </a:lnTo>
                  <a:lnTo>
                    <a:pt x="156" y="65"/>
                  </a:lnTo>
                  <a:lnTo>
                    <a:pt x="158" y="75"/>
                  </a:lnTo>
                  <a:lnTo>
                    <a:pt x="158" y="86"/>
                  </a:lnTo>
                  <a:lnTo>
                    <a:pt x="158" y="91"/>
                  </a:lnTo>
                  <a:lnTo>
                    <a:pt x="106" y="91"/>
                  </a:lnTo>
                  <a:lnTo>
                    <a:pt x="105" y="88"/>
                  </a:lnTo>
                  <a:lnTo>
                    <a:pt x="102" y="81"/>
                  </a:lnTo>
                  <a:lnTo>
                    <a:pt x="100" y="79"/>
                  </a:lnTo>
                  <a:lnTo>
                    <a:pt x="96" y="75"/>
                  </a:lnTo>
                  <a:lnTo>
                    <a:pt x="93" y="74"/>
                  </a:lnTo>
                  <a:lnTo>
                    <a:pt x="89" y="69"/>
                  </a:lnTo>
                  <a:lnTo>
                    <a:pt x="82" y="68"/>
                  </a:lnTo>
                  <a:lnTo>
                    <a:pt x="58" y="63"/>
                  </a:lnTo>
                  <a:lnTo>
                    <a:pt x="58" y="91"/>
                  </a:lnTo>
                  <a:lnTo>
                    <a:pt x="0" y="91"/>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8"/>
            <p:cNvSpPr>
              <a:spLocks/>
            </p:cNvSpPr>
            <p:nvPr/>
          </p:nvSpPr>
          <p:spPr bwMode="auto">
            <a:xfrm>
              <a:off x="3005" y="1115"/>
              <a:ext cx="166" cy="173"/>
            </a:xfrm>
            <a:custGeom>
              <a:avLst/>
              <a:gdLst>
                <a:gd name="T0" fmla="*/ 0 w 166"/>
                <a:gd name="T1" fmla="*/ 144 h 173"/>
                <a:gd name="T2" fmla="*/ 58 w 166"/>
                <a:gd name="T3" fmla="*/ 72 h 173"/>
                <a:gd name="T4" fmla="*/ 76 w 166"/>
                <a:gd name="T5" fmla="*/ 75 h 173"/>
                <a:gd name="T6" fmla="*/ 89 w 166"/>
                <a:gd name="T7" fmla="*/ 81 h 173"/>
                <a:gd name="T8" fmla="*/ 96 w 166"/>
                <a:gd name="T9" fmla="*/ 85 h 173"/>
                <a:gd name="T10" fmla="*/ 100 w 166"/>
                <a:gd name="T11" fmla="*/ 90 h 173"/>
                <a:gd name="T12" fmla="*/ 101 w 166"/>
                <a:gd name="T13" fmla="*/ 97 h 173"/>
                <a:gd name="T14" fmla="*/ 105 w 166"/>
                <a:gd name="T15" fmla="*/ 109 h 173"/>
                <a:gd name="T16" fmla="*/ 105 w 166"/>
                <a:gd name="T17" fmla="*/ 121 h 173"/>
                <a:gd name="T18" fmla="*/ 105 w 166"/>
                <a:gd name="T19" fmla="*/ 135 h 173"/>
                <a:gd name="T20" fmla="*/ 105 w 166"/>
                <a:gd name="T21" fmla="*/ 147 h 173"/>
                <a:gd name="T22" fmla="*/ 106 w 166"/>
                <a:gd name="T23" fmla="*/ 160 h 173"/>
                <a:gd name="T24" fmla="*/ 165 w 166"/>
                <a:gd name="T25" fmla="*/ 172 h 173"/>
                <a:gd name="T26" fmla="*/ 164 w 166"/>
                <a:gd name="T27" fmla="*/ 167 h 173"/>
                <a:gd name="T28" fmla="*/ 161 w 166"/>
                <a:gd name="T29" fmla="*/ 163 h 173"/>
                <a:gd name="T30" fmla="*/ 159 w 166"/>
                <a:gd name="T31" fmla="*/ 160 h 173"/>
                <a:gd name="T32" fmla="*/ 158 w 166"/>
                <a:gd name="T33" fmla="*/ 149 h 173"/>
                <a:gd name="T34" fmla="*/ 158 w 166"/>
                <a:gd name="T35" fmla="*/ 125 h 173"/>
                <a:gd name="T36" fmla="*/ 158 w 166"/>
                <a:gd name="T37" fmla="*/ 104 h 173"/>
                <a:gd name="T38" fmla="*/ 155 w 166"/>
                <a:gd name="T39" fmla="*/ 88 h 173"/>
                <a:gd name="T40" fmla="*/ 152 w 166"/>
                <a:gd name="T41" fmla="*/ 76 h 173"/>
                <a:gd name="T42" fmla="*/ 146 w 166"/>
                <a:gd name="T43" fmla="*/ 69 h 173"/>
                <a:gd name="T44" fmla="*/ 140 w 166"/>
                <a:gd name="T45" fmla="*/ 64 h 173"/>
                <a:gd name="T46" fmla="*/ 129 w 166"/>
                <a:gd name="T47" fmla="*/ 56 h 173"/>
                <a:gd name="T48" fmla="*/ 142 w 166"/>
                <a:gd name="T49" fmla="*/ 50 h 173"/>
                <a:gd name="T50" fmla="*/ 150 w 166"/>
                <a:gd name="T51" fmla="*/ 40 h 173"/>
                <a:gd name="T52" fmla="*/ 155 w 166"/>
                <a:gd name="T53" fmla="*/ 24 h 173"/>
                <a:gd name="T54" fmla="*/ 158 w 166"/>
                <a:gd name="T55" fmla="*/ 4 h 173"/>
                <a:gd name="T56" fmla="*/ 106 w 166"/>
                <a:gd name="T57" fmla="*/ 0 h 173"/>
                <a:gd name="T58" fmla="*/ 106 w 166"/>
                <a:gd name="T59" fmla="*/ 7 h 173"/>
                <a:gd name="T60" fmla="*/ 105 w 166"/>
                <a:gd name="T61" fmla="*/ 14 h 173"/>
                <a:gd name="T62" fmla="*/ 100 w 166"/>
                <a:gd name="T63" fmla="*/ 23 h 173"/>
                <a:gd name="T64" fmla="*/ 94 w 166"/>
                <a:gd name="T65" fmla="*/ 25 h 173"/>
                <a:gd name="T66" fmla="*/ 81 w 166"/>
                <a:gd name="T67" fmla="*/ 24 h 173"/>
                <a:gd name="T68" fmla="*/ 58 w 166"/>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73"/>
                <a:gd name="T107" fmla="*/ 166 w 166"/>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73">
                  <a:moveTo>
                    <a:pt x="0" y="0"/>
                  </a:moveTo>
                  <a:lnTo>
                    <a:pt x="0" y="144"/>
                  </a:lnTo>
                  <a:lnTo>
                    <a:pt x="58" y="154"/>
                  </a:lnTo>
                  <a:lnTo>
                    <a:pt x="58" y="72"/>
                  </a:lnTo>
                  <a:lnTo>
                    <a:pt x="65" y="74"/>
                  </a:lnTo>
                  <a:lnTo>
                    <a:pt x="76" y="75"/>
                  </a:lnTo>
                  <a:lnTo>
                    <a:pt x="82" y="76"/>
                  </a:lnTo>
                  <a:lnTo>
                    <a:pt x="89" y="81"/>
                  </a:lnTo>
                  <a:lnTo>
                    <a:pt x="94" y="82"/>
                  </a:lnTo>
                  <a:lnTo>
                    <a:pt x="96" y="85"/>
                  </a:lnTo>
                  <a:lnTo>
                    <a:pt x="98" y="88"/>
                  </a:lnTo>
                  <a:lnTo>
                    <a:pt x="100" y="90"/>
                  </a:lnTo>
                  <a:lnTo>
                    <a:pt x="100" y="93"/>
                  </a:lnTo>
                  <a:lnTo>
                    <a:pt x="101" y="97"/>
                  </a:lnTo>
                  <a:lnTo>
                    <a:pt x="105" y="103"/>
                  </a:lnTo>
                  <a:lnTo>
                    <a:pt x="105" y="109"/>
                  </a:lnTo>
                  <a:lnTo>
                    <a:pt x="105" y="115"/>
                  </a:lnTo>
                  <a:lnTo>
                    <a:pt x="105" y="121"/>
                  </a:lnTo>
                  <a:lnTo>
                    <a:pt x="105" y="126"/>
                  </a:lnTo>
                  <a:lnTo>
                    <a:pt x="105" y="135"/>
                  </a:lnTo>
                  <a:lnTo>
                    <a:pt x="105" y="140"/>
                  </a:lnTo>
                  <a:lnTo>
                    <a:pt x="105" y="147"/>
                  </a:lnTo>
                  <a:lnTo>
                    <a:pt x="106" y="154"/>
                  </a:lnTo>
                  <a:lnTo>
                    <a:pt x="106" y="160"/>
                  </a:lnTo>
                  <a:lnTo>
                    <a:pt x="106" y="163"/>
                  </a:lnTo>
                  <a:lnTo>
                    <a:pt x="165" y="172"/>
                  </a:lnTo>
                  <a:lnTo>
                    <a:pt x="165" y="167"/>
                  </a:lnTo>
                  <a:lnTo>
                    <a:pt x="164" y="167"/>
                  </a:lnTo>
                  <a:lnTo>
                    <a:pt x="164" y="165"/>
                  </a:lnTo>
                  <a:lnTo>
                    <a:pt x="161" y="163"/>
                  </a:lnTo>
                  <a:lnTo>
                    <a:pt x="161" y="161"/>
                  </a:lnTo>
                  <a:lnTo>
                    <a:pt x="159" y="160"/>
                  </a:lnTo>
                  <a:lnTo>
                    <a:pt x="159" y="155"/>
                  </a:lnTo>
                  <a:lnTo>
                    <a:pt x="158" y="149"/>
                  </a:lnTo>
                  <a:lnTo>
                    <a:pt x="158" y="144"/>
                  </a:lnTo>
                  <a:lnTo>
                    <a:pt x="158" y="125"/>
                  </a:lnTo>
                  <a:lnTo>
                    <a:pt x="158" y="114"/>
                  </a:lnTo>
                  <a:lnTo>
                    <a:pt x="158" y="104"/>
                  </a:lnTo>
                  <a:lnTo>
                    <a:pt x="158" y="96"/>
                  </a:lnTo>
                  <a:lnTo>
                    <a:pt x="155" y="88"/>
                  </a:lnTo>
                  <a:lnTo>
                    <a:pt x="154" y="82"/>
                  </a:lnTo>
                  <a:lnTo>
                    <a:pt x="152" y="76"/>
                  </a:lnTo>
                  <a:lnTo>
                    <a:pt x="148" y="74"/>
                  </a:lnTo>
                  <a:lnTo>
                    <a:pt x="146" y="69"/>
                  </a:lnTo>
                  <a:lnTo>
                    <a:pt x="143" y="67"/>
                  </a:lnTo>
                  <a:lnTo>
                    <a:pt x="140" y="64"/>
                  </a:lnTo>
                  <a:lnTo>
                    <a:pt x="135" y="61"/>
                  </a:lnTo>
                  <a:lnTo>
                    <a:pt x="129" y="56"/>
                  </a:lnTo>
                  <a:lnTo>
                    <a:pt x="136" y="53"/>
                  </a:lnTo>
                  <a:lnTo>
                    <a:pt x="142" y="50"/>
                  </a:lnTo>
                  <a:lnTo>
                    <a:pt x="146" y="46"/>
                  </a:lnTo>
                  <a:lnTo>
                    <a:pt x="150" y="40"/>
                  </a:lnTo>
                  <a:lnTo>
                    <a:pt x="154" y="34"/>
                  </a:lnTo>
                  <a:lnTo>
                    <a:pt x="155" y="24"/>
                  </a:lnTo>
                  <a:lnTo>
                    <a:pt x="158" y="14"/>
                  </a:lnTo>
                  <a:lnTo>
                    <a:pt x="158" y="4"/>
                  </a:lnTo>
                  <a:lnTo>
                    <a:pt x="158" y="0"/>
                  </a:lnTo>
                  <a:lnTo>
                    <a:pt x="106" y="0"/>
                  </a:lnTo>
                  <a:lnTo>
                    <a:pt x="106" y="2"/>
                  </a:lnTo>
                  <a:lnTo>
                    <a:pt x="106" y="7"/>
                  </a:lnTo>
                  <a:lnTo>
                    <a:pt x="106" y="11"/>
                  </a:lnTo>
                  <a:lnTo>
                    <a:pt x="105" y="14"/>
                  </a:lnTo>
                  <a:lnTo>
                    <a:pt x="101" y="18"/>
                  </a:lnTo>
                  <a:lnTo>
                    <a:pt x="100" y="23"/>
                  </a:lnTo>
                  <a:lnTo>
                    <a:pt x="98" y="24"/>
                  </a:lnTo>
                  <a:lnTo>
                    <a:pt x="94" y="25"/>
                  </a:lnTo>
                  <a:lnTo>
                    <a:pt x="89" y="25"/>
                  </a:lnTo>
                  <a:lnTo>
                    <a:pt x="81" y="24"/>
                  </a:lnTo>
                  <a:lnTo>
                    <a:pt x="58" y="20"/>
                  </a:lnTo>
                  <a:lnTo>
                    <a:pt x="58"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9" name="Group 29"/>
          <p:cNvGrpSpPr>
            <a:grpSpLocks/>
          </p:cNvGrpSpPr>
          <p:nvPr userDrawn="1"/>
        </p:nvGrpSpPr>
        <p:grpSpPr bwMode="auto">
          <a:xfrm>
            <a:off x="2768607" y="401644"/>
            <a:ext cx="4542367" cy="1149351"/>
            <a:chOff x="272" y="3391"/>
            <a:chExt cx="2146" cy="724"/>
          </a:xfrm>
        </p:grpSpPr>
        <p:sp>
          <p:nvSpPr>
            <p:cNvPr id="30" name="Rectangle 30"/>
            <p:cNvSpPr>
              <a:spLocks noChangeArrowheads="1"/>
            </p:cNvSpPr>
            <p:nvPr/>
          </p:nvSpPr>
          <p:spPr bwMode="auto">
            <a:xfrm>
              <a:off x="1126" y="352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1"/>
            <p:cNvSpPr>
              <a:spLocks noChangeArrowheads="1"/>
            </p:cNvSpPr>
            <p:nvPr/>
          </p:nvSpPr>
          <p:spPr bwMode="auto">
            <a:xfrm>
              <a:off x="1455" y="375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32"/>
            <p:cNvSpPr>
              <a:spLocks noChangeArrowheads="1"/>
            </p:cNvSpPr>
            <p:nvPr/>
          </p:nvSpPr>
          <p:spPr bwMode="auto">
            <a:xfrm>
              <a:off x="279" y="3391"/>
              <a:ext cx="2139" cy="320"/>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“We have a Rendezvous…</a:t>
              </a:r>
            </a:p>
          </p:txBody>
        </p:sp>
        <p:sp>
          <p:nvSpPr>
            <p:cNvPr id="33" name="Text Box 33"/>
            <p:cNvSpPr txBox="1">
              <a:spLocks noChangeArrowheads="1"/>
            </p:cNvSpPr>
            <p:nvPr/>
          </p:nvSpPr>
          <p:spPr bwMode="auto">
            <a:xfrm>
              <a:off x="272" y="3580"/>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34" name="Text Box 34"/>
            <p:cNvSpPr txBox="1">
              <a:spLocks noChangeArrowheads="1"/>
            </p:cNvSpPr>
            <p:nvPr/>
          </p:nvSpPr>
          <p:spPr bwMode="auto">
            <a:xfrm>
              <a:off x="275" y="3795"/>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grpSp>
      <p:grpSp>
        <p:nvGrpSpPr>
          <p:cNvPr id="35" name="Group 35"/>
          <p:cNvGrpSpPr>
            <a:grpSpLocks/>
          </p:cNvGrpSpPr>
          <p:nvPr userDrawn="1"/>
        </p:nvGrpSpPr>
        <p:grpSpPr bwMode="auto">
          <a:xfrm>
            <a:off x="7114121" y="5500695"/>
            <a:ext cx="2874435" cy="1149351"/>
            <a:chOff x="272" y="3391"/>
            <a:chExt cx="1358" cy="724"/>
          </a:xfrm>
        </p:grpSpPr>
        <p:sp>
          <p:nvSpPr>
            <p:cNvPr id="36" name="Rectangle 36"/>
            <p:cNvSpPr>
              <a:spLocks noChangeArrowheads="1"/>
            </p:cNvSpPr>
            <p:nvPr/>
          </p:nvSpPr>
          <p:spPr bwMode="auto">
            <a:xfrm>
              <a:off x="1126" y="352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Rectangle 37"/>
            <p:cNvSpPr>
              <a:spLocks noChangeArrowheads="1"/>
            </p:cNvSpPr>
            <p:nvPr/>
          </p:nvSpPr>
          <p:spPr bwMode="auto">
            <a:xfrm>
              <a:off x="1455" y="375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ectangle 38"/>
            <p:cNvSpPr>
              <a:spLocks noChangeArrowheads="1"/>
            </p:cNvSpPr>
            <p:nvPr/>
          </p:nvSpPr>
          <p:spPr bwMode="auto">
            <a:xfrm>
              <a:off x="279" y="3391"/>
              <a:ext cx="1351" cy="320"/>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…with Destiny!”</a:t>
              </a:r>
            </a:p>
          </p:txBody>
        </p:sp>
        <p:sp>
          <p:nvSpPr>
            <p:cNvPr id="39" name="Text Box 39"/>
            <p:cNvSpPr txBox="1">
              <a:spLocks noChangeArrowheads="1"/>
            </p:cNvSpPr>
            <p:nvPr/>
          </p:nvSpPr>
          <p:spPr bwMode="auto">
            <a:xfrm>
              <a:off x="272" y="3580"/>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40" name="Text Box 40"/>
            <p:cNvSpPr txBox="1">
              <a:spLocks noChangeArrowheads="1"/>
            </p:cNvSpPr>
            <p:nvPr/>
          </p:nvSpPr>
          <p:spPr bwMode="auto">
            <a:xfrm>
              <a:off x="275" y="3795"/>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grpSp>
      <p:sp>
        <p:nvSpPr>
          <p:cNvPr id="41" name="Rectangle 6"/>
          <p:cNvSpPr>
            <a:spLocks noGrp="1" noChangeArrowheads="1"/>
          </p:cNvSpPr>
          <p:nvPr>
            <p:ph type="sldNum" sz="quarter" idx="10"/>
          </p:nvPr>
        </p:nvSpPr>
        <p:spPr>
          <a:xfrm>
            <a:off x="0" y="6553200"/>
            <a:ext cx="11176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sz="1051" b="1">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F1764DC-26F4-4294-813D-288E21A52A27}" type="slidenum">
              <a:rPr kumimoji="0" lang="en-US" altLang="en-US" sz="1051"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10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476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766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ing Slide Instructions">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l="56757" r="21460" b="57854"/>
          <a:stretch>
            <a:fillRect/>
          </a:stretch>
        </p:blipFill>
        <p:spPr bwMode="auto">
          <a:xfrm>
            <a:off x="101600" y="1774832"/>
            <a:ext cx="72136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userDrawn="1"/>
        </p:nvSpPr>
        <p:spPr bwMode="auto">
          <a:xfrm>
            <a:off x="609600" y="390527"/>
            <a:ext cx="11582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Welcome to the 101</a:t>
            </a:r>
            <a:r>
              <a:rPr kumimoji="0" lang="en-US" altLang="en-US" sz="21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st</a:t>
            </a:r>
            <a:r>
              <a:rPr kumimoji="0" lang="en-US" alt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Abn Div (AA) Slide Format</a:t>
            </a:r>
          </a:p>
        </p:txBody>
      </p:sp>
      <p:sp>
        <p:nvSpPr>
          <p:cNvPr id="4" name="Rectangle 3"/>
          <p:cNvSpPr>
            <a:spLocks noChangeArrowheads="1"/>
          </p:cNvSpPr>
          <p:nvPr userDrawn="1"/>
        </p:nvSpPr>
        <p:spPr bwMode="auto">
          <a:xfrm>
            <a:off x="7620001" y="6167439"/>
            <a:ext cx="4402667" cy="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0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If you have questions on how to do this, see your section KMR or contact the KMO office.</a:t>
            </a:r>
          </a:p>
        </p:txBody>
      </p:sp>
      <p:sp>
        <p:nvSpPr>
          <p:cNvPr id="5" name="TextBox 4"/>
          <p:cNvSpPr txBox="1">
            <a:spLocks noChangeArrowheads="1"/>
          </p:cNvSpPr>
          <p:nvPr userDrawn="1"/>
        </p:nvSpPr>
        <p:spPr bwMode="auto">
          <a:xfrm>
            <a:off x="7315200" y="2336809"/>
            <a:ext cx="4775200" cy="1362552"/>
          </a:xfrm>
          <a:prstGeom prst="rect">
            <a:avLst/>
          </a:prstGeom>
          <a:solidFill>
            <a:schemeClr val="bg2"/>
          </a:solidFill>
          <a:ln w="28575">
            <a:solidFill>
              <a:schemeClr val="accent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begin making your briefing, follow the arrow and:</a:t>
            </a:r>
          </a:p>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Step 1. From the “Home” tab, select “Layout” to select and create your title slide.</a:t>
            </a:r>
          </a:p>
          <a:p>
            <a:pPr marL="0" marR="0" lvl="0"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kumimoji="0" lang="en-US" altLang="en-US" sz="13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Step 2.  Add new slides to your brief, using the Layout menu to pick the style of each slide.*</a:t>
            </a:r>
          </a:p>
        </p:txBody>
      </p:sp>
      <p:grpSp>
        <p:nvGrpSpPr>
          <p:cNvPr id="6" name="Group 16"/>
          <p:cNvGrpSpPr>
            <a:grpSpLocks/>
          </p:cNvGrpSpPr>
          <p:nvPr userDrawn="1"/>
        </p:nvGrpSpPr>
        <p:grpSpPr bwMode="auto">
          <a:xfrm>
            <a:off x="1320800" y="1400175"/>
            <a:ext cx="2032000" cy="1066800"/>
            <a:chOff x="914400" y="1371601"/>
            <a:chExt cx="1194318" cy="1240970"/>
          </a:xfrm>
        </p:grpSpPr>
        <p:sp>
          <p:nvSpPr>
            <p:cNvPr id="7" name="Oval 6"/>
            <p:cNvSpPr/>
            <p:nvPr userDrawn="1"/>
          </p:nvSpPr>
          <p:spPr>
            <a:xfrm>
              <a:off x="1448111" y="2285709"/>
              <a:ext cx="660607" cy="3268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pitchFamily="34" charset="0"/>
                <a:ea typeface="+mn-ea"/>
                <a:cs typeface="+mn-cs"/>
              </a:endParaRPr>
            </a:p>
          </p:txBody>
        </p:sp>
        <p:cxnSp>
          <p:nvCxnSpPr>
            <p:cNvPr id="8" name="Straight Arrow Connector 7"/>
            <p:cNvCxnSpPr/>
            <p:nvPr userDrawn="1"/>
          </p:nvCxnSpPr>
          <p:spPr>
            <a:xfrm rot="16200000" flipV="1">
              <a:off x="748714" y="1537286"/>
              <a:ext cx="962122" cy="6307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8766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Minute Drill">
    <p:spTree>
      <p:nvGrpSpPr>
        <p:cNvPr id="1" name=""/>
        <p:cNvGrpSpPr/>
        <p:nvPr/>
      </p:nvGrpSpPr>
      <p:grpSpPr>
        <a:xfrm>
          <a:off x="0" y="0"/>
          <a:ext cx="0" cy="0"/>
          <a:chOff x="0" y="0"/>
          <a:chExt cx="0" cy="0"/>
        </a:xfrm>
      </p:grpSpPr>
      <p:cxnSp>
        <p:nvCxnSpPr>
          <p:cNvPr id="5" name="Straight Connector 4"/>
          <p:cNvCxnSpPr/>
          <p:nvPr userDrawn="1"/>
        </p:nvCxnSpPr>
        <p:spPr bwMode="auto">
          <a:xfrm rot="10800000">
            <a:off x="681574" y="3581400"/>
            <a:ext cx="11216217"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rot="5400000">
            <a:off x="3784600" y="3843338"/>
            <a:ext cx="5029200"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0"/>
          </p:nvPr>
        </p:nvSpPr>
        <p:spPr>
          <a:xfrm>
            <a:off x="1117600" y="685800"/>
            <a:ext cx="2235200" cy="457200"/>
          </a:xfrm>
        </p:spPr>
        <p:txBody>
          <a:bodyPr>
            <a:noAutofit/>
          </a:bodyPr>
          <a:lstStyle>
            <a:lvl1pPr marL="0" indent="0" algn="l">
              <a:buNone/>
              <a:defRPr sz="1351"/>
            </a:lvl1pPr>
          </a:lstStyle>
          <a:p>
            <a:pPr lvl="0"/>
            <a:r>
              <a:rPr lang="en-US"/>
              <a:t>Click to edit Master text styles</a:t>
            </a:r>
          </a:p>
        </p:txBody>
      </p:sp>
      <p:sp>
        <p:nvSpPr>
          <p:cNvPr id="8" name="Title Placeholder 1"/>
          <p:cNvSpPr>
            <a:spLocks noGrp="1"/>
          </p:cNvSpPr>
          <p:nvPr>
            <p:ph type="title"/>
          </p:nvPr>
        </p:nvSpPr>
        <p:spPr>
          <a:xfrm>
            <a:off x="3556000" y="274638"/>
            <a:ext cx="8636000" cy="822960"/>
          </a:xfrm>
          <a:prstGeom prst="rect">
            <a:avLst/>
          </a:prstGeom>
        </p:spPr>
        <p:txBody>
          <a:bodyPr rtlCol="0">
            <a:normAutofit/>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35416926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 y="1143003"/>
            <a:ext cx="5892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3"/>
            <a:ext cx="5892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4EBDFC7-9863-4C7C-8D29-DC156EB46A53}"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9/12/2022</a:t>
            </a:fld>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C8E4B8-C7D3-4E40-9AC6-B1213F01FAA8}"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870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4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mall Logo">
    <p:spTree>
      <p:nvGrpSpPr>
        <p:cNvPr id="1" name=""/>
        <p:cNvGrpSpPr/>
        <p:nvPr/>
      </p:nvGrpSpPr>
      <p:grpSpPr>
        <a:xfrm>
          <a:off x="0" y="0"/>
          <a:ext cx="0" cy="0"/>
          <a:chOff x="0" y="0"/>
          <a:chExt cx="0" cy="0"/>
        </a:xfrm>
      </p:grpSpPr>
      <p:sp>
        <p:nvSpPr>
          <p:cNvPr id="3" name="Rectangle 32"/>
          <p:cNvSpPr>
            <a:spLocks noChangeArrowheads="1"/>
          </p:cNvSpPr>
          <p:nvPr userDrawn="1"/>
        </p:nvSpPr>
        <p:spPr bwMode="auto">
          <a:xfrm rot="10800000">
            <a:off x="0" y="473075"/>
            <a:ext cx="12192000" cy="103188"/>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Slide Number Placeholder 4"/>
          <p:cNvSpPr txBox="1">
            <a:spLocks/>
          </p:cNvSpPr>
          <p:nvPr userDrawn="1"/>
        </p:nvSpPr>
        <p:spPr>
          <a:xfrm>
            <a:off x="0" y="6562725"/>
            <a:ext cx="1117600" cy="304800"/>
          </a:xfrm>
          <a:prstGeom prst="rect">
            <a:avLst/>
          </a:prstGeom>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770B61E-5FBD-4892-8577-725AE877F2DF}" type="slidenum">
              <a:rPr kumimoji="0" lang="en-US" altLang="en-US" sz="751"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28"/>
          <p:cNvSpPr>
            <a:spLocks noChangeArrowheads="1"/>
          </p:cNvSpPr>
          <p:nvPr userDrawn="1"/>
        </p:nvSpPr>
        <p:spPr bwMode="auto">
          <a:xfrm>
            <a:off x="643467" y="-17935"/>
            <a:ext cx="3759200" cy="196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75"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6" name="Rectangle 29"/>
          <p:cNvSpPr>
            <a:spLocks noChangeArrowheads="1"/>
          </p:cNvSpPr>
          <p:nvPr userDrawn="1"/>
        </p:nvSpPr>
        <p:spPr bwMode="auto">
          <a:xfrm>
            <a:off x="6187017" y="6692996"/>
            <a:ext cx="6096000" cy="2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7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11" name="Title 1"/>
          <p:cNvSpPr>
            <a:spLocks noGrp="1"/>
          </p:cNvSpPr>
          <p:nvPr>
            <p:ph type="title"/>
          </p:nvPr>
        </p:nvSpPr>
        <p:spPr>
          <a:xfrm>
            <a:off x="1828800" y="0"/>
            <a:ext cx="10363200" cy="533400"/>
          </a:xfrm>
        </p:spPr>
        <p:txBody>
          <a:bodyPr>
            <a:normAutofit/>
          </a:bodyPr>
          <a:lstStyle>
            <a:lvl1pPr algn="r">
              <a:defRPr sz="2100"/>
            </a:lvl1pPr>
          </a:lstStyle>
          <a:p>
            <a:r>
              <a:rPr lang="en-US"/>
              <a:t>Click to edit Master title style</a:t>
            </a:r>
            <a:endParaRPr lang="en-US" dirty="0"/>
          </a:p>
        </p:txBody>
      </p:sp>
    </p:spTree>
    <p:extLst>
      <p:ext uri="{BB962C8B-B14F-4D97-AF65-F5344CB8AC3E}">
        <p14:creationId xmlns:p14="http://schemas.microsoft.com/office/powerpoint/2010/main" val="338836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061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Back-up Slides">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noAutofit/>
          </a:bodyPr>
          <a:lstStyle>
            <a:lvl1pPr algn="l">
              <a:defRPr sz="27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570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0" y="1295400"/>
            <a:ext cx="5689600" cy="5105400"/>
          </a:xfrm>
        </p:spPr>
        <p:txBody>
          <a:bodyPr/>
          <a:lstStyle>
            <a:lvl1pPr marL="175018" indent="-175018">
              <a:buFont typeface="Arial" pitchFamily="34" charset="0"/>
              <a:buChar char="•"/>
              <a:defRPr sz="1951"/>
            </a:lvl1pPr>
            <a:lvl2pPr marL="389325" indent="-214308">
              <a:buFont typeface="Wingdings" pitchFamily="2" charset="2"/>
              <a:buChar char="Ø"/>
              <a:defRPr sz="1800"/>
            </a:lvl2pPr>
            <a:lvl3pPr marL="558390" indent="-171446">
              <a:buFont typeface="Arial" pitchFamily="34" charset="0"/>
              <a:buChar char="–"/>
              <a:defRPr sz="1500"/>
            </a:lvl3pPr>
            <a:lvl4pPr marL="688164" indent="-171446">
              <a:buFont typeface="Wingdings" pitchFamily="2" charset="2"/>
              <a:buChar char="§"/>
              <a:defRPr sz="1351"/>
            </a:lvl4pPr>
            <a:lvl5pPr marL="863182" indent="-171446">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half" idx="10"/>
          </p:nvPr>
        </p:nvSpPr>
        <p:spPr>
          <a:xfrm>
            <a:off x="6299200" y="1295400"/>
            <a:ext cx="5689600" cy="5105400"/>
          </a:xfrm>
        </p:spPr>
        <p:txBody>
          <a:bodyPr/>
          <a:lstStyle>
            <a:lvl1pPr marL="175018" indent="-175018">
              <a:buFont typeface="Arial" pitchFamily="34" charset="0"/>
              <a:buChar char="•"/>
              <a:defRPr sz="1951"/>
            </a:lvl1pPr>
            <a:lvl2pPr marL="389325" indent="-214308">
              <a:buFont typeface="Wingdings" pitchFamily="2" charset="2"/>
              <a:buChar char="Ø"/>
              <a:defRPr sz="1800"/>
            </a:lvl2pPr>
            <a:lvl3pPr marL="558390" indent="-171446">
              <a:buFont typeface="Arial" pitchFamily="34" charset="0"/>
              <a:buChar char="–"/>
              <a:defRPr sz="1500"/>
            </a:lvl3pPr>
            <a:lvl4pPr marL="688164" indent="-171446">
              <a:buFont typeface="Wingdings" pitchFamily="2" charset="2"/>
              <a:buChar char="§"/>
              <a:defRPr sz="1351"/>
            </a:lvl4pPr>
            <a:lvl5pPr marL="863182" indent="-171446">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593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295401"/>
            <a:ext cx="5689600" cy="533400"/>
          </a:xfrm>
        </p:spPr>
        <p:txBody>
          <a:bodyPr anchor="b">
            <a:noAutofit/>
          </a:bodyPr>
          <a:lstStyle>
            <a:lvl1pPr marL="0" indent="0">
              <a:buNone/>
              <a:defRPr sz="18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396574" y="1295412"/>
            <a:ext cx="5693833" cy="533399"/>
          </a:xfrm>
        </p:spPr>
        <p:txBody>
          <a:bodyPr anchor="b">
            <a:noAutofit/>
          </a:bodyPr>
          <a:lstStyle>
            <a:lvl1pPr marL="0" indent="0">
              <a:buNone/>
              <a:defRPr sz="1800" b="1" u="sng"/>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7" name="Content Placeholder 2"/>
          <p:cNvSpPr>
            <a:spLocks noGrp="1"/>
          </p:cNvSpPr>
          <p:nvPr>
            <p:ph sz="half" idx="10"/>
          </p:nvPr>
        </p:nvSpPr>
        <p:spPr>
          <a:xfrm>
            <a:off x="508000" y="1854679"/>
            <a:ext cx="5689600" cy="4546121"/>
          </a:xfrm>
        </p:spPr>
        <p:txBody>
          <a:bodyPr>
            <a:normAutofit/>
          </a:bodyPr>
          <a:lstStyle>
            <a:lvl1pPr marL="175018" indent="-175018">
              <a:buFont typeface="Arial" pitchFamily="34" charset="0"/>
              <a:buChar char="•"/>
              <a:defRPr sz="1800"/>
            </a:lvl1pPr>
            <a:lvl2pPr marL="389325" indent="-214308">
              <a:buFont typeface="Wingdings" pitchFamily="2" charset="2"/>
              <a:buChar char="Ø"/>
              <a:defRPr sz="1500"/>
            </a:lvl2pPr>
            <a:lvl3pPr marL="558390" indent="-171446">
              <a:buFont typeface="Arial" pitchFamily="34" charset="0"/>
              <a:buChar char="–"/>
              <a:defRPr sz="1351"/>
            </a:lvl3pPr>
            <a:lvl4pPr marL="688164" indent="-171446">
              <a:buFont typeface="Wingdings" pitchFamily="2" charset="2"/>
              <a:buChar char="§"/>
              <a:defRPr sz="1200"/>
            </a:lvl4pPr>
            <a:lvl5pPr marL="863182" indent="-171446">
              <a:defRPr sz="1200"/>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1"/>
          </p:nvPr>
        </p:nvSpPr>
        <p:spPr>
          <a:xfrm>
            <a:off x="6391211" y="1854679"/>
            <a:ext cx="5689600" cy="4546121"/>
          </a:xfrm>
        </p:spPr>
        <p:txBody>
          <a:bodyPr>
            <a:normAutofit/>
          </a:bodyPr>
          <a:lstStyle>
            <a:lvl1pPr marL="175018" indent="-175018">
              <a:buFont typeface="Arial" pitchFamily="34" charset="0"/>
              <a:buChar char="•"/>
              <a:defRPr sz="1800"/>
            </a:lvl1pPr>
            <a:lvl2pPr marL="389325" indent="-214308">
              <a:buFont typeface="Wingdings" pitchFamily="2" charset="2"/>
              <a:buChar char="Ø"/>
              <a:defRPr sz="1500"/>
            </a:lvl2pPr>
            <a:lvl3pPr marL="558390" indent="-171446">
              <a:buFont typeface="Arial" pitchFamily="34" charset="0"/>
              <a:buChar char="–"/>
              <a:defRPr sz="1351"/>
            </a:lvl3pPr>
            <a:lvl4pPr marL="688164" indent="-171446">
              <a:buFont typeface="Wingdings" pitchFamily="2" charset="2"/>
              <a:buChar char="§"/>
              <a:defRPr sz="1200"/>
            </a:lvl4pPr>
            <a:lvl5pPr marL="863182" indent="-171446">
              <a:defRPr sz="1200"/>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102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4034369" y="1604965"/>
            <a:ext cx="4159251" cy="4225925"/>
            <a:chOff x="1770" y="862"/>
            <a:chExt cx="1966" cy="2664"/>
          </a:xfrm>
        </p:grpSpPr>
        <p:sp>
          <p:nvSpPr>
            <p:cNvPr id="3" name="Freeform 3"/>
            <p:cNvSpPr>
              <a:spLocks/>
            </p:cNvSpPr>
            <p:nvPr/>
          </p:nvSpPr>
          <p:spPr bwMode="auto">
            <a:xfrm>
              <a:off x="1798" y="1568"/>
              <a:ext cx="1938" cy="1958"/>
            </a:xfrm>
            <a:custGeom>
              <a:avLst/>
              <a:gdLst>
                <a:gd name="T0" fmla="*/ 0 w 1938"/>
                <a:gd name="T1" fmla="*/ 97 h 1958"/>
                <a:gd name="T2" fmla="*/ 55 w 1938"/>
                <a:gd name="T3" fmla="*/ 118 h 1958"/>
                <a:gd name="T4" fmla="*/ 102 w 1938"/>
                <a:gd name="T5" fmla="*/ 170 h 1958"/>
                <a:gd name="T6" fmla="*/ 137 w 1938"/>
                <a:gd name="T7" fmla="*/ 245 h 1958"/>
                <a:gd name="T8" fmla="*/ 151 w 1938"/>
                <a:gd name="T9" fmla="*/ 337 h 1958"/>
                <a:gd name="T10" fmla="*/ 153 w 1938"/>
                <a:gd name="T11" fmla="*/ 1253 h 1958"/>
                <a:gd name="T12" fmla="*/ 162 w 1938"/>
                <a:gd name="T13" fmla="*/ 1326 h 1958"/>
                <a:gd name="T14" fmla="*/ 183 w 1938"/>
                <a:gd name="T15" fmla="*/ 1395 h 1958"/>
                <a:gd name="T16" fmla="*/ 212 w 1938"/>
                <a:gd name="T17" fmla="*/ 1457 h 1958"/>
                <a:gd name="T18" fmla="*/ 252 w 1938"/>
                <a:gd name="T19" fmla="*/ 1515 h 1958"/>
                <a:gd name="T20" fmla="*/ 297 w 1938"/>
                <a:gd name="T21" fmla="*/ 1567 h 1958"/>
                <a:gd name="T22" fmla="*/ 349 w 1938"/>
                <a:gd name="T23" fmla="*/ 1613 h 1958"/>
                <a:gd name="T24" fmla="*/ 408 w 1938"/>
                <a:gd name="T25" fmla="*/ 1650 h 1958"/>
                <a:gd name="T26" fmla="*/ 473 w 1938"/>
                <a:gd name="T27" fmla="*/ 1675 h 1958"/>
                <a:gd name="T28" fmla="*/ 541 w 1938"/>
                <a:gd name="T29" fmla="*/ 1692 h 1958"/>
                <a:gd name="T30" fmla="*/ 633 w 1938"/>
                <a:gd name="T31" fmla="*/ 1713 h 1958"/>
                <a:gd name="T32" fmla="*/ 718 w 1938"/>
                <a:gd name="T33" fmla="*/ 1740 h 1958"/>
                <a:gd name="T34" fmla="*/ 791 w 1938"/>
                <a:gd name="T35" fmla="*/ 1771 h 1958"/>
                <a:gd name="T36" fmla="*/ 855 w 1938"/>
                <a:gd name="T37" fmla="*/ 1810 h 1958"/>
                <a:gd name="T38" fmla="*/ 904 w 1938"/>
                <a:gd name="T39" fmla="*/ 1850 h 1958"/>
                <a:gd name="T40" fmla="*/ 939 w 1938"/>
                <a:gd name="T41" fmla="*/ 1893 h 1958"/>
                <a:gd name="T42" fmla="*/ 956 w 1938"/>
                <a:gd name="T43" fmla="*/ 1936 h 1958"/>
                <a:gd name="T44" fmla="*/ 960 w 1938"/>
                <a:gd name="T45" fmla="*/ 1931 h 1958"/>
                <a:gd name="T46" fmla="*/ 979 w 1938"/>
                <a:gd name="T47" fmla="*/ 1882 h 1958"/>
                <a:gd name="T48" fmla="*/ 1015 w 1938"/>
                <a:gd name="T49" fmla="*/ 1836 h 1958"/>
                <a:gd name="T50" fmla="*/ 1066 w 1938"/>
                <a:gd name="T51" fmla="*/ 1793 h 1958"/>
                <a:gd name="T52" fmla="*/ 1127 w 1938"/>
                <a:gd name="T53" fmla="*/ 1754 h 1958"/>
                <a:gd name="T54" fmla="*/ 1202 w 1938"/>
                <a:gd name="T55" fmla="*/ 1725 h 1958"/>
                <a:gd name="T56" fmla="*/ 1285 w 1938"/>
                <a:gd name="T57" fmla="*/ 1703 h 1958"/>
                <a:gd name="T58" fmla="*/ 1373 w 1938"/>
                <a:gd name="T59" fmla="*/ 1692 h 1958"/>
                <a:gd name="T60" fmla="*/ 1443 w 1938"/>
                <a:gd name="T61" fmla="*/ 1679 h 1958"/>
                <a:gd name="T62" fmla="*/ 1511 w 1938"/>
                <a:gd name="T63" fmla="*/ 1656 h 1958"/>
                <a:gd name="T64" fmla="*/ 1574 w 1938"/>
                <a:gd name="T65" fmla="*/ 1621 h 1958"/>
                <a:gd name="T66" fmla="*/ 1627 w 1938"/>
                <a:gd name="T67" fmla="*/ 1576 h 1958"/>
                <a:gd name="T68" fmla="*/ 1675 w 1938"/>
                <a:gd name="T69" fmla="*/ 1524 h 1958"/>
                <a:gd name="T70" fmla="*/ 1715 w 1938"/>
                <a:gd name="T71" fmla="*/ 1464 h 1958"/>
                <a:gd name="T72" fmla="*/ 1745 w 1938"/>
                <a:gd name="T73" fmla="*/ 1400 h 1958"/>
                <a:gd name="T74" fmla="*/ 1764 w 1938"/>
                <a:gd name="T75" fmla="*/ 1328 h 1958"/>
                <a:gd name="T76" fmla="*/ 1775 w 1938"/>
                <a:gd name="T77" fmla="*/ 1255 h 1958"/>
                <a:gd name="T78" fmla="*/ 1775 w 1938"/>
                <a:gd name="T79" fmla="*/ 326 h 1958"/>
                <a:gd name="T80" fmla="*/ 1786 w 1938"/>
                <a:gd name="T81" fmla="*/ 240 h 1958"/>
                <a:gd name="T82" fmla="*/ 1822 w 1938"/>
                <a:gd name="T83" fmla="*/ 166 h 1958"/>
                <a:gd name="T84" fmla="*/ 1874 w 1938"/>
                <a:gd name="T85" fmla="*/ 115 h 1958"/>
                <a:gd name="T86" fmla="*/ 1937 w 1938"/>
                <a:gd name="T87" fmla="*/ 97 h 1958"/>
                <a:gd name="T88" fmla="*/ 0 w 1938"/>
                <a:gd name="T89" fmla="*/ 0 h 19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8"/>
                <a:gd name="T136" fmla="*/ 0 h 1958"/>
                <a:gd name="T137" fmla="*/ 1938 w 1938"/>
                <a:gd name="T138" fmla="*/ 1958 h 19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8" h="1958">
                  <a:moveTo>
                    <a:pt x="0" y="0"/>
                  </a:moveTo>
                  <a:lnTo>
                    <a:pt x="0" y="97"/>
                  </a:lnTo>
                  <a:lnTo>
                    <a:pt x="29" y="103"/>
                  </a:lnTo>
                  <a:lnTo>
                    <a:pt x="55" y="118"/>
                  </a:lnTo>
                  <a:lnTo>
                    <a:pt x="81" y="138"/>
                  </a:lnTo>
                  <a:lnTo>
                    <a:pt x="102" y="170"/>
                  </a:lnTo>
                  <a:lnTo>
                    <a:pt x="124" y="204"/>
                  </a:lnTo>
                  <a:lnTo>
                    <a:pt x="137" y="245"/>
                  </a:lnTo>
                  <a:lnTo>
                    <a:pt x="149" y="290"/>
                  </a:lnTo>
                  <a:lnTo>
                    <a:pt x="151" y="337"/>
                  </a:lnTo>
                  <a:lnTo>
                    <a:pt x="151" y="1216"/>
                  </a:lnTo>
                  <a:lnTo>
                    <a:pt x="153" y="1253"/>
                  </a:lnTo>
                  <a:lnTo>
                    <a:pt x="157" y="1290"/>
                  </a:lnTo>
                  <a:lnTo>
                    <a:pt x="162" y="1326"/>
                  </a:lnTo>
                  <a:lnTo>
                    <a:pt x="171" y="1360"/>
                  </a:lnTo>
                  <a:lnTo>
                    <a:pt x="183" y="1395"/>
                  </a:lnTo>
                  <a:lnTo>
                    <a:pt x="196" y="1426"/>
                  </a:lnTo>
                  <a:lnTo>
                    <a:pt x="212" y="1457"/>
                  </a:lnTo>
                  <a:lnTo>
                    <a:pt x="230" y="1488"/>
                  </a:lnTo>
                  <a:lnTo>
                    <a:pt x="252" y="1515"/>
                  </a:lnTo>
                  <a:lnTo>
                    <a:pt x="275" y="1543"/>
                  </a:lnTo>
                  <a:lnTo>
                    <a:pt x="297" y="1567"/>
                  </a:lnTo>
                  <a:lnTo>
                    <a:pt x="323" y="1590"/>
                  </a:lnTo>
                  <a:lnTo>
                    <a:pt x="349" y="1613"/>
                  </a:lnTo>
                  <a:lnTo>
                    <a:pt x="378" y="1634"/>
                  </a:lnTo>
                  <a:lnTo>
                    <a:pt x="408" y="1650"/>
                  </a:lnTo>
                  <a:lnTo>
                    <a:pt x="441" y="1663"/>
                  </a:lnTo>
                  <a:lnTo>
                    <a:pt x="473" y="1675"/>
                  </a:lnTo>
                  <a:lnTo>
                    <a:pt x="506" y="1685"/>
                  </a:lnTo>
                  <a:lnTo>
                    <a:pt x="541" y="1692"/>
                  </a:lnTo>
                  <a:lnTo>
                    <a:pt x="589" y="1702"/>
                  </a:lnTo>
                  <a:lnTo>
                    <a:pt x="633" y="1713"/>
                  </a:lnTo>
                  <a:lnTo>
                    <a:pt x="676" y="1725"/>
                  </a:lnTo>
                  <a:lnTo>
                    <a:pt x="718" y="1740"/>
                  </a:lnTo>
                  <a:lnTo>
                    <a:pt x="755" y="1754"/>
                  </a:lnTo>
                  <a:lnTo>
                    <a:pt x="791" y="1771"/>
                  </a:lnTo>
                  <a:lnTo>
                    <a:pt x="825" y="1792"/>
                  </a:lnTo>
                  <a:lnTo>
                    <a:pt x="855" y="1810"/>
                  </a:lnTo>
                  <a:lnTo>
                    <a:pt x="882" y="1831"/>
                  </a:lnTo>
                  <a:lnTo>
                    <a:pt x="904" y="1850"/>
                  </a:lnTo>
                  <a:lnTo>
                    <a:pt x="922" y="1871"/>
                  </a:lnTo>
                  <a:lnTo>
                    <a:pt x="939" y="1893"/>
                  </a:lnTo>
                  <a:lnTo>
                    <a:pt x="948" y="1913"/>
                  </a:lnTo>
                  <a:lnTo>
                    <a:pt x="956" y="1936"/>
                  </a:lnTo>
                  <a:lnTo>
                    <a:pt x="956" y="1957"/>
                  </a:lnTo>
                  <a:lnTo>
                    <a:pt x="960" y="1931"/>
                  </a:lnTo>
                  <a:lnTo>
                    <a:pt x="967" y="1906"/>
                  </a:lnTo>
                  <a:lnTo>
                    <a:pt x="979" y="1882"/>
                  </a:lnTo>
                  <a:lnTo>
                    <a:pt x="996" y="1857"/>
                  </a:lnTo>
                  <a:lnTo>
                    <a:pt x="1015" y="1836"/>
                  </a:lnTo>
                  <a:lnTo>
                    <a:pt x="1038" y="1814"/>
                  </a:lnTo>
                  <a:lnTo>
                    <a:pt x="1066" y="1793"/>
                  </a:lnTo>
                  <a:lnTo>
                    <a:pt x="1095" y="1771"/>
                  </a:lnTo>
                  <a:lnTo>
                    <a:pt x="1127" y="1754"/>
                  </a:lnTo>
                  <a:lnTo>
                    <a:pt x="1163" y="1738"/>
                  </a:lnTo>
                  <a:lnTo>
                    <a:pt x="1202" y="1725"/>
                  </a:lnTo>
                  <a:lnTo>
                    <a:pt x="1243" y="1713"/>
                  </a:lnTo>
                  <a:lnTo>
                    <a:pt x="1285" y="1703"/>
                  </a:lnTo>
                  <a:lnTo>
                    <a:pt x="1327" y="1696"/>
                  </a:lnTo>
                  <a:lnTo>
                    <a:pt x="1373" y="1692"/>
                  </a:lnTo>
                  <a:lnTo>
                    <a:pt x="1408" y="1689"/>
                  </a:lnTo>
                  <a:lnTo>
                    <a:pt x="1443" y="1679"/>
                  </a:lnTo>
                  <a:lnTo>
                    <a:pt x="1478" y="1668"/>
                  </a:lnTo>
                  <a:lnTo>
                    <a:pt x="1511" y="1656"/>
                  </a:lnTo>
                  <a:lnTo>
                    <a:pt x="1544" y="1639"/>
                  </a:lnTo>
                  <a:lnTo>
                    <a:pt x="1574" y="1621"/>
                  </a:lnTo>
                  <a:lnTo>
                    <a:pt x="1602" y="1600"/>
                  </a:lnTo>
                  <a:lnTo>
                    <a:pt x="1627" y="1576"/>
                  </a:lnTo>
                  <a:lnTo>
                    <a:pt x="1652" y="1550"/>
                  </a:lnTo>
                  <a:lnTo>
                    <a:pt x="1675" y="1524"/>
                  </a:lnTo>
                  <a:lnTo>
                    <a:pt x="1697" y="1496"/>
                  </a:lnTo>
                  <a:lnTo>
                    <a:pt x="1715" y="1464"/>
                  </a:lnTo>
                  <a:lnTo>
                    <a:pt x="1732" y="1431"/>
                  </a:lnTo>
                  <a:lnTo>
                    <a:pt x="1745" y="1400"/>
                  </a:lnTo>
                  <a:lnTo>
                    <a:pt x="1758" y="1363"/>
                  </a:lnTo>
                  <a:lnTo>
                    <a:pt x="1764" y="1328"/>
                  </a:lnTo>
                  <a:lnTo>
                    <a:pt x="1770" y="1292"/>
                  </a:lnTo>
                  <a:lnTo>
                    <a:pt x="1775" y="1255"/>
                  </a:lnTo>
                  <a:lnTo>
                    <a:pt x="1775" y="1216"/>
                  </a:lnTo>
                  <a:lnTo>
                    <a:pt x="1775" y="326"/>
                  </a:lnTo>
                  <a:lnTo>
                    <a:pt x="1776" y="283"/>
                  </a:lnTo>
                  <a:lnTo>
                    <a:pt x="1786" y="240"/>
                  </a:lnTo>
                  <a:lnTo>
                    <a:pt x="1804" y="201"/>
                  </a:lnTo>
                  <a:lnTo>
                    <a:pt x="1822" y="166"/>
                  </a:lnTo>
                  <a:lnTo>
                    <a:pt x="1846" y="138"/>
                  </a:lnTo>
                  <a:lnTo>
                    <a:pt x="1874" y="115"/>
                  </a:lnTo>
                  <a:lnTo>
                    <a:pt x="1905" y="103"/>
                  </a:lnTo>
                  <a:lnTo>
                    <a:pt x="1937" y="97"/>
                  </a:lnTo>
                  <a:lnTo>
                    <a:pt x="1937" y="0"/>
                  </a:lnTo>
                  <a:lnTo>
                    <a:pt x="0" y="0"/>
                  </a:lnTo>
                </a:path>
              </a:pathLst>
            </a:custGeom>
            <a:solidFill>
              <a:srgbClr val="000000"/>
            </a:solidFill>
            <a:ln w="254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a:spLocks/>
            </p:cNvSpPr>
            <p:nvPr/>
          </p:nvSpPr>
          <p:spPr bwMode="auto">
            <a:xfrm>
              <a:off x="2441" y="1744"/>
              <a:ext cx="995" cy="1335"/>
            </a:xfrm>
            <a:custGeom>
              <a:avLst/>
              <a:gdLst>
                <a:gd name="T0" fmla="*/ 13 w 995"/>
                <a:gd name="T1" fmla="*/ 43 h 1335"/>
                <a:gd name="T2" fmla="*/ 90 w 995"/>
                <a:gd name="T3" fmla="*/ 8 h 1335"/>
                <a:gd name="T4" fmla="*/ 237 w 995"/>
                <a:gd name="T5" fmla="*/ 1 h 1335"/>
                <a:gd name="T6" fmla="*/ 384 w 995"/>
                <a:gd name="T7" fmla="*/ 36 h 1335"/>
                <a:gd name="T8" fmla="*/ 532 w 995"/>
                <a:gd name="T9" fmla="*/ 104 h 1335"/>
                <a:gd name="T10" fmla="*/ 624 w 995"/>
                <a:gd name="T11" fmla="*/ 195 h 1335"/>
                <a:gd name="T12" fmla="*/ 689 w 995"/>
                <a:gd name="T13" fmla="*/ 313 h 1335"/>
                <a:gd name="T14" fmla="*/ 746 w 995"/>
                <a:gd name="T15" fmla="*/ 415 h 1335"/>
                <a:gd name="T16" fmla="*/ 797 w 995"/>
                <a:gd name="T17" fmla="*/ 494 h 1335"/>
                <a:gd name="T18" fmla="*/ 889 w 995"/>
                <a:gd name="T19" fmla="*/ 555 h 1335"/>
                <a:gd name="T20" fmla="*/ 994 w 995"/>
                <a:gd name="T21" fmla="*/ 572 h 1335"/>
                <a:gd name="T22" fmla="*/ 971 w 995"/>
                <a:gd name="T23" fmla="*/ 660 h 1335"/>
                <a:gd name="T24" fmla="*/ 908 w 995"/>
                <a:gd name="T25" fmla="*/ 731 h 1335"/>
                <a:gd name="T26" fmla="*/ 805 w 995"/>
                <a:gd name="T27" fmla="*/ 749 h 1335"/>
                <a:gd name="T28" fmla="*/ 770 w 995"/>
                <a:gd name="T29" fmla="*/ 780 h 1335"/>
                <a:gd name="T30" fmla="*/ 802 w 995"/>
                <a:gd name="T31" fmla="*/ 875 h 1335"/>
                <a:gd name="T32" fmla="*/ 791 w 995"/>
                <a:gd name="T33" fmla="*/ 972 h 1335"/>
                <a:gd name="T34" fmla="*/ 720 w 995"/>
                <a:gd name="T35" fmla="*/ 962 h 1335"/>
                <a:gd name="T36" fmla="*/ 620 w 995"/>
                <a:gd name="T37" fmla="*/ 896 h 1335"/>
                <a:gd name="T38" fmla="*/ 660 w 995"/>
                <a:gd name="T39" fmla="*/ 1014 h 1335"/>
                <a:gd name="T40" fmla="*/ 655 w 995"/>
                <a:gd name="T41" fmla="*/ 1128 h 1335"/>
                <a:gd name="T42" fmla="*/ 572 w 995"/>
                <a:gd name="T43" fmla="*/ 1089 h 1335"/>
                <a:gd name="T44" fmla="*/ 552 w 995"/>
                <a:gd name="T45" fmla="*/ 1114 h 1335"/>
                <a:gd name="T46" fmla="*/ 552 w 995"/>
                <a:gd name="T47" fmla="*/ 1182 h 1335"/>
                <a:gd name="T48" fmla="*/ 495 w 995"/>
                <a:gd name="T49" fmla="*/ 1203 h 1335"/>
                <a:gd name="T50" fmla="*/ 418 w 995"/>
                <a:gd name="T51" fmla="*/ 1116 h 1335"/>
                <a:gd name="T52" fmla="*/ 412 w 995"/>
                <a:gd name="T53" fmla="*/ 1210 h 1335"/>
                <a:gd name="T54" fmla="*/ 375 w 995"/>
                <a:gd name="T55" fmla="*/ 1292 h 1335"/>
                <a:gd name="T56" fmla="*/ 302 w 995"/>
                <a:gd name="T57" fmla="*/ 1334 h 1335"/>
                <a:gd name="T58" fmla="*/ 273 w 995"/>
                <a:gd name="T59" fmla="*/ 1277 h 1335"/>
                <a:gd name="T60" fmla="*/ 260 w 995"/>
                <a:gd name="T61" fmla="*/ 1185 h 1335"/>
                <a:gd name="T62" fmla="*/ 214 w 995"/>
                <a:gd name="T63" fmla="*/ 1253 h 1335"/>
                <a:gd name="T64" fmla="*/ 146 w 995"/>
                <a:gd name="T65" fmla="*/ 1298 h 1335"/>
                <a:gd name="T66" fmla="*/ 107 w 995"/>
                <a:gd name="T67" fmla="*/ 1241 h 1335"/>
                <a:gd name="T68" fmla="*/ 123 w 995"/>
                <a:gd name="T69" fmla="*/ 1040 h 1335"/>
                <a:gd name="T70" fmla="*/ 158 w 995"/>
                <a:gd name="T71" fmla="*/ 886 h 1335"/>
                <a:gd name="T72" fmla="*/ 197 w 995"/>
                <a:gd name="T73" fmla="*/ 764 h 1335"/>
                <a:gd name="T74" fmla="*/ 200 w 995"/>
                <a:gd name="T75" fmla="*/ 641 h 1335"/>
                <a:gd name="T76" fmla="*/ 226 w 995"/>
                <a:gd name="T77" fmla="*/ 527 h 1335"/>
                <a:gd name="T78" fmla="*/ 240 w 995"/>
                <a:gd name="T79" fmla="*/ 472 h 1335"/>
                <a:gd name="T80" fmla="*/ 107 w 995"/>
                <a:gd name="T81" fmla="*/ 341 h 1335"/>
                <a:gd name="T82" fmla="*/ 26 w 995"/>
                <a:gd name="T83" fmla="*/ 183 h 1335"/>
                <a:gd name="T84" fmla="*/ 0 w 995"/>
                <a:gd name="T85" fmla="*/ 76 h 13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5"/>
                <a:gd name="T130" fmla="*/ 0 h 1335"/>
                <a:gd name="T131" fmla="*/ 995 w 995"/>
                <a:gd name="T132" fmla="*/ 1335 h 13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5" h="1335">
                  <a:moveTo>
                    <a:pt x="0" y="76"/>
                  </a:moveTo>
                  <a:lnTo>
                    <a:pt x="13" y="43"/>
                  </a:lnTo>
                  <a:lnTo>
                    <a:pt x="40" y="26"/>
                  </a:lnTo>
                  <a:lnTo>
                    <a:pt x="90" y="8"/>
                  </a:lnTo>
                  <a:lnTo>
                    <a:pt x="158" y="0"/>
                  </a:lnTo>
                  <a:lnTo>
                    <a:pt x="237" y="1"/>
                  </a:lnTo>
                  <a:lnTo>
                    <a:pt x="296" y="12"/>
                  </a:lnTo>
                  <a:lnTo>
                    <a:pt x="384" y="36"/>
                  </a:lnTo>
                  <a:lnTo>
                    <a:pt x="467" y="68"/>
                  </a:lnTo>
                  <a:lnTo>
                    <a:pt x="532" y="104"/>
                  </a:lnTo>
                  <a:lnTo>
                    <a:pt x="591" y="153"/>
                  </a:lnTo>
                  <a:lnTo>
                    <a:pt x="624" y="195"/>
                  </a:lnTo>
                  <a:lnTo>
                    <a:pt x="654" y="249"/>
                  </a:lnTo>
                  <a:lnTo>
                    <a:pt x="689" y="313"/>
                  </a:lnTo>
                  <a:lnTo>
                    <a:pt x="717" y="365"/>
                  </a:lnTo>
                  <a:lnTo>
                    <a:pt x="746" y="415"/>
                  </a:lnTo>
                  <a:lnTo>
                    <a:pt x="771" y="456"/>
                  </a:lnTo>
                  <a:lnTo>
                    <a:pt x="797" y="494"/>
                  </a:lnTo>
                  <a:lnTo>
                    <a:pt x="842" y="531"/>
                  </a:lnTo>
                  <a:lnTo>
                    <a:pt x="889" y="555"/>
                  </a:lnTo>
                  <a:lnTo>
                    <a:pt x="943" y="567"/>
                  </a:lnTo>
                  <a:lnTo>
                    <a:pt x="994" y="572"/>
                  </a:lnTo>
                  <a:lnTo>
                    <a:pt x="983" y="619"/>
                  </a:lnTo>
                  <a:lnTo>
                    <a:pt x="971" y="660"/>
                  </a:lnTo>
                  <a:lnTo>
                    <a:pt x="942" y="709"/>
                  </a:lnTo>
                  <a:lnTo>
                    <a:pt x="908" y="731"/>
                  </a:lnTo>
                  <a:lnTo>
                    <a:pt x="864" y="745"/>
                  </a:lnTo>
                  <a:lnTo>
                    <a:pt x="805" y="749"/>
                  </a:lnTo>
                  <a:lnTo>
                    <a:pt x="758" y="751"/>
                  </a:lnTo>
                  <a:lnTo>
                    <a:pt x="770" y="780"/>
                  </a:lnTo>
                  <a:lnTo>
                    <a:pt x="788" y="821"/>
                  </a:lnTo>
                  <a:lnTo>
                    <a:pt x="802" y="875"/>
                  </a:lnTo>
                  <a:lnTo>
                    <a:pt x="802" y="925"/>
                  </a:lnTo>
                  <a:lnTo>
                    <a:pt x="791" y="972"/>
                  </a:lnTo>
                  <a:lnTo>
                    <a:pt x="755" y="972"/>
                  </a:lnTo>
                  <a:lnTo>
                    <a:pt x="720" y="962"/>
                  </a:lnTo>
                  <a:lnTo>
                    <a:pt x="677" y="943"/>
                  </a:lnTo>
                  <a:lnTo>
                    <a:pt x="620" y="896"/>
                  </a:lnTo>
                  <a:lnTo>
                    <a:pt x="649" y="962"/>
                  </a:lnTo>
                  <a:lnTo>
                    <a:pt x="660" y="1014"/>
                  </a:lnTo>
                  <a:lnTo>
                    <a:pt x="664" y="1056"/>
                  </a:lnTo>
                  <a:lnTo>
                    <a:pt x="655" y="1128"/>
                  </a:lnTo>
                  <a:lnTo>
                    <a:pt x="612" y="1116"/>
                  </a:lnTo>
                  <a:lnTo>
                    <a:pt x="572" y="1089"/>
                  </a:lnTo>
                  <a:lnTo>
                    <a:pt x="531" y="1042"/>
                  </a:lnTo>
                  <a:lnTo>
                    <a:pt x="552" y="1114"/>
                  </a:lnTo>
                  <a:lnTo>
                    <a:pt x="553" y="1150"/>
                  </a:lnTo>
                  <a:lnTo>
                    <a:pt x="552" y="1182"/>
                  </a:lnTo>
                  <a:lnTo>
                    <a:pt x="531" y="1220"/>
                  </a:lnTo>
                  <a:lnTo>
                    <a:pt x="495" y="1203"/>
                  </a:lnTo>
                  <a:lnTo>
                    <a:pt x="450" y="1163"/>
                  </a:lnTo>
                  <a:lnTo>
                    <a:pt x="418" y="1116"/>
                  </a:lnTo>
                  <a:lnTo>
                    <a:pt x="416" y="1178"/>
                  </a:lnTo>
                  <a:lnTo>
                    <a:pt x="412" y="1210"/>
                  </a:lnTo>
                  <a:lnTo>
                    <a:pt x="401" y="1250"/>
                  </a:lnTo>
                  <a:lnTo>
                    <a:pt x="375" y="1292"/>
                  </a:lnTo>
                  <a:lnTo>
                    <a:pt x="337" y="1315"/>
                  </a:lnTo>
                  <a:lnTo>
                    <a:pt x="302" y="1334"/>
                  </a:lnTo>
                  <a:lnTo>
                    <a:pt x="282" y="1305"/>
                  </a:lnTo>
                  <a:lnTo>
                    <a:pt x="273" y="1277"/>
                  </a:lnTo>
                  <a:lnTo>
                    <a:pt x="267" y="1241"/>
                  </a:lnTo>
                  <a:lnTo>
                    <a:pt x="260" y="1185"/>
                  </a:lnTo>
                  <a:lnTo>
                    <a:pt x="237" y="1226"/>
                  </a:lnTo>
                  <a:lnTo>
                    <a:pt x="214" y="1253"/>
                  </a:lnTo>
                  <a:lnTo>
                    <a:pt x="186" y="1277"/>
                  </a:lnTo>
                  <a:lnTo>
                    <a:pt x="146" y="1298"/>
                  </a:lnTo>
                  <a:lnTo>
                    <a:pt x="107" y="1306"/>
                  </a:lnTo>
                  <a:lnTo>
                    <a:pt x="107" y="1241"/>
                  </a:lnTo>
                  <a:lnTo>
                    <a:pt x="113" y="1133"/>
                  </a:lnTo>
                  <a:lnTo>
                    <a:pt x="123" y="1040"/>
                  </a:lnTo>
                  <a:lnTo>
                    <a:pt x="136" y="957"/>
                  </a:lnTo>
                  <a:lnTo>
                    <a:pt x="158" y="886"/>
                  </a:lnTo>
                  <a:lnTo>
                    <a:pt x="182" y="813"/>
                  </a:lnTo>
                  <a:lnTo>
                    <a:pt x="197" y="764"/>
                  </a:lnTo>
                  <a:lnTo>
                    <a:pt x="208" y="703"/>
                  </a:lnTo>
                  <a:lnTo>
                    <a:pt x="200" y="641"/>
                  </a:lnTo>
                  <a:lnTo>
                    <a:pt x="173" y="572"/>
                  </a:lnTo>
                  <a:lnTo>
                    <a:pt x="226" y="527"/>
                  </a:lnTo>
                  <a:lnTo>
                    <a:pt x="250" y="513"/>
                  </a:lnTo>
                  <a:lnTo>
                    <a:pt x="240" y="472"/>
                  </a:lnTo>
                  <a:lnTo>
                    <a:pt x="173" y="393"/>
                  </a:lnTo>
                  <a:lnTo>
                    <a:pt x="107" y="341"/>
                  </a:lnTo>
                  <a:lnTo>
                    <a:pt x="66" y="235"/>
                  </a:lnTo>
                  <a:lnTo>
                    <a:pt x="26" y="183"/>
                  </a:lnTo>
                  <a:lnTo>
                    <a:pt x="0" y="143"/>
                  </a:lnTo>
                  <a:lnTo>
                    <a:pt x="0" y="76"/>
                  </a:lnTo>
                </a:path>
              </a:pathLst>
            </a:custGeom>
            <a:solidFill>
              <a:srgbClr val="FFFFFF"/>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a:spLocks/>
            </p:cNvSpPr>
            <p:nvPr/>
          </p:nvSpPr>
          <p:spPr bwMode="auto">
            <a:xfrm>
              <a:off x="2097" y="1813"/>
              <a:ext cx="633" cy="546"/>
            </a:xfrm>
            <a:custGeom>
              <a:avLst/>
              <a:gdLst>
                <a:gd name="T0" fmla="*/ 516 w 633"/>
                <a:gd name="T1" fmla="*/ 545 h 546"/>
                <a:gd name="T2" fmla="*/ 474 w 633"/>
                <a:gd name="T3" fmla="*/ 514 h 546"/>
                <a:gd name="T4" fmla="*/ 423 w 633"/>
                <a:gd name="T5" fmla="*/ 483 h 546"/>
                <a:gd name="T6" fmla="*/ 341 w 633"/>
                <a:gd name="T7" fmla="*/ 469 h 546"/>
                <a:gd name="T8" fmla="*/ 260 w 633"/>
                <a:gd name="T9" fmla="*/ 458 h 546"/>
                <a:gd name="T10" fmla="*/ 176 w 633"/>
                <a:gd name="T11" fmla="*/ 430 h 546"/>
                <a:gd name="T12" fmla="*/ 125 w 633"/>
                <a:gd name="T13" fmla="*/ 395 h 546"/>
                <a:gd name="T14" fmla="*/ 92 w 633"/>
                <a:gd name="T15" fmla="*/ 340 h 546"/>
                <a:gd name="T16" fmla="*/ 91 w 633"/>
                <a:gd name="T17" fmla="*/ 283 h 546"/>
                <a:gd name="T18" fmla="*/ 114 w 633"/>
                <a:gd name="T19" fmla="*/ 290 h 546"/>
                <a:gd name="T20" fmla="*/ 134 w 633"/>
                <a:gd name="T21" fmla="*/ 336 h 546"/>
                <a:gd name="T22" fmla="*/ 181 w 633"/>
                <a:gd name="T23" fmla="*/ 369 h 546"/>
                <a:gd name="T24" fmla="*/ 263 w 633"/>
                <a:gd name="T25" fmla="*/ 392 h 546"/>
                <a:gd name="T26" fmla="*/ 332 w 633"/>
                <a:gd name="T27" fmla="*/ 393 h 546"/>
                <a:gd name="T28" fmla="*/ 398 w 633"/>
                <a:gd name="T29" fmla="*/ 402 h 546"/>
                <a:gd name="T30" fmla="*/ 450 w 633"/>
                <a:gd name="T31" fmla="*/ 413 h 546"/>
                <a:gd name="T32" fmla="*/ 474 w 633"/>
                <a:gd name="T33" fmla="*/ 389 h 546"/>
                <a:gd name="T34" fmla="*/ 469 w 633"/>
                <a:gd name="T35" fmla="*/ 347 h 546"/>
                <a:gd name="T36" fmla="*/ 416 w 633"/>
                <a:gd name="T37" fmla="*/ 305 h 546"/>
                <a:gd name="T38" fmla="*/ 329 w 633"/>
                <a:gd name="T39" fmla="*/ 273 h 546"/>
                <a:gd name="T40" fmla="*/ 257 w 633"/>
                <a:gd name="T41" fmla="*/ 232 h 546"/>
                <a:gd name="T42" fmla="*/ 204 w 633"/>
                <a:gd name="T43" fmla="*/ 181 h 546"/>
                <a:gd name="T44" fmla="*/ 138 w 633"/>
                <a:gd name="T45" fmla="*/ 143 h 546"/>
                <a:gd name="T46" fmla="*/ 57 w 633"/>
                <a:gd name="T47" fmla="*/ 148 h 546"/>
                <a:gd name="T48" fmla="*/ 9 w 633"/>
                <a:gd name="T49" fmla="*/ 187 h 546"/>
                <a:gd name="T50" fmla="*/ 0 w 633"/>
                <a:gd name="T51" fmla="*/ 143 h 546"/>
                <a:gd name="T52" fmla="*/ 29 w 633"/>
                <a:gd name="T53" fmla="*/ 90 h 546"/>
                <a:gd name="T54" fmla="*/ 75 w 633"/>
                <a:gd name="T55" fmla="*/ 46 h 546"/>
                <a:gd name="T56" fmla="*/ 141 w 633"/>
                <a:gd name="T57" fmla="*/ 15 h 546"/>
                <a:gd name="T58" fmla="*/ 205 w 633"/>
                <a:gd name="T59" fmla="*/ 0 h 546"/>
                <a:gd name="T60" fmla="*/ 297 w 633"/>
                <a:gd name="T61" fmla="*/ 5 h 546"/>
                <a:gd name="T62" fmla="*/ 349 w 633"/>
                <a:gd name="T63" fmla="*/ 22 h 546"/>
                <a:gd name="T64" fmla="*/ 397 w 633"/>
                <a:gd name="T65" fmla="*/ 67 h 546"/>
                <a:gd name="T66" fmla="*/ 428 w 633"/>
                <a:gd name="T67" fmla="*/ 133 h 546"/>
                <a:gd name="T68" fmla="*/ 450 w 633"/>
                <a:gd name="T69" fmla="*/ 211 h 546"/>
                <a:gd name="T70" fmla="*/ 474 w 633"/>
                <a:gd name="T71" fmla="*/ 279 h 546"/>
                <a:gd name="T72" fmla="*/ 513 w 633"/>
                <a:gd name="T73" fmla="*/ 326 h 546"/>
                <a:gd name="T74" fmla="*/ 579 w 633"/>
                <a:gd name="T75" fmla="*/ 373 h 546"/>
                <a:gd name="T76" fmla="*/ 621 w 633"/>
                <a:gd name="T77" fmla="*/ 413 h 546"/>
                <a:gd name="T78" fmla="*/ 626 w 633"/>
                <a:gd name="T79" fmla="*/ 469 h 546"/>
                <a:gd name="T80" fmla="*/ 579 w 633"/>
                <a:gd name="T81" fmla="*/ 505 h 546"/>
                <a:gd name="T82" fmla="*/ 531 w 633"/>
                <a:gd name="T83" fmla="*/ 526 h 5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3"/>
                <a:gd name="T127" fmla="*/ 0 h 546"/>
                <a:gd name="T128" fmla="*/ 633 w 633"/>
                <a:gd name="T129" fmla="*/ 546 h 5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3" h="546">
                  <a:moveTo>
                    <a:pt x="531" y="526"/>
                  </a:moveTo>
                  <a:lnTo>
                    <a:pt x="516" y="545"/>
                  </a:lnTo>
                  <a:lnTo>
                    <a:pt x="498" y="532"/>
                  </a:lnTo>
                  <a:lnTo>
                    <a:pt x="474" y="514"/>
                  </a:lnTo>
                  <a:lnTo>
                    <a:pt x="451" y="498"/>
                  </a:lnTo>
                  <a:lnTo>
                    <a:pt x="423" y="483"/>
                  </a:lnTo>
                  <a:lnTo>
                    <a:pt x="390" y="474"/>
                  </a:lnTo>
                  <a:lnTo>
                    <a:pt x="341" y="469"/>
                  </a:lnTo>
                  <a:lnTo>
                    <a:pt x="302" y="465"/>
                  </a:lnTo>
                  <a:lnTo>
                    <a:pt x="260" y="458"/>
                  </a:lnTo>
                  <a:lnTo>
                    <a:pt x="214" y="447"/>
                  </a:lnTo>
                  <a:lnTo>
                    <a:pt x="176" y="430"/>
                  </a:lnTo>
                  <a:lnTo>
                    <a:pt x="146" y="412"/>
                  </a:lnTo>
                  <a:lnTo>
                    <a:pt x="125" y="395"/>
                  </a:lnTo>
                  <a:lnTo>
                    <a:pt x="104" y="369"/>
                  </a:lnTo>
                  <a:lnTo>
                    <a:pt x="92" y="340"/>
                  </a:lnTo>
                  <a:lnTo>
                    <a:pt x="86" y="310"/>
                  </a:lnTo>
                  <a:lnTo>
                    <a:pt x="91" y="283"/>
                  </a:lnTo>
                  <a:lnTo>
                    <a:pt x="104" y="268"/>
                  </a:lnTo>
                  <a:lnTo>
                    <a:pt x="114" y="290"/>
                  </a:lnTo>
                  <a:lnTo>
                    <a:pt x="121" y="315"/>
                  </a:lnTo>
                  <a:lnTo>
                    <a:pt x="134" y="336"/>
                  </a:lnTo>
                  <a:lnTo>
                    <a:pt x="155" y="355"/>
                  </a:lnTo>
                  <a:lnTo>
                    <a:pt x="181" y="369"/>
                  </a:lnTo>
                  <a:lnTo>
                    <a:pt x="220" y="385"/>
                  </a:lnTo>
                  <a:lnTo>
                    <a:pt x="263" y="392"/>
                  </a:lnTo>
                  <a:lnTo>
                    <a:pt x="304" y="395"/>
                  </a:lnTo>
                  <a:lnTo>
                    <a:pt x="332" y="393"/>
                  </a:lnTo>
                  <a:lnTo>
                    <a:pt x="370" y="397"/>
                  </a:lnTo>
                  <a:lnTo>
                    <a:pt x="398" y="402"/>
                  </a:lnTo>
                  <a:lnTo>
                    <a:pt x="431" y="412"/>
                  </a:lnTo>
                  <a:lnTo>
                    <a:pt x="450" y="413"/>
                  </a:lnTo>
                  <a:lnTo>
                    <a:pt x="467" y="404"/>
                  </a:lnTo>
                  <a:lnTo>
                    <a:pt x="474" y="389"/>
                  </a:lnTo>
                  <a:lnTo>
                    <a:pt x="474" y="373"/>
                  </a:lnTo>
                  <a:lnTo>
                    <a:pt x="469" y="347"/>
                  </a:lnTo>
                  <a:lnTo>
                    <a:pt x="450" y="327"/>
                  </a:lnTo>
                  <a:lnTo>
                    <a:pt x="416" y="305"/>
                  </a:lnTo>
                  <a:lnTo>
                    <a:pt x="381" y="293"/>
                  </a:lnTo>
                  <a:lnTo>
                    <a:pt x="329" y="273"/>
                  </a:lnTo>
                  <a:lnTo>
                    <a:pt x="287" y="254"/>
                  </a:lnTo>
                  <a:lnTo>
                    <a:pt x="257" y="232"/>
                  </a:lnTo>
                  <a:lnTo>
                    <a:pt x="234" y="214"/>
                  </a:lnTo>
                  <a:lnTo>
                    <a:pt x="204" y="181"/>
                  </a:lnTo>
                  <a:lnTo>
                    <a:pt x="172" y="157"/>
                  </a:lnTo>
                  <a:lnTo>
                    <a:pt x="138" y="143"/>
                  </a:lnTo>
                  <a:lnTo>
                    <a:pt x="97" y="142"/>
                  </a:lnTo>
                  <a:lnTo>
                    <a:pt x="57" y="148"/>
                  </a:lnTo>
                  <a:lnTo>
                    <a:pt x="33" y="165"/>
                  </a:lnTo>
                  <a:lnTo>
                    <a:pt x="9" y="187"/>
                  </a:lnTo>
                  <a:lnTo>
                    <a:pt x="0" y="171"/>
                  </a:lnTo>
                  <a:lnTo>
                    <a:pt x="0" y="143"/>
                  </a:lnTo>
                  <a:lnTo>
                    <a:pt x="9" y="122"/>
                  </a:lnTo>
                  <a:lnTo>
                    <a:pt x="29" y="90"/>
                  </a:lnTo>
                  <a:lnTo>
                    <a:pt x="49" y="67"/>
                  </a:lnTo>
                  <a:lnTo>
                    <a:pt x="75" y="46"/>
                  </a:lnTo>
                  <a:lnTo>
                    <a:pt x="111" y="28"/>
                  </a:lnTo>
                  <a:lnTo>
                    <a:pt x="141" y="15"/>
                  </a:lnTo>
                  <a:lnTo>
                    <a:pt x="170" y="8"/>
                  </a:lnTo>
                  <a:lnTo>
                    <a:pt x="205" y="0"/>
                  </a:lnTo>
                  <a:lnTo>
                    <a:pt x="260" y="0"/>
                  </a:lnTo>
                  <a:lnTo>
                    <a:pt x="297" y="5"/>
                  </a:lnTo>
                  <a:lnTo>
                    <a:pt x="322" y="11"/>
                  </a:lnTo>
                  <a:lnTo>
                    <a:pt x="349" y="22"/>
                  </a:lnTo>
                  <a:lnTo>
                    <a:pt x="374" y="39"/>
                  </a:lnTo>
                  <a:lnTo>
                    <a:pt x="397" y="67"/>
                  </a:lnTo>
                  <a:lnTo>
                    <a:pt x="416" y="100"/>
                  </a:lnTo>
                  <a:lnTo>
                    <a:pt x="428" y="133"/>
                  </a:lnTo>
                  <a:lnTo>
                    <a:pt x="438" y="175"/>
                  </a:lnTo>
                  <a:lnTo>
                    <a:pt x="450" y="211"/>
                  </a:lnTo>
                  <a:lnTo>
                    <a:pt x="461" y="253"/>
                  </a:lnTo>
                  <a:lnTo>
                    <a:pt x="474" y="279"/>
                  </a:lnTo>
                  <a:lnTo>
                    <a:pt x="491" y="305"/>
                  </a:lnTo>
                  <a:lnTo>
                    <a:pt x="513" y="326"/>
                  </a:lnTo>
                  <a:lnTo>
                    <a:pt x="543" y="347"/>
                  </a:lnTo>
                  <a:lnTo>
                    <a:pt x="579" y="373"/>
                  </a:lnTo>
                  <a:lnTo>
                    <a:pt x="599" y="389"/>
                  </a:lnTo>
                  <a:lnTo>
                    <a:pt x="621" y="413"/>
                  </a:lnTo>
                  <a:lnTo>
                    <a:pt x="632" y="441"/>
                  </a:lnTo>
                  <a:lnTo>
                    <a:pt x="626" y="469"/>
                  </a:lnTo>
                  <a:lnTo>
                    <a:pt x="605" y="491"/>
                  </a:lnTo>
                  <a:lnTo>
                    <a:pt x="579" y="505"/>
                  </a:lnTo>
                  <a:lnTo>
                    <a:pt x="550" y="515"/>
                  </a:lnTo>
                  <a:lnTo>
                    <a:pt x="531" y="526"/>
                  </a:lnTo>
                </a:path>
              </a:pathLst>
            </a:custGeom>
            <a:solidFill>
              <a:srgbClr val="FFFF00"/>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a:spLocks/>
            </p:cNvSpPr>
            <p:nvPr/>
          </p:nvSpPr>
          <p:spPr bwMode="auto">
            <a:xfrm>
              <a:off x="2217" y="2051"/>
              <a:ext cx="314" cy="141"/>
            </a:xfrm>
            <a:custGeom>
              <a:avLst/>
              <a:gdLst>
                <a:gd name="T0" fmla="*/ 311 w 314"/>
                <a:gd name="T1" fmla="*/ 131 h 141"/>
                <a:gd name="T2" fmla="*/ 303 w 314"/>
                <a:gd name="T3" fmla="*/ 137 h 141"/>
                <a:gd name="T4" fmla="*/ 286 w 314"/>
                <a:gd name="T5" fmla="*/ 140 h 141"/>
                <a:gd name="T6" fmla="*/ 270 w 314"/>
                <a:gd name="T7" fmla="*/ 140 h 141"/>
                <a:gd name="T8" fmla="*/ 235 w 314"/>
                <a:gd name="T9" fmla="*/ 137 h 141"/>
                <a:gd name="T10" fmla="*/ 190 w 314"/>
                <a:gd name="T11" fmla="*/ 131 h 141"/>
                <a:gd name="T12" fmla="*/ 154 w 314"/>
                <a:gd name="T13" fmla="*/ 124 h 141"/>
                <a:gd name="T14" fmla="*/ 114 w 314"/>
                <a:gd name="T15" fmla="*/ 112 h 141"/>
                <a:gd name="T16" fmla="*/ 75 w 314"/>
                <a:gd name="T17" fmla="*/ 93 h 141"/>
                <a:gd name="T18" fmla="*/ 42 w 314"/>
                <a:gd name="T19" fmla="*/ 70 h 141"/>
                <a:gd name="T20" fmla="*/ 17 w 314"/>
                <a:gd name="T21" fmla="*/ 47 h 141"/>
                <a:gd name="T22" fmla="*/ 6 w 314"/>
                <a:gd name="T23" fmla="*/ 30 h 141"/>
                <a:gd name="T24" fmla="*/ 0 w 314"/>
                <a:gd name="T25" fmla="*/ 13 h 141"/>
                <a:gd name="T26" fmla="*/ 0 w 314"/>
                <a:gd name="T27" fmla="*/ 4 h 141"/>
                <a:gd name="T28" fmla="*/ 6 w 314"/>
                <a:gd name="T29" fmla="*/ 0 h 141"/>
                <a:gd name="T30" fmla="*/ 11 w 314"/>
                <a:gd name="T31" fmla="*/ 6 h 141"/>
                <a:gd name="T32" fmla="*/ 25 w 314"/>
                <a:gd name="T33" fmla="*/ 17 h 141"/>
                <a:gd name="T34" fmla="*/ 48 w 314"/>
                <a:gd name="T35" fmla="*/ 30 h 141"/>
                <a:gd name="T36" fmla="*/ 70 w 314"/>
                <a:gd name="T37" fmla="*/ 40 h 141"/>
                <a:gd name="T38" fmla="*/ 88 w 314"/>
                <a:gd name="T39" fmla="*/ 50 h 141"/>
                <a:gd name="T40" fmla="*/ 108 w 314"/>
                <a:gd name="T41" fmla="*/ 57 h 141"/>
                <a:gd name="T42" fmla="*/ 137 w 314"/>
                <a:gd name="T43" fmla="*/ 63 h 141"/>
                <a:gd name="T44" fmla="*/ 164 w 314"/>
                <a:gd name="T45" fmla="*/ 68 h 141"/>
                <a:gd name="T46" fmla="*/ 214 w 314"/>
                <a:gd name="T47" fmla="*/ 72 h 141"/>
                <a:gd name="T48" fmla="*/ 237 w 314"/>
                <a:gd name="T49" fmla="*/ 75 h 141"/>
                <a:gd name="T50" fmla="*/ 258 w 314"/>
                <a:gd name="T51" fmla="*/ 79 h 141"/>
                <a:gd name="T52" fmla="*/ 277 w 314"/>
                <a:gd name="T53" fmla="*/ 84 h 141"/>
                <a:gd name="T54" fmla="*/ 294 w 314"/>
                <a:gd name="T55" fmla="*/ 93 h 141"/>
                <a:gd name="T56" fmla="*/ 306 w 314"/>
                <a:gd name="T57" fmla="*/ 103 h 141"/>
                <a:gd name="T58" fmla="*/ 311 w 314"/>
                <a:gd name="T59" fmla="*/ 112 h 141"/>
                <a:gd name="T60" fmla="*/ 313 w 314"/>
                <a:gd name="T61" fmla="*/ 121 h 141"/>
                <a:gd name="T62" fmla="*/ 311 w 314"/>
                <a:gd name="T63" fmla="*/ 131 h 1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4"/>
                <a:gd name="T97" fmla="*/ 0 h 141"/>
                <a:gd name="T98" fmla="*/ 314 w 314"/>
                <a:gd name="T99" fmla="*/ 141 h 14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4" h="141">
                  <a:moveTo>
                    <a:pt x="311" y="131"/>
                  </a:moveTo>
                  <a:lnTo>
                    <a:pt x="303" y="137"/>
                  </a:lnTo>
                  <a:lnTo>
                    <a:pt x="286" y="140"/>
                  </a:lnTo>
                  <a:lnTo>
                    <a:pt x="270" y="140"/>
                  </a:lnTo>
                  <a:lnTo>
                    <a:pt x="235" y="137"/>
                  </a:lnTo>
                  <a:lnTo>
                    <a:pt x="190" y="131"/>
                  </a:lnTo>
                  <a:lnTo>
                    <a:pt x="154" y="124"/>
                  </a:lnTo>
                  <a:lnTo>
                    <a:pt x="114" y="112"/>
                  </a:lnTo>
                  <a:lnTo>
                    <a:pt x="75" y="93"/>
                  </a:lnTo>
                  <a:lnTo>
                    <a:pt x="42" y="70"/>
                  </a:lnTo>
                  <a:lnTo>
                    <a:pt x="17" y="47"/>
                  </a:lnTo>
                  <a:lnTo>
                    <a:pt x="6" y="30"/>
                  </a:lnTo>
                  <a:lnTo>
                    <a:pt x="0" y="13"/>
                  </a:lnTo>
                  <a:lnTo>
                    <a:pt x="0" y="4"/>
                  </a:lnTo>
                  <a:lnTo>
                    <a:pt x="6" y="0"/>
                  </a:lnTo>
                  <a:lnTo>
                    <a:pt x="11" y="6"/>
                  </a:lnTo>
                  <a:lnTo>
                    <a:pt x="25" y="17"/>
                  </a:lnTo>
                  <a:lnTo>
                    <a:pt x="48" y="30"/>
                  </a:lnTo>
                  <a:lnTo>
                    <a:pt x="70" y="40"/>
                  </a:lnTo>
                  <a:lnTo>
                    <a:pt x="88" y="50"/>
                  </a:lnTo>
                  <a:lnTo>
                    <a:pt x="108" y="57"/>
                  </a:lnTo>
                  <a:lnTo>
                    <a:pt x="137" y="63"/>
                  </a:lnTo>
                  <a:lnTo>
                    <a:pt x="164" y="68"/>
                  </a:lnTo>
                  <a:lnTo>
                    <a:pt x="214" y="72"/>
                  </a:lnTo>
                  <a:lnTo>
                    <a:pt x="237" y="75"/>
                  </a:lnTo>
                  <a:lnTo>
                    <a:pt x="258" y="79"/>
                  </a:lnTo>
                  <a:lnTo>
                    <a:pt x="277" y="84"/>
                  </a:lnTo>
                  <a:lnTo>
                    <a:pt x="294" y="93"/>
                  </a:lnTo>
                  <a:lnTo>
                    <a:pt x="306" y="103"/>
                  </a:lnTo>
                  <a:lnTo>
                    <a:pt x="311" y="112"/>
                  </a:lnTo>
                  <a:lnTo>
                    <a:pt x="313" y="121"/>
                  </a:lnTo>
                  <a:lnTo>
                    <a:pt x="311" y="131"/>
                  </a:lnTo>
                </a:path>
              </a:pathLst>
            </a:custGeom>
            <a:solidFill>
              <a:srgbClr val="FF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a:spLocks/>
            </p:cNvSpPr>
            <p:nvPr/>
          </p:nvSpPr>
          <p:spPr bwMode="auto">
            <a:xfrm>
              <a:off x="2632" y="1851"/>
              <a:ext cx="104" cy="104"/>
            </a:xfrm>
            <a:custGeom>
              <a:avLst/>
              <a:gdLst>
                <a:gd name="T0" fmla="*/ 0 w 104"/>
                <a:gd name="T1" fmla="*/ 52 h 104"/>
                <a:gd name="T2" fmla="*/ 14 w 104"/>
                <a:gd name="T3" fmla="*/ 87 h 104"/>
                <a:gd name="T4" fmla="*/ 52 w 104"/>
                <a:gd name="T5" fmla="*/ 103 h 104"/>
                <a:gd name="T6" fmla="*/ 88 w 104"/>
                <a:gd name="T7" fmla="*/ 87 h 104"/>
                <a:gd name="T8" fmla="*/ 103 w 104"/>
                <a:gd name="T9" fmla="*/ 52 h 104"/>
                <a:gd name="T10" fmla="*/ 88 w 104"/>
                <a:gd name="T11" fmla="*/ 14 h 104"/>
                <a:gd name="T12" fmla="*/ 52 w 104"/>
                <a:gd name="T13" fmla="*/ 0 h 104"/>
                <a:gd name="T14" fmla="*/ 14 w 104"/>
                <a:gd name="T15" fmla="*/ 14 h 104"/>
                <a:gd name="T16" fmla="*/ 0 w 104"/>
                <a:gd name="T17" fmla="*/ 52 h 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104"/>
                <a:gd name="T29" fmla="*/ 104 w 104"/>
                <a:gd name="T30" fmla="*/ 104 h 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104">
                  <a:moveTo>
                    <a:pt x="0" y="52"/>
                  </a:moveTo>
                  <a:lnTo>
                    <a:pt x="14" y="87"/>
                  </a:lnTo>
                  <a:lnTo>
                    <a:pt x="52" y="103"/>
                  </a:lnTo>
                  <a:lnTo>
                    <a:pt x="88" y="87"/>
                  </a:lnTo>
                  <a:lnTo>
                    <a:pt x="103" y="52"/>
                  </a:lnTo>
                  <a:lnTo>
                    <a:pt x="88" y="14"/>
                  </a:lnTo>
                  <a:lnTo>
                    <a:pt x="52" y="0"/>
                  </a:lnTo>
                  <a:lnTo>
                    <a:pt x="14" y="14"/>
                  </a:lnTo>
                  <a:lnTo>
                    <a:pt x="0" y="52"/>
                  </a:lnTo>
                </a:path>
              </a:pathLst>
            </a:custGeom>
            <a:solidFill>
              <a:srgbClr val="FFFFFF"/>
            </a:solidFill>
            <a:ln w="12700" cap="rnd">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a:spLocks/>
            </p:cNvSpPr>
            <p:nvPr/>
          </p:nvSpPr>
          <p:spPr bwMode="auto">
            <a:xfrm>
              <a:off x="2652" y="1866"/>
              <a:ext cx="63" cy="67"/>
            </a:xfrm>
            <a:custGeom>
              <a:avLst/>
              <a:gdLst>
                <a:gd name="T0" fmla="*/ 0 w 63"/>
                <a:gd name="T1" fmla="*/ 32 h 67"/>
                <a:gd name="T2" fmla="*/ 30 w 63"/>
                <a:gd name="T3" fmla="*/ 66 h 67"/>
                <a:gd name="T4" fmla="*/ 62 w 63"/>
                <a:gd name="T5" fmla="*/ 32 h 67"/>
                <a:gd name="T6" fmla="*/ 30 w 63"/>
                <a:gd name="T7" fmla="*/ 0 h 67"/>
                <a:gd name="T8" fmla="*/ 0 w 63"/>
                <a:gd name="T9" fmla="*/ 32 h 67"/>
                <a:gd name="T10" fmla="*/ 0 60000 65536"/>
                <a:gd name="T11" fmla="*/ 0 60000 65536"/>
                <a:gd name="T12" fmla="*/ 0 60000 65536"/>
                <a:gd name="T13" fmla="*/ 0 60000 65536"/>
                <a:gd name="T14" fmla="*/ 0 60000 65536"/>
                <a:gd name="T15" fmla="*/ 0 w 63"/>
                <a:gd name="T16" fmla="*/ 0 h 67"/>
                <a:gd name="T17" fmla="*/ 63 w 63"/>
                <a:gd name="T18" fmla="*/ 67 h 67"/>
              </a:gdLst>
              <a:ahLst/>
              <a:cxnLst>
                <a:cxn ang="T10">
                  <a:pos x="T0" y="T1"/>
                </a:cxn>
                <a:cxn ang="T11">
                  <a:pos x="T2" y="T3"/>
                </a:cxn>
                <a:cxn ang="T12">
                  <a:pos x="T4" y="T5"/>
                </a:cxn>
                <a:cxn ang="T13">
                  <a:pos x="T6" y="T7"/>
                </a:cxn>
                <a:cxn ang="T14">
                  <a:pos x="T8" y="T9"/>
                </a:cxn>
              </a:cxnLst>
              <a:rect l="T15" t="T16" r="T17" b="T18"/>
              <a:pathLst>
                <a:path w="63" h="67">
                  <a:moveTo>
                    <a:pt x="0" y="32"/>
                  </a:moveTo>
                  <a:lnTo>
                    <a:pt x="30" y="66"/>
                  </a:lnTo>
                  <a:lnTo>
                    <a:pt x="62" y="32"/>
                  </a:lnTo>
                  <a:lnTo>
                    <a:pt x="30" y="0"/>
                  </a:lnTo>
                  <a:lnTo>
                    <a:pt x="0" y="3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Freeform 9"/>
            <p:cNvSpPr>
              <a:spLocks/>
            </p:cNvSpPr>
            <p:nvPr/>
          </p:nvSpPr>
          <p:spPr bwMode="auto">
            <a:xfrm>
              <a:off x="2581" y="1830"/>
              <a:ext cx="214" cy="101"/>
            </a:xfrm>
            <a:custGeom>
              <a:avLst/>
              <a:gdLst>
                <a:gd name="T0" fmla="*/ 74 w 216"/>
                <a:gd name="T1" fmla="*/ 5 h 101"/>
                <a:gd name="T2" fmla="*/ 158 w 216"/>
                <a:gd name="T3" fmla="*/ 30 h 101"/>
                <a:gd name="T4" fmla="*/ 158 w 216"/>
                <a:gd name="T5" fmla="*/ 50 h 101"/>
                <a:gd name="T6" fmla="*/ 160 w 216"/>
                <a:gd name="T7" fmla="*/ 59 h 101"/>
                <a:gd name="T8" fmla="*/ 207 w 216"/>
                <a:gd name="T9" fmla="*/ 77 h 101"/>
                <a:gd name="T10" fmla="*/ 200 w 216"/>
                <a:gd name="T11" fmla="*/ 100 h 101"/>
                <a:gd name="T12" fmla="*/ 163 w 216"/>
                <a:gd name="T13" fmla="*/ 83 h 101"/>
                <a:gd name="T14" fmla="*/ 152 w 216"/>
                <a:gd name="T15" fmla="*/ 77 h 101"/>
                <a:gd name="T16" fmla="*/ 141 w 216"/>
                <a:gd name="T17" fmla="*/ 63 h 101"/>
                <a:gd name="T18" fmla="*/ 132 w 216"/>
                <a:gd name="T19" fmla="*/ 63 h 101"/>
                <a:gd name="T20" fmla="*/ 123 w 216"/>
                <a:gd name="T21" fmla="*/ 63 h 101"/>
                <a:gd name="T22" fmla="*/ 58 w 216"/>
                <a:gd name="T23" fmla="*/ 40 h 101"/>
                <a:gd name="T24" fmla="*/ 42 w 216"/>
                <a:gd name="T25" fmla="*/ 32 h 101"/>
                <a:gd name="T26" fmla="*/ 0 w 216"/>
                <a:gd name="T27" fmla="*/ 23 h 101"/>
                <a:gd name="T28" fmla="*/ 7 w 216"/>
                <a:gd name="T29" fmla="*/ 0 h 101"/>
                <a:gd name="T30" fmla="*/ 48 w 216"/>
                <a:gd name="T31" fmla="*/ 12 h 101"/>
                <a:gd name="T32" fmla="*/ 58 w 216"/>
                <a:gd name="T33" fmla="*/ 17 h 101"/>
                <a:gd name="T34" fmla="*/ 74 w 216"/>
                <a:gd name="T35" fmla="*/ 5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101"/>
                <a:gd name="T56" fmla="*/ 216 w 216"/>
                <a:gd name="T57" fmla="*/ 101 h 10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101">
                  <a:moveTo>
                    <a:pt x="78" y="5"/>
                  </a:moveTo>
                  <a:lnTo>
                    <a:pt x="162" y="30"/>
                  </a:lnTo>
                  <a:lnTo>
                    <a:pt x="162" y="50"/>
                  </a:lnTo>
                  <a:lnTo>
                    <a:pt x="166" y="59"/>
                  </a:lnTo>
                  <a:lnTo>
                    <a:pt x="215" y="77"/>
                  </a:lnTo>
                  <a:lnTo>
                    <a:pt x="208" y="100"/>
                  </a:lnTo>
                  <a:lnTo>
                    <a:pt x="171" y="83"/>
                  </a:lnTo>
                  <a:lnTo>
                    <a:pt x="156" y="77"/>
                  </a:lnTo>
                  <a:lnTo>
                    <a:pt x="145" y="63"/>
                  </a:lnTo>
                  <a:lnTo>
                    <a:pt x="136" y="63"/>
                  </a:lnTo>
                  <a:lnTo>
                    <a:pt x="127" y="63"/>
                  </a:lnTo>
                  <a:lnTo>
                    <a:pt x="62" y="40"/>
                  </a:lnTo>
                  <a:lnTo>
                    <a:pt x="42" y="32"/>
                  </a:lnTo>
                  <a:lnTo>
                    <a:pt x="0" y="23"/>
                  </a:lnTo>
                  <a:lnTo>
                    <a:pt x="7" y="0"/>
                  </a:lnTo>
                  <a:lnTo>
                    <a:pt x="48" y="12"/>
                  </a:lnTo>
                  <a:lnTo>
                    <a:pt x="62" y="17"/>
                  </a:lnTo>
                  <a:lnTo>
                    <a:pt x="78" y="5"/>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Freeform 10"/>
            <p:cNvSpPr>
              <a:spLocks/>
            </p:cNvSpPr>
            <p:nvPr/>
          </p:nvSpPr>
          <p:spPr bwMode="auto">
            <a:xfrm>
              <a:off x="2622" y="1857"/>
              <a:ext cx="135" cy="105"/>
            </a:xfrm>
            <a:custGeom>
              <a:avLst/>
              <a:gdLst>
                <a:gd name="T0" fmla="*/ 128 w 137"/>
                <a:gd name="T1" fmla="*/ 51 h 105"/>
                <a:gd name="T2" fmla="*/ 112 w 137"/>
                <a:gd name="T3" fmla="*/ 84 h 105"/>
                <a:gd name="T4" fmla="*/ 90 w 137"/>
                <a:gd name="T5" fmla="*/ 104 h 105"/>
                <a:gd name="T6" fmla="*/ 34 w 137"/>
                <a:gd name="T7" fmla="*/ 102 h 105"/>
                <a:gd name="T8" fmla="*/ 0 w 137"/>
                <a:gd name="T9" fmla="*/ 64 h 105"/>
                <a:gd name="T10" fmla="*/ 2 w 137"/>
                <a:gd name="T11" fmla="*/ 0 h 105"/>
                <a:gd name="T12" fmla="*/ 0 60000 65536"/>
                <a:gd name="T13" fmla="*/ 0 60000 65536"/>
                <a:gd name="T14" fmla="*/ 0 60000 65536"/>
                <a:gd name="T15" fmla="*/ 0 60000 65536"/>
                <a:gd name="T16" fmla="*/ 0 60000 65536"/>
                <a:gd name="T17" fmla="*/ 0 60000 65536"/>
                <a:gd name="T18" fmla="*/ 0 w 137"/>
                <a:gd name="T19" fmla="*/ 0 h 105"/>
                <a:gd name="T20" fmla="*/ 137 w 137"/>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137" h="105">
                  <a:moveTo>
                    <a:pt x="136" y="51"/>
                  </a:moveTo>
                  <a:lnTo>
                    <a:pt x="120" y="84"/>
                  </a:lnTo>
                  <a:lnTo>
                    <a:pt x="94" y="104"/>
                  </a:lnTo>
                  <a:lnTo>
                    <a:pt x="36" y="102"/>
                  </a:lnTo>
                  <a:lnTo>
                    <a:pt x="0" y="64"/>
                  </a:lnTo>
                  <a:lnTo>
                    <a:pt x="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Freeform 11"/>
            <p:cNvSpPr>
              <a:spLocks/>
            </p:cNvSpPr>
            <p:nvPr/>
          </p:nvSpPr>
          <p:spPr bwMode="auto">
            <a:xfrm>
              <a:off x="2594" y="1911"/>
              <a:ext cx="144" cy="72"/>
            </a:xfrm>
            <a:custGeom>
              <a:avLst/>
              <a:gdLst>
                <a:gd name="T0" fmla="*/ 120 w 144"/>
                <a:gd name="T1" fmla="*/ 36 h 72"/>
                <a:gd name="T2" fmla="*/ 126 w 144"/>
                <a:gd name="T3" fmla="*/ 51 h 72"/>
                <a:gd name="T4" fmla="*/ 143 w 144"/>
                <a:gd name="T5" fmla="*/ 68 h 72"/>
                <a:gd name="T6" fmla="*/ 132 w 144"/>
                <a:gd name="T7" fmla="*/ 71 h 72"/>
                <a:gd name="T8" fmla="*/ 120 w 144"/>
                <a:gd name="T9" fmla="*/ 60 h 72"/>
                <a:gd name="T10" fmla="*/ 108 w 144"/>
                <a:gd name="T11" fmla="*/ 51 h 72"/>
                <a:gd name="T12" fmla="*/ 35 w 144"/>
                <a:gd name="T13" fmla="*/ 21 h 72"/>
                <a:gd name="T14" fmla="*/ 19 w 144"/>
                <a:gd name="T15" fmla="*/ 20 h 72"/>
                <a:gd name="T16" fmla="*/ 0 w 144"/>
                <a:gd name="T17" fmla="*/ 20 h 72"/>
                <a:gd name="T18" fmla="*/ 0 w 144"/>
                <a:gd name="T19" fmla="*/ 10 h 72"/>
                <a:gd name="T20" fmla="*/ 22 w 144"/>
                <a:gd name="T21" fmla="*/ 6 h 72"/>
                <a:gd name="T22" fmla="*/ 35 w 144"/>
                <a:gd name="T23" fmla="*/ 0 h 72"/>
                <a:gd name="T24" fmla="*/ 40 w 144"/>
                <a:gd name="T25" fmla="*/ 17 h 72"/>
                <a:gd name="T26" fmla="*/ 52 w 144"/>
                <a:gd name="T27" fmla="*/ 28 h 72"/>
                <a:gd name="T28" fmla="*/ 84 w 144"/>
                <a:gd name="T29" fmla="*/ 42 h 72"/>
                <a:gd name="T30" fmla="*/ 107 w 144"/>
                <a:gd name="T31" fmla="*/ 42 h 72"/>
                <a:gd name="T32" fmla="*/ 120 w 144"/>
                <a:gd name="T33" fmla="*/ 36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
                <a:gd name="T52" fmla="*/ 0 h 72"/>
                <a:gd name="T53" fmla="*/ 144 w 144"/>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 h="72">
                  <a:moveTo>
                    <a:pt x="120" y="36"/>
                  </a:moveTo>
                  <a:lnTo>
                    <a:pt x="126" y="51"/>
                  </a:lnTo>
                  <a:lnTo>
                    <a:pt x="143" y="68"/>
                  </a:lnTo>
                  <a:lnTo>
                    <a:pt x="132" y="71"/>
                  </a:lnTo>
                  <a:lnTo>
                    <a:pt x="120" y="60"/>
                  </a:lnTo>
                  <a:lnTo>
                    <a:pt x="108" y="51"/>
                  </a:lnTo>
                  <a:lnTo>
                    <a:pt x="35" y="21"/>
                  </a:lnTo>
                  <a:lnTo>
                    <a:pt x="19" y="20"/>
                  </a:lnTo>
                  <a:lnTo>
                    <a:pt x="0" y="20"/>
                  </a:lnTo>
                  <a:lnTo>
                    <a:pt x="0" y="10"/>
                  </a:lnTo>
                  <a:lnTo>
                    <a:pt x="22" y="6"/>
                  </a:lnTo>
                  <a:lnTo>
                    <a:pt x="35" y="0"/>
                  </a:lnTo>
                  <a:lnTo>
                    <a:pt x="40" y="17"/>
                  </a:lnTo>
                  <a:lnTo>
                    <a:pt x="52" y="28"/>
                  </a:lnTo>
                  <a:lnTo>
                    <a:pt x="84" y="42"/>
                  </a:lnTo>
                  <a:lnTo>
                    <a:pt x="107" y="42"/>
                  </a:lnTo>
                  <a:lnTo>
                    <a:pt x="120" y="36"/>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Freeform 12"/>
            <p:cNvSpPr>
              <a:spLocks/>
            </p:cNvSpPr>
            <p:nvPr/>
          </p:nvSpPr>
          <p:spPr bwMode="auto">
            <a:xfrm>
              <a:off x="1770" y="862"/>
              <a:ext cx="1959" cy="793"/>
            </a:xfrm>
            <a:custGeom>
              <a:avLst/>
              <a:gdLst>
                <a:gd name="T0" fmla="*/ 0 w 1959"/>
                <a:gd name="T1" fmla="*/ 792 h 793"/>
                <a:gd name="T2" fmla="*/ 40 w 1959"/>
                <a:gd name="T3" fmla="*/ 148 h 793"/>
                <a:gd name="T4" fmla="*/ 121 w 1959"/>
                <a:gd name="T5" fmla="*/ 123 h 793"/>
                <a:gd name="T6" fmla="*/ 204 w 1959"/>
                <a:gd name="T7" fmla="*/ 100 h 793"/>
                <a:gd name="T8" fmla="*/ 290 w 1959"/>
                <a:gd name="T9" fmla="*/ 79 h 793"/>
                <a:gd name="T10" fmla="*/ 372 w 1959"/>
                <a:gd name="T11" fmla="*/ 61 h 793"/>
                <a:gd name="T12" fmla="*/ 457 w 1959"/>
                <a:gd name="T13" fmla="*/ 44 h 793"/>
                <a:gd name="T14" fmla="*/ 540 w 1959"/>
                <a:gd name="T15" fmla="*/ 32 h 793"/>
                <a:gd name="T16" fmla="*/ 624 w 1959"/>
                <a:gd name="T17" fmla="*/ 21 h 793"/>
                <a:gd name="T18" fmla="*/ 709 w 1959"/>
                <a:gd name="T19" fmla="*/ 11 h 793"/>
                <a:gd name="T20" fmla="*/ 793 w 1959"/>
                <a:gd name="T21" fmla="*/ 5 h 793"/>
                <a:gd name="T22" fmla="*/ 880 w 1959"/>
                <a:gd name="T23" fmla="*/ 0 h 793"/>
                <a:gd name="T24" fmla="*/ 1048 w 1959"/>
                <a:gd name="T25" fmla="*/ 0 h 793"/>
                <a:gd name="T26" fmla="*/ 1132 w 1959"/>
                <a:gd name="T27" fmla="*/ 3 h 793"/>
                <a:gd name="T28" fmla="*/ 1216 w 1959"/>
                <a:gd name="T29" fmla="*/ 9 h 793"/>
                <a:gd name="T30" fmla="*/ 1300 w 1959"/>
                <a:gd name="T31" fmla="*/ 17 h 793"/>
                <a:gd name="T32" fmla="*/ 1383 w 1959"/>
                <a:gd name="T33" fmla="*/ 26 h 793"/>
                <a:gd name="T34" fmla="*/ 1469 w 1959"/>
                <a:gd name="T35" fmla="*/ 39 h 793"/>
                <a:gd name="T36" fmla="*/ 1549 w 1959"/>
                <a:gd name="T37" fmla="*/ 54 h 793"/>
                <a:gd name="T38" fmla="*/ 1633 w 1959"/>
                <a:gd name="T39" fmla="*/ 72 h 793"/>
                <a:gd name="T40" fmla="*/ 1715 w 1959"/>
                <a:gd name="T41" fmla="*/ 90 h 793"/>
                <a:gd name="T42" fmla="*/ 1798 w 1959"/>
                <a:gd name="T43" fmla="*/ 112 h 793"/>
                <a:gd name="T44" fmla="*/ 1876 w 1959"/>
                <a:gd name="T45" fmla="*/ 138 h 793"/>
                <a:gd name="T46" fmla="*/ 1958 w 1959"/>
                <a:gd name="T47" fmla="*/ 164 h 793"/>
                <a:gd name="T48" fmla="*/ 1922 w 1959"/>
                <a:gd name="T49" fmla="*/ 759 h 793"/>
                <a:gd name="T50" fmla="*/ 1847 w 1959"/>
                <a:gd name="T51" fmla="*/ 722 h 793"/>
                <a:gd name="T52" fmla="*/ 1773 w 1959"/>
                <a:gd name="T53" fmla="*/ 688 h 793"/>
                <a:gd name="T54" fmla="*/ 1698 w 1959"/>
                <a:gd name="T55" fmla="*/ 658 h 793"/>
                <a:gd name="T56" fmla="*/ 1619 w 1959"/>
                <a:gd name="T57" fmla="*/ 631 h 793"/>
                <a:gd name="T58" fmla="*/ 1543 w 1959"/>
                <a:gd name="T59" fmla="*/ 606 h 793"/>
                <a:gd name="T60" fmla="*/ 1463 w 1959"/>
                <a:gd name="T61" fmla="*/ 584 h 793"/>
                <a:gd name="T62" fmla="*/ 1383 w 1959"/>
                <a:gd name="T63" fmla="*/ 569 h 793"/>
                <a:gd name="T64" fmla="*/ 1305 w 1959"/>
                <a:gd name="T65" fmla="*/ 554 h 793"/>
                <a:gd name="T66" fmla="*/ 1226 w 1959"/>
                <a:gd name="T67" fmla="*/ 542 h 793"/>
                <a:gd name="T68" fmla="*/ 1145 w 1959"/>
                <a:gd name="T69" fmla="*/ 533 h 793"/>
                <a:gd name="T70" fmla="*/ 1065 w 1959"/>
                <a:gd name="T71" fmla="*/ 530 h 793"/>
                <a:gd name="T72" fmla="*/ 942 w 1959"/>
                <a:gd name="T73" fmla="*/ 528 h 793"/>
                <a:gd name="T74" fmla="*/ 859 w 1959"/>
                <a:gd name="T75" fmla="*/ 533 h 793"/>
                <a:gd name="T76" fmla="*/ 779 w 1959"/>
                <a:gd name="T77" fmla="*/ 538 h 793"/>
                <a:gd name="T78" fmla="*/ 699 w 1959"/>
                <a:gd name="T79" fmla="*/ 549 h 793"/>
                <a:gd name="T80" fmla="*/ 619 w 1959"/>
                <a:gd name="T81" fmla="*/ 561 h 793"/>
                <a:gd name="T82" fmla="*/ 537 w 1959"/>
                <a:gd name="T83" fmla="*/ 577 h 793"/>
                <a:gd name="T84" fmla="*/ 459 w 1959"/>
                <a:gd name="T85" fmla="*/ 598 h 793"/>
                <a:gd name="T86" fmla="*/ 380 w 1959"/>
                <a:gd name="T87" fmla="*/ 622 h 793"/>
                <a:gd name="T88" fmla="*/ 300 w 1959"/>
                <a:gd name="T89" fmla="*/ 645 h 793"/>
                <a:gd name="T90" fmla="*/ 225 w 1959"/>
                <a:gd name="T91" fmla="*/ 677 h 793"/>
                <a:gd name="T92" fmla="*/ 149 w 1959"/>
                <a:gd name="T93" fmla="*/ 708 h 793"/>
                <a:gd name="T94" fmla="*/ 73 w 1959"/>
                <a:gd name="T95" fmla="*/ 742 h 793"/>
                <a:gd name="T96" fmla="*/ 0 w 1959"/>
                <a:gd name="T97" fmla="*/ 781 h 7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59"/>
                <a:gd name="T148" fmla="*/ 0 h 793"/>
                <a:gd name="T149" fmla="*/ 1959 w 1959"/>
                <a:gd name="T150" fmla="*/ 793 h 7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59" h="793">
                  <a:moveTo>
                    <a:pt x="22" y="769"/>
                  </a:moveTo>
                  <a:lnTo>
                    <a:pt x="0" y="792"/>
                  </a:lnTo>
                  <a:lnTo>
                    <a:pt x="0" y="163"/>
                  </a:lnTo>
                  <a:lnTo>
                    <a:pt x="40" y="148"/>
                  </a:lnTo>
                  <a:lnTo>
                    <a:pt x="82" y="136"/>
                  </a:lnTo>
                  <a:lnTo>
                    <a:pt x="121" y="123"/>
                  </a:lnTo>
                  <a:lnTo>
                    <a:pt x="165" y="112"/>
                  </a:lnTo>
                  <a:lnTo>
                    <a:pt x="204" y="100"/>
                  </a:lnTo>
                  <a:lnTo>
                    <a:pt x="246" y="90"/>
                  </a:lnTo>
                  <a:lnTo>
                    <a:pt x="290" y="79"/>
                  </a:lnTo>
                  <a:lnTo>
                    <a:pt x="329" y="70"/>
                  </a:lnTo>
                  <a:lnTo>
                    <a:pt x="372" y="61"/>
                  </a:lnTo>
                  <a:lnTo>
                    <a:pt x="415" y="54"/>
                  </a:lnTo>
                  <a:lnTo>
                    <a:pt x="457" y="44"/>
                  </a:lnTo>
                  <a:lnTo>
                    <a:pt x="498" y="39"/>
                  </a:lnTo>
                  <a:lnTo>
                    <a:pt x="540" y="32"/>
                  </a:lnTo>
                  <a:lnTo>
                    <a:pt x="582" y="26"/>
                  </a:lnTo>
                  <a:lnTo>
                    <a:pt x="624" y="21"/>
                  </a:lnTo>
                  <a:lnTo>
                    <a:pt x="667" y="17"/>
                  </a:lnTo>
                  <a:lnTo>
                    <a:pt x="709" y="11"/>
                  </a:lnTo>
                  <a:lnTo>
                    <a:pt x="751" y="9"/>
                  </a:lnTo>
                  <a:lnTo>
                    <a:pt x="793" y="5"/>
                  </a:lnTo>
                  <a:lnTo>
                    <a:pt x="835" y="3"/>
                  </a:lnTo>
                  <a:lnTo>
                    <a:pt x="880" y="0"/>
                  </a:lnTo>
                  <a:lnTo>
                    <a:pt x="922" y="0"/>
                  </a:lnTo>
                  <a:lnTo>
                    <a:pt x="1048" y="0"/>
                  </a:lnTo>
                  <a:lnTo>
                    <a:pt x="1090" y="0"/>
                  </a:lnTo>
                  <a:lnTo>
                    <a:pt x="1132" y="3"/>
                  </a:lnTo>
                  <a:lnTo>
                    <a:pt x="1174" y="5"/>
                  </a:lnTo>
                  <a:lnTo>
                    <a:pt x="1216" y="9"/>
                  </a:lnTo>
                  <a:lnTo>
                    <a:pt x="1258" y="11"/>
                  </a:lnTo>
                  <a:lnTo>
                    <a:pt x="1300" y="17"/>
                  </a:lnTo>
                  <a:lnTo>
                    <a:pt x="1341" y="21"/>
                  </a:lnTo>
                  <a:lnTo>
                    <a:pt x="1383" y="26"/>
                  </a:lnTo>
                  <a:lnTo>
                    <a:pt x="1426" y="33"/>
                  </a:lnTo>
                  <a:lnTo>
                    <a:pt x="1469" y="39"/>
                  </a:lnTo>
                  <a:lnTo>
                    <a:pt x="1508" y="46"/>
                  </a:lnTo>
                  <a:lnTo>
                    <a:pt x="1549" y="54"/>
                  </a:lnTo>
                  <a:lnTo>
                    <a:pt x="1591" y="61"/>
                  </a:lnTo>
                  <a:lnTo>
                    <a:pt x="1633" y="72"/>
                  </a:lnTo>
                  <a:lnTo>
                    <a:pt x="1674" y="80"/>
                  </a:lnTo>
                  <a:lnTo>
                    <a:pt x="1715" y="90"/>
                  </a:lnTo>
                  <a:lnTo>
                    <a:pt x="1756" y="101"/>
                  </a:lnTo>
                  <a:lnTo>
                    <a:pt x="1798" y="112"/>
                  </a:lnTo>
                  <a:lnTo>
                    <a:pt x="1838" y="124"/>
                  </a:lnTo>
                  <a:lnTo>
                    <a:pt x="1876" y="138"/>
                  </a:lnTo>
                  <a:lnTo>
                    <a:pt x="1918" y="150"/>
                  </a:lnTo>
                  <a:lnTo>
                    <a:pt x="1958" y="164"/>
                  </a:lnTo>
                  <a:lnTo>
                    <a:pt x="1958" y="781"/>
                  </a:lnTo>
                  <a:lnTo>
                    <a:pt x="1922" y="759"/>
                  </a:lnTo>
                  <a:lnTo>
                    <a:pt x="1885" y="741"/>
                  </a:lnTo>
                  <a:lnTo>
                    <a:pt x="1847" y="722"/>
                  </a:lnTo>
                  <a:lnTo>
                    <a:pt x="1809" y="705"/>
                  </a:lnTo>
                  <a:lnTo>
                    <a:pt x="1773" y="688"/>
                  </a:lnTo>
                  <a:lnTo>
                    <a:pt x="1733" y="673"/>
                  </a:lnTo>
                  <a:lnTo>
                    <a:pt x="1698" y="658"/>
                  </a:lnTo>
                  <a:lnTo>
                    <a:pt x="1659" y="644"/>
                  </a:lnTo>
                  <a:lnTo>
                    <a:pt x="1619" y="631"/>
                  </a:lnTo>
                  <a:lnTo>
                    <a:pt x="1582" y="617"/>
                  </a:lnTo>
                  <a:lnTo>
                    <a:pt x="1543" y="606"/>
                  </a:lnTo>
                  <a:lnTo>
                    <a:pt x="1502" y="596"/>
                  </a:lnTo>
                  <a:lnTo>
                    <a:pt x="1463" y="584"/>
                  </a:lnTo>
                  <a:lnTo>
                    <a:pt x="1424" y="577"/>
                  </a:lnTo>
                  <a:lnTo>
                    <a:pt x="1383" y="569"/>
                  </a:lnTo>
                  <a:lnTo>
                    <a:pt x="1345" y="561"/>
                  </a:lnTo>
                  <a:lnTo>
                    <a:pt x="1305" y="554"/>
                  </a:lnTo>
                  <a:lnTo>
                    <a:pt x="1263" y="549"/>
                  </a:lnTo>
                  <a:lnTo>
                    <a:pt x="1226" y="542"/>
                  </a:lnTo>
                  <a:lnTo>
                    <a:pt x="1185" y="538"/>
                  </a:lnTo>
                  <a:lnTo>
                    <a:pt x="1145" y="533"/>
                  </a:lnTo>
                  <a:lnTo>
                    <a:pt x="1103" y="531"/>
                  </a:lnTo>
                  <a:lnTo>
                    <a:pt x="1065" y="530"/>
                  </a:lnTo>
                  <a:lnTo>
                    <a:pt x="1023" y="528"/>
                  </a:lnTo>
                  <a:lnTo>
                    <a:pt x="942" y="528"/>
                  </a:lnTo>
                  <a:lnTo>
                    <a:pt x="901" y="530"/>
                  </a:lnTo>
                  <a:lnTo>
                    <a:pt x="859" y="533"/>
                  </a:lnTo>
                  <a:lnTo>
                    <a:pt x="820" y="536"/>
                  </a:lnTo>
                  <a:lnTo>
                    <a:pt x="779" y="538"/>
                  </a:lnTo>
                  <a:lnTo>
                    <a:pt x="738" y="544"/>
                  </a:lnTo>
                  <a:lnTo>
                    <a:pt x="699" y="549"/>
                  </a:lnTo>
                  <a:lnTo>
                    <a:pt x="659" y="556"/>
                  </a:lnTo>
                  <a:lnTo>
                    <a:pt x="619" y="561"/>
                  </a:lnTo>
                  <a:lnTo>
                    <a:pt x="578" y="570"/>
                  </a:lnTo>
                  <a:lnTo>
                    <a:pt x="537" y="577"/>
                  </a:lnTo>
                  <a:lnTo>
                    <a:pt x="498" y="589"/>
                  </a:lnTo>
                  <a:lnTo>
                    <a:pt x="459" y="598"/>
                  </a:lnTo>
                  <a:lnTo>
                    <a:pt x="418" y="609"/>
                  </a:lnTo>
                  <a:lnTo>
                    <a:pt x="380" y="622"/>
                  </a:lnTo>
                  <a:lnTo>
                    <a:pt x="341" y="633"/>
                  </a:lnTo>
                  <a:lnTo>
                    <a:pt x="300" y="645"/>
                  </a:lnTo>
                  <a:lnTo>
                    <a:pt x="262" y="660"/>
                  </a:lnTo>
                  <a:lnTo>
                    <a:pt x="225" y="677"/>
                  </a:lnTo>
                  <a:lnTo>
                    <a:pt x="185" y="691"/>
                  </a:lnTo>
                  <a:lnTo>
                    <a:pt x="149" y="708"/>
                  </a:lnTo>
                  <a:lnTo>
                    <a:pt x="109" y="726"/>
                  </a:lnTo>
                  <a:lnTo>
                    <a:pt x="73" y="742"/>
                  </a:lnTo>
                  <a:lnTo>
                    <a:pt x="35" y="762"/>
                  </a:lnTo>
                  <a:lnTo>
                    <a:pt x="0" y="781"/>
                  </a:lnTo>
                  <a:lnTo>
                    <a:pt x="22" y="769"/>
                  </a:lnTo>
                </a:path>
              </a:pathLst>
            </a:custGeom>
            <a:solidFill>
              <a:srgbClr val="000000"/>
            </a:solidFill>
            <a:ln w="254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a:spLocks/>
            </p:cNvSpPr>
            <p:nvPr/>
          </p:nvSpPr>
          <p:spPr bwMode="auto">
            <a:xfrm>
              <a:off x="1792" y="1575"/>
              <a:ext cx="171" cy="83"/>
            </a:xfrm>
            <a:custGeom>
              <a:avLst/>
              <a:gdLst>
                <a:gd name="T0" fmla="*/ 170 w 171"/>
                <a:gd name="T1" fmla="*/ 43 h 83"/>
                <a:gd name="T2" fmla="*/ 170 w 171"/>
                <a:gd name="T3" fmla="*/ 0 h 83"/>
                <a:gd name="T4" fmla="*/ 0 w 171"/>
                <a:gd name="T5" fmla="*/ 0 h 83"/>
                <a:gd name="T6" fmla="*/ 0 w 171"/>
                <a:gd name="T7" fmla="*/ 82 h 83"/>
                <a:gd name="T8" fmla="*/ 170 w 171"/>
                <a:gd name="T9" fmla="*/ 82 h 83"/>
                <a:gd name="T10" fmla="*/ 170 w 171"/>
                <a:gd name="T11" fmla="*/ 43 h 83"/>
                <a:gd name="T12" fmla="*/ 0 60000 65536"/>
                <a:gd name="T13" fmla="*/ 0 60000 65536"/>
                <a:gd name="T14" fmla="*/ 0 60000 65536"/>
                <a:gd name="T15" fmla="*/ 0 60000 65536"/>
                <a:gd name="T16" fmla="*/ 0 60000 65536"/>
                <a:gd name="T17" fmla="*/ 0 60000 65536"/>
                <a:gd name="T18" fmla="*/ 0 w 171"/>
                <a:gd name="T19" fmla="*/ 0 h 83"/>
                <a:gd name="T20" fmla="*/ 171 w 171"/>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71" h="83">
                  <a:moveTo>
                    <a:pt x="170" y="43"/>
                  </a:moveTo>
                  <a:lnTo>
                    <a:pt x="170" y="0"/>
                  </a:lnTo>
                  <a:lnTo>
                    <a:pt x="0" y="0"/>
                  </a:lnTo>
                  <a:lnTo>
                    <a:pt x="0" y="82"/>
                  </a:lnTo>
                  <a:lnTo>
                    <a:pt x="170" y="82"/>
                  </a:lnTo>
                  <a:lnTo>
                    <a:pt x="170" y="4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Freeform 14"/>
            <p:cNvSpPr>
              <a:spLocks/>
            </p:cNvSpPr>
            <p:nvPr/>
          </p:nvSpPr>
          <p:spPr bwMode="auto">
            <a:xfrm>
              <a:off x="3566" y="1578"/>
              <a:ext cx="156" cy="75"/>
            </a:xfrm>
            <a:custGeom>
              <a:avLst/>
              <a:gdLst>
                <a:gd name="T0" fmla="*/ 155 w 156"/>
                <a:gd name="T1" fmla="*/ 36 h 75"/>
                <a:gd name="T2" fmla="*/ 155 w 156"/>
                <a:gd name="T3" fmla="*/ 0 h 75"/>
                <a:gd name="T4" fmla="*/ 0 w 156"/>
                <a:gd name="T5" fmla="*/ 0 h 75"/>
                <a:gd name="T6" fmla="*/ 0 w 156"/>
                <a:gd name="T7" fmla="*/ 74 h 75"/>
                <a:gd name="T8" fmla="*/ 155 w 156"/>
                <a:gd name="T9" fmla="*/ 74 h 75"/>
                <a:gd name="T10" fmla="*/ 155 w 156"/>
                <a:gd name="T11" fmla="*/ 36 h 75"/>
                <a:gd name="T12" fmla="*/ 0 60000 65536"/>
                <a:gd name="T13" fmla="*/ 0 60000 65536"/>
                <a:gd name="T14" fmla="*/ 0 60000 65536"/>
                <a:gd name="T15" fmla="*/ 0 60000 65536"/>
                <a:gd name="T16" fmla="*/ 0 60000 65536"/>
                <a:gd name="T17" fmla="*/ 0 60000 65536"/>
                <a:gd name="T18" fmla="*/ 0 w 156"/>
                <a:gd name="T19" fmla="*/ 0 h 75"/>
                <a:gd name="T20" fmla="*/ 156 w 156"/>
                <a:gd name="T21" fmla="*/ 75 h 75"/>
              </a:gdLst>
              <a:ahLst/>
              <a:cxnLst>
                <a:cxn ang="T12">
                  <a:pos x="T0" y="T1"/>
                </a:cxn>
                <a:cxn ang="T13">
                  <a:pos x="T2" y="T3"/>
                </a:cxn>
                <a:cxn ang="T14">
                  <a:pos x="T4" y="T5"/>
                </a:cxn>
                <a:cxn ang="T15">
                  <a:pos x="T6" y="T7"/>
                </a:cxn>
                <a:cxn ang="T16">
                  <a:pos x="T8" y="T9"/>
                </a:cxn>
                <a:cxn ang="T17">
                  <a:pos x="T10" y="T11"/>
                </a:cxn>
              </a:cxnLst>
              <a:rect l="T18" t="T19" r="T20" b="T21"/>
              <a:pathLst>
                <a:path w="156" h="75">
                  <a:moveTo>
                    <a:pt x="155" y="36"/>
                  </a:moveTo>
                  <a:lnTo>
                    <a:pt x="155" y="0"/>
                  </a:lnTo>
                  <a:lnTo>
                    <a:pt x="0" y="0"/>
                  </a:lnTo>
                  <a:lnTo>
                    <a:pt x="0" y="74"/>
                  </a:lnTo>
                  <a:lnTo>
                    <a:pt x="155" y="74"/>
                  </a:lnTo>
                  <a:lnTo>
                    <a:pt x="155" y="36"/>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a:spLocks/>
            </p:cNvSpPr>
            <p:nvPr/>
          </p:nvSpPr>
          <p:spPr bwMode="auto">
            <a:xfrm>
              <a:off x="1927" y="1140"/>
              <a:ext cx="115" cy="131"/>
            </a:xfrm>
            <a:custGeom>
              <a:avLst/>
              <a:gdLst>
                <a:gd name="T0" fmla="*/ 0 w 115"/>
                <a:gd name="T1" fmla="*/ 130 h 131"/>
                <a:gd name="T2" fmla="*/ 19 w 115"/>
                <a:gd name="T3" fmla="*/ 26 h 131"/>
                <a:gd name="T4" fmla="*/ 71 w 115"/>
                <a:gd name="T5" fmla="*/ 0 h 131"/>
                <a:gd name="T6" fmla="*/ 114 w 115"/>
                <a:gd name="T7" fmla="*/ 130 h 131"/>
                <a:gd name="T8" fmla="*/ 60 w 115"/>
                <a:gd name="T9" fmla="*/ 130 h 131"/>
                <a:gd name="T10" fmla="*/ 49 w 115"/>
                <a:gd name="T11" fmla="*/ 84 h 131"/>
                <a:gd name="T12" fmla="*/ 42 w 115"/>
                <a:gd name="T13" fmla="*/ 130 h 131"/>
                <a:gd name="T14" fmla="*/ 0 w 115"/>
                <a:gd name="T15" fmla="*/ 130 h 131"/>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131"/>
                <a:gd name="T26" fmla="*/ 115 w 115"/>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131">
                  <a:moveTo>
                    <a:pt x="0" y="130"/>
                  </a:moveTo>
                  <a:lnTo>
                    <a:pt x="19" y="26"/>
                  </a:lnTo>
                  <a:lnTo>
                    <a:pt x="71" y="0"/>
                  </a:lnTo>
                  <a:lnTo>
                    <a:pt x="114" y="130"/>
                  </a:lnTo>
                  <a:lnTo>
                    <a:pt x="60" y="130"/>
                  </a:lnTo>
                  <a:lnTo>
                    <a:pt x="49" y="84"/>
                  </a:lnTo>
                  <a:lnTo>
                    <a:pt x="42" y="130"/>
                  </a:lnTo>
                  <a:lnTo>
                    <a:pt x="0" y="13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a:spLocks/>
            </p:cNvSpPr>
            <p:nvPr/>
          </p:nvSpPr>
          <p:spPr bwMode="auto">
            <a:xfrm>
              <a:off x="1901" y="1270"/>
              <a:ext cx="169" cy="159"/>
            </a:xfrm>
            <a:custGeom>
              <a:avLst/>
              <a:gdLst>
                <a:gd name="T0" fmla="*/ 26 w 169"/>
                <a:gd name="T1" fmla="*/ 0 h 159"/>
                <a:gd name="T2" fmla="*/ 0 w 169"/>
                <a:gd name="T3" fmla="*/ 158 h 159"/>
                <a:gd name="T4" fmla="*/ 50 w 169"/>
                <a:gd name="T5" fmla="*/ 134 h 159"/>
                <a:gd name="T6" fmla="*/ 55 w 169"/>
                <a:gd name="T7" fmla="*/ 104 h 159"/>
                <a:gd name="T8" fmla="*/ 108 w 169"/>
                <a:gd name="T9" fmla="*/ 79 h 159"/>
                <a:gd name="T10" fmla="*/ 115 w 169"/>
                <a:gd name="T11" fmla="*/ 106 h 159"/>
                <a:gd name="T12" fmla="*/ 168 w 169"/>
                <a:gd name="T13" fmla="*/ 82 h 159"/>
                <a:gd name="T14" fmla="*/ 140 w 169"/>
                <a:gd name="T15" fmla="*/ 0 h 159"/>
                <a:gd name="T16" fmla="*/ 86 w 169"/>
                <a:gd name="T17" fmla="*/ 0 h 159"/>
                <a:gd name="T18" fmla="*/ 96 w 169"/>
                <a:gd name="T19" fmla="*/ 33 h 159"/>
                <a:gd name="T20" fmla="*/ 62 w 169"/>
                <a:gd name="T21" fmla="*/ 48 h 159"/>
                <a:gd name="T22" fmla="*/ 68 w 169"/>
                <a:gd name="T23" fmla="*/ 0 h 159"/>
                <a:gd name="T24" fmla="*/ 26 w 169"/>
                <a:gd name="T25" fmla="*/ 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9"/>
                <a:gd name="T40" fmla="*/ 0 h 159"/>
                <a:gd name="T41" fmla="*/ 169 w 16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9" h="159">
                  <a:moveTo>
                    <a:pt x="26" y="0"/>
                  </a:moveTo>
                  <a:lnTo>
                    <a:pt x="0" y="158"/>
                  </a:lnTo>
                  <a:lnTo>
                    <a:pt x="50" y="134"/>
                  </a:lnTo>
                  <a:lnTo>
                    <a:pt x="55" y="104"/>
                  </a:lnTo>
                  <a:lnTo>
                    <a:pt x="108" y="79"/>
                  </a:lnTo>
                  <a:lnTo>
                    <a:pt x="115" y="106"/>
                  </a:lnTo>
                  <a:lnTo>
                    <a:pt x="168" y="82"/>
                  </a:lnTo>
                  <a:lnTo>
                    <a:pt x="140" y="0"/>
                  </a:lnTo>
                  <a:lnTo>
                    <a:pt x="86" y="0"/>
                  </a:lnTo>
                  <a:lnTo>
                    <a:pt x="96" y="33"/>
                  </a:lnTo>
                  <a:lnTo>
                    <a:pt x="62" y="48"/>
                  </a:lnTo>
                  <a:lnTo>
                    <a:pt x="68" y="0"/>
                  </a:lnTo>
                  <a:lnTo>
                    <a:pt x="26"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a:spLocks/>
            </p:cNvSpPr>
            <p:nvPr/>
          </p:nvSpPr>
          <p:spPr bwMode="auto">
            <a:xfrm>
              <a:off x="3450" y="1128"/>
              <a:ext cx="149" cy="288"/>
            </a:xfrm>
            <a:custGeom>
              <a:avLst/>
              <a:gdLst>
                <a:gd name="T0" fmla="*/ 0 w 149"/>
                <a:gd name="T1" fmla="*/ 0 h 288"/>
                <a:gd name="T2" fmla="*/ 144 w 149"/>
                <a:gd name="T3" fmla="*/ 37 h 288"/>
                <a:gd name="T4" fmla="*/ 144 w 149"/>
                <a:gd name="T5" fmla="*/ 95 h 288"/>
                <a:gd name="T6" fmla="*/ 60 w 149"/>
                <a:gd name="T7" fmla="*/ 74 h 288"/>
                <a:gd name="T8" fmla="*/ 60 w 149"/>
                <a:gd name="T9" fmla="*/ 108 h 288"/>
                <a:gd name="T10" fmla="*/ 131 w 149"/>
                <a:gd name="T11" fmla="*/ 124 h 288"/>
                <a:gd name="T12" fmla="*/ 131 w 149"/>
                <a:gd name="T13" fmla="*/ 186 h 288"/>
                <a:gd name="T14" fmla="*/ 60 w 149"/>
                <a:gd name="T15" fmla="*/ 169 h 288"/>
                <a:gd name="T16" fmla="*/ 60 w 149"/>
                <a:gd name="T17" fmla="*/ 208 h 288"/>
                <a:gd name="T18" fmla="*/ 148 w 149"/>
                <a:gd name="T19" fmla="*/ 230 h 288"/>
                <a:gd name="T20" fmla="*/ 148 w 149"/>
                <a:gd name="T21" fmla="*/ 287 h 288"/>
                <a:gd name="T22" fmla="*/ 0 w 149"/>
                <a:gd name="T23" fmla="*/ 249 h 288"/>
                <a:gd name="T24" fmla="*/ 0 w 149"/>
                <a:gd name="T25" fmla="*/ 0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9"/>
                <a:gd name="T40" fmla="*/ 0 h 288"/>
                <a:gd name="T41" fmla="*/ 149 w 149"/>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9" h="288">
                  <a:moveTo>
                    <a:pt x="0" y="0"/>
                  </a:moveTo>
                  <a:lnTo>
                    <a:pt x="144" y="37"/>
                  </a:lnTo>
                  <a:lnTo>
                    <a:pt x="144" y="95"/>
                  </a:lnTo>
                  <a:lnTo>
                    <a:pt x="60" y="74"/>
                  </a:lnTo>
                  <a:lnTo>
                    <a:pt x="60" y="108"/>
                  </a:lnTo>
                  <a:lnTo>
                    <a:pt x="131" y="124"/>
                  </a:lnTo>
                  <a:lnTo>
                    <a:pt x="131" y="186"/>
                  </a:lnTo>
                  <a:lnTo>
                    <a:pt x="60" y="169"/>
                  </a:lnTo>
                  <a:lnTo>
                    <a:pt x="60" y="208"/>
                  </a:lnTo>
                  <a:lnTo>
                    <a:pt x="148" y="230"/>
                  </a:lnTo>
                  <a:lnTo>
                    <a:pt x="148" y="287"/>
                  </a:lnTo>
                  <a:lnTo>
                    <a:pt x="0" y="249"/>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Freeform 18"/>
            <p:cNvSpPr>
              <a:spLocks/>
            </p:cNvSpPr>
            <p:nvPr/>
          </p:nvSpPr>
          <p:spPr bwMode="auto">
            <a:xfrm>
              <a:off x="2112" y="1076"/>
              <a:ext cx="61" cy="261"/>
            </a:xfrm>
            <a:custGeom>
              <a:avLst/>
              <a:gdLst>
                <a:gd name="T0" fmla="*/ 0 w 61"/>
                <a:gd name="T1" fmla="*/ 21 h 261"/>
                <a:gd name="T2" fmla="*/ 60 w 61"/>
                <a:gd name="T3" fmla="*/ 0 h 261"/>
                <a:gd name="T4" fmla="*/ 60 w 61"/>
                <a:gd name="T5" fmla="*/ 239 h 261"/>
                <a:gd name="T6" fmla="*/ 0 w 61"/>
                <a:gd name="T7" fmla="*/ 260 h 261"/>
                <a:gd name="T8" fmla="*/ 0 w 61"/>
                <a:gd name="T9" fmla="*/ 21 h 261"/>
                <a:gd name="T10" fmla="*/ 0 60000 65536"/>
                <a:gd name="T11" fmla="*/ 0 60000 65536"/>
                <a:gd name="T12" fmla="*/ 0 60000 65536"/>
                <a:gd name="T13" fmla="*/ 0 60000 65536"/>
                <a:gd name="T14" fmla="*/ 0 60000 65536"/>
                <a:gd name="T15" fmla="*/ 0 w 61"/>
                <a:gd name="T16" fmla="*/ 0 h 261"/>
                <a:gd name="T17" fmla="*/ 61 w 61"/>
                <a:gd name="T18" fmla="*/ 261 h 261"/>
              </a:gdLst>
              <a:ahLst/>
              <a:cxnLst>
                <a:cxn ang="T10">
                  <a:pos x="T0" y="T1"/>
                </a:cxn>
                <a:cxn ang="T11">
                  <a:pos x="T2" y="T3"/>
                </a:cxn>
                <a:cxn ang="T12">
                  <a:pos x="T4" y="T5"/>
                </a:cxn>
                <a:cxn ang="T13">
                  <a:pos x="T6" y="T7"/>
                </a:cxn>
                <a:cxn ang="T14">
                  <a:pos x="T8" y="T9"/>
                </a:cxn>
              </a:cxnLst>
              <a:rect l="T15" t="T16" r="T17" b="T18"/>
              <a:pathLst>
                <a:path w="61" h="261">
                  <a:moveTo>
                    <a:pt x="0" y="21"/>
                  </a:moveTo>
                  <a:lnTo>
                    <a:pt x="60" y="0"/>
                  </a:lnTo>
                  <a:lnTo>
                    <a:pt x="60" y="239"/>
                  </a:lnTo>
                  <a:lnTo>
                    <a:pt x="0" y="260"/>
                  </a:lnTo>
                  <a:lnTo>
                    <a:pt x="0" y="21"/>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19"/>
            <p:cNvSpPr>
              <a:spLocks/>
            </p:cNvSpPr>
            <p:nvPr/>
          </p:nvSpPr>
          <p:spPr bwMode="auto">
            <a:xfrm>
              <a:off x="3220" y="1065"/>
              <a:ext cx="197" cy="289"/>
            </a:xfrm>
            <a:custGeom>
              <a:avLst/>
              <a:gdLst>
                <a:gd name="T0" fmla="*/ 0 w 197"/>
                <a:gd name="T1" fmla="*/ 0 h 289"/>
                <a:gd name="T2" fmla="*/ 64 w 197"/>
                <a:gd name="T3" fmla="*/ 17 h 289"/>
                <a:gd name="T4" fmla="*/ 133 w 197"/>
                <a:gd name="T5" fmla="*/ 164 h 289"/>
                <a:gd name="T6" fmla="*/ 131 w 197"/>
                <a:gd name="T7" fmla="*/ 112 h 289"/>
                <a:gd name="T8" fmla="*/ 131 w 197"/>
                <a:gd name="T9" fmla="*/ 33 h 289"/>
                <a:gd name="T10" fmla="*/ 194 w 197"/>
                <a:gd name="T11" fmla="*/ 50 h 289"/>
                <a:gd name="T12" fmla="*/ 196 w 197"/>
                <a:gd name="T13" fmla="*/ 288 h 289"/>
                <a:gd name="T14" fmla="*/ 133 w 197"/>
                <a:gd name="T15" fmla="*/ 271 h 289"/>
                <a:gd name="T16" fmla="*/ 63 w 197"/>
                <a:gd name="T17" fmla="*/ 124 h 289"/>
                <a:gd name="T18" fmla="*/ 64 w 197"/>
                <a:gd name="T19" fmla="*/ 180 h 289"/>
                <a:gd name="T20" fmla="*/ 66 w 197"/>
                <a:gd name="T21" fmla="*/ 255 h 289"/>
                <a:gd name="T22" fmla="*/ 3 w 197"/>
                <a:gd name="T23" fmla="*/ 238 h 289"/>
                <a:gd name="T24" fmla="*/ 0 w 197"/>
                <a:gd name="T25" fmla="*/ 0 h 2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7"/>
                <a:gd name="T40" fmla="*/ 0 h 289"/>
                <a:gd name="T41" fmla="*/ 197 w 197"/>
                <a:gd name="T42" fmla="*/ 289 h 2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7" h="289">
                  <a:moveTo>
                    <a:pt x="0" y="0"/>
                  </a:moveTo>
                  <a:lnTo>
                    <a:pt x="64" y="17"/>
                  </a:lnTo>
                  <a:lnTo>
                    <a:pt x="133" y="164"/>
                  </a:lnTo>
                  <a:lnTo>
                    <a:pt x="131" y="112"/>
                  </a:lnTo>
                  <a:lnTo>
                    <a:pt x="131" y="33"/>
                  </a:lnTo>
                  <a:lnTo>
                    <a:pt x="194" y="50"/>
                  </a:lnTo>
                  <a:lnTo>
                    <a:pt x="196" y="288"/>
                  </a:lnTo>
                  <a:lnTo>
                    <a:pt x="133" y="271"/>
                  </a:lnTo>
                  <a:lnTo>
                    <a:pt x="63" y="124"/>
                  </a:lnTo>
                  <a:lnTo>
                    <a:pt x="64" y="180"/>
                  </a:lnTo>
                  <a:lnTo>
                    <a:pt x="66" y="255"/>
                  </a:lnTo>
                  <a:lnTo>
                    <a:pt x="3" y="238"/>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Freeform 20"/>
            <p:cNvSpPr>
              <a:spLocks/>
            </p:cNvSpPr>
            <p:nvPr/>
          </p:nvSpPr>
          <p:spPr bwMode="auto">
            <a:xfrm>
              <a:off x="2223" y="1054"/>
              <a:ext cx="192" cy="85"/>
            </a:xfrm>
            <a:custGeom>
              <a:avLst/>
              <a:gdLst>
                <a:gd name="T0" fmla="*/ 0 w 192"/>
                <a:gd name="T1" fmla="*/ 84 h 85"/>
                <a:gd name="T2" fmla="*/ 0 w 192"/>
                <a:gd name="T3" fmla="*/ 18 h 85"/>
                <a:gd name="T4" fmla="*/ 101 w 192"/>
                <a:gd name="T5" fmla="*/ 4 h 85"/>
                <a:gd name="T6" fmla="*/ 112 w 192"/>
                <a:gd name="T7" fmla="*/ 1 h 85"/>
                <a:gd name="T8" fmla="*/ 119 w 192"/>
                <a:gd name="T9" fmla="*/ 0 h 85"/>
                <a:gd name="T10" fmla="*/ 126 w 192"/>
                <a:gd name="T11" fmla="*/ 0 h 85"/>
                <a:gd name="T12" fmla="*/ 133 w 192"/>
                <a:gd name="T13" fmla="*/ 0 h 85"/>
                <a:gd name="T14" fmla="*/ 142 w 192"/>
                <a:gd name="T15" fmla="*/ 0 h 85"/>
                <a:gd name="T16" fmla="*/ 148 w 192"/>
                <a:gd name="T17" fmla="*/ 0 h 85"/>
                <a:gd name="T18" fmla="*/ 153 w 192"/>
                <a:gd name="T19" fmla="*/ 0 h 85"/>
                <a:gd name="T20" fmla="*/ 159 w 192"/>
                <a:gd name="T21" fmla="*/ 1 h 85"/>
                <a:gd name="T22" fmla="*/ 168 w 192"/>
                <a:gd name="T23" fmla="*/ 5 h 85"/>
                <a:gd name="T24" fmla="*/ 177 w 192"/>
                <a:gd name="T25" fmla="*/ 11 h 85"/>
                <a:gd name="T26" fmla="*/ 182 w 192"/>
                <a:gd name="T27" fmla="*/ 14 h 85"/>
                <a:gd name="T28" fmla="*/ 185 w 192"/>
                <a:gd name="T29" fmla="*/ 19 h 85"/>
                <a:gd name="T30" fmla="*/ 186 w 192"/>
                <a:gd name="T31" fmla="*/ 27 h 85"/>
                <a:gd name="T32" fmla="*/ 189 w 192"/>
                <a:gd name="T33" fmla="*/ 36 h 85"/>
                <a:gd name="T34" fmla="*/ 191 w 192"/>
                <a:gd name="T35" fmla="*/ 45 h 85"/>
                <a:gd name="T36" fmla="*/ 191 w 192"/>
                <a:gd name="T37" fmla="*/ 56 h 85"/>
                <a:gd name="T38" fmla="*/ 191 w 192"/>
                <a:gd name="T39" fmla="*/ 68 h 85"/>
                <a:gd name="T40" fmla="*/ 189 w 192"/>
                <a:gd name="T41" fmla="*/ 79 h 85"/>
                <a:gd name="T42" fmla="*/ 186 w 192"/>
                <a:gd name="T43" fmla="*/ 84 h 85"/>
                <a:gd name="T44" fmla="*/ 126 w 192"/>
                <a:gd name="T45" fmla="*/ 84 h 85"/>
                <a:gd name="T46" fmla="*/ 126 w 192"/>
                <a:gd name="T47" fmla="*/ 79 h 85"/>
                <a:gd name="T48" fmla="*/ 126 w 192"/>
                <a:gd name="T49" fmla="*/ 73 h 85"/>
                <a:gd name="T50" fmla="*/ 124 w 192"/>
                <a:gd name="T51" fmla="*/ 68 h 85"/>
                <a:gd name="T52" fmla="*/ 122 w 192"/>
                <a:gd name="T53" fmla="*/ 66 h 85"/>
                <a:gd name="T54" fmla="*/ 120 w 192"/>
                <a:gd name="T55" fmla="*/ 61 h 85"/>
                <a:gd name="T56" fmla="*/ 117 w 192"/>
                <a:gd name="T57" fmla="*/ 61 h 85"/>
                <a:gd name="T58" fmla="*/ 112 w 192"/>
                <a:gd name="T59" fmla="*/ 58 h 85"/>
                <a:gd name="T60" fmla="*/ 106 w 192"/>
                <a:gd name="T61" fmla="*/ 58 h 85"/>
                <a:gd name="T62" fmla="*/ 101 w 192"/>
                <a:gd name="T63" fmla="*/ 61 h 85"/>
                <a:gd name="T64" fmla="*/ 68 w 192"/>
                <a:gd name="T65" fmla="*/ 63 h 85"/>
                <a:gd name="T66" fmla="*/ 68 w 192"/>
                <a:gd name="T67" fmla="*/ 84 h 85"/>
                <a:gd name="T68" fmla="*/ 0 w 192"/>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2"/>
                <a:gd name="T106" fmla="*/ 0 h 85"/>
                <a:gd name="T107" fmla="*/ 192 w 192"/>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2" h="85">
                  <a:moveTo>
                    <a:pt x="0" y="84"/>
                  </a:moveTo>
                  <a:lnTo>
                    <a:pt x="0" y="18"/>
                  </a:lnTo>
                  <a:lnTo>
                    <a:pt x="101" y="4"/>
                  </a:lnTo>
                  <a:lnTo>
                    <a:pt x="112" y="1"/>
                  </a:lnTo>
                  <a:lnTo>
                    <a:pt x="119" y="0"/>
                  </a:lnTo>
                  <a:lnTo>
                    <a:pt x="126" y="0"/>
                  </a:lnTo>
                  <a:lnTo>
                    <a:pt x="133" y="0"/>
                  </a:lnTo>
                  <a:lnTo>
                    <a:pt x="142" y="0"/>
                  </a:lnTo>
                  <a:lnTo>
                    <a:pt x="148" y="0"/>
                  </a:lnTo>
                  <a:lnTo>
                    <a:pt x="153" y="0"/>
                  </a:lnTo>
                  <a:lnTo>
                    <a:pt x="159" y="1"/>
                  </a:lnTo>
                  <a:lnTo>
                    <a:pt x="168" y="5"/>
                  </a:lnTo>
                  <a:lnTo>
                    <a:pt x="177" y="11"/>
                  </a:lnTo>
                  <a:lnTo>
                    <a:pt x="182" y="14"/>
                  </a:lnTo>
                  <a:lnTo>
                    <a:pt x="185" y="19"/>
                  </a:lnTo>
                  <a:lnTo>
                    <a:pt x="186" y="27"/>
                  </a:lnTo>
                  <a:lnTo>
                    <a:pt x="189" y="36"/>
                  </a:lnTo>
                  <a:lnTo>
                    <a:pt x="191" y="45"/>
                  </a:lnTo>
                  <a:lnTo>
                    <a:pt x="191" y="56"/>
                  </a:lnTo>
                  <a:lnTo>
                    <a:pt x="191" y="68"/>
                  </a:lnTo>
                  <a:lnTo>
                    <a:pt x="189" y="79"/>
                  </a:lnTo>
                  <a:lnTo>
                    <a:pt x="186" y="84"/>
                  </a:lnTo>
                  <a:lnTo>
                    <a:pt x="126" y="84"/>
                  </a:lnTo>
                  <a:lnTo>
                    <a:pt x="126" y="79"/>
                  </a:lnTo>
                  <a:lnTo>
                    <a:pt x="126" y="73"/>
                  </a:lnTo>
                  <a:lnTo>
                    <a:pt x="124" y="68"/>
                  </a:lnTo>
                  <a:lnTo>
                    <a:pt x="122" y="66"/>
                  </a:lnTo>
                  <a:lnTo>
                    <a:pt x="120" y="61"/>
                  </a:lnTo>
                  <a:lnTo>
                    <a:pt x="117" y="61"/>
                  </a:lnTo>
                  <a:lnTo>
                    <a:pt x="112" y="58"/>
                  </a:lnTo>
                  <a:lnTo>
                    <a:pt x="106" y="58"/>
                  </a:lnTo>
                  <a:lnTo>
                    <a:pt x="101" y="61"/>
                  </a:lnTo>
                  <a:lnTo>
                    <a:pt x="68" y="63"/>
                  </a:lnTo>
                  <a:lnTo>
                    <a:pt x="68" y="84"/>
                  </a:lnTo>
                  <a:lnTo>
                    <a:pt x="0" y="84"/>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21"/>
            <p:cNvSpPr>
              <a:spLocks/>
            </p:cNvSpPr>
            <p:nvPr/>
          </p:nvSpPr>
          <p:spPr bwMode="auto">
            <a:xfrm>
              <a:off x="2223" y="1138"/>
              <a:ext cx="202" cy="171"/>
            </a:xfrm>
            <a:custGeom>
              <a:avLst/>
              <a:gdLst>
                <a:gd name="T0" fmla="*/ 2 w 202"/>
                <a:gd name="T1" fmla="*/ 170 h 171"/>
                <a:gd name="T2" fmla="*/ 68 w 202"/>
                <a:gd name="T3" fmla="*/ 79 h 171"/>
                <a:gd name="T4" fmla="*/ 90 w 202"/>
                <a:gd name="T5" fmla="*/ 75 h 171"/>
                <a:gd name="T6" fmla="*/ 107 w 202"/>
                <a:gd name="T7" fmla="*/ 75 h 171"/>
                <a:gd name="T8" fmla="*/ 114 w 202"/>
                <a:gd name="T9" fmla="*/ 76 h 171"/>
                <a:gd name="T10" fmla="*/ 121 w 202"/>
                <a:gd name="T11" fmla="*/ 80 h 171"/>
                <a:gd name="T12" fmla="*/ 122 w 202"/>
                <a:gd name="T13" fmla="*/ 87 h 171"/>
                <a:gd name="T14" fmla="*/ 125 w 202"/>
                <a:gd name="T15" fmla="*/ 98 h 171"/>
                <a:gd name="T16" fmla="*/ 126 w 202"/>
                <a:gd name="T17" fmla="*/ 112 h 171"/>
                <a:gd name="T18" fmla="*/ 126 w 202"/>
                <a:gd name="T19" fmla="*/ 121 h 171"/>
                <a:gd name="T20" fmla="*/ 126 w 202"/>
                <a:gd name="T21" fmla="*/ 135 h 171"/>
                <a:gd name="T22" fmla="*/ 127 w 202"/>
                <a:gd name="T23" fmla="*/ 147 h 171"/>
                <a:gd name="T24" fmla="*/ 201 w 202"/>
                <a:gd name="T25" fmla="*/ 138 h 171"/>
                <a:gd name="T26" fmla="*/ 197 w 202"/>
                <a:gd name="T27" fmla="*/ 133 h 171"/>
                <a:gd name="T28" fmla="*/ 193 w 202"/>
                <a:gd name="T29" fmla="*/ 130 h 171"/>
                <a:gd name="T30" fmla="*/ 193 w 202"/>
                <a:gd name="T31" fmla="*/ 121 h 171"/>
                <a:gd name="T32" fmla="*/ 191 w 202"/>
                <a:gd name="T33" fmla="*/ 113 h 171"/>
                <a:gd name="T34" fmla="*/ 191 w 202"/>
                <a:gd name="T35" fmla="*/ 82 h 171"/>
                <a:gd name="T36" fmla="*/ 190 w 202"/>
                <a:gd name="T37" fmla="*/ 65 h 171"/>
                <a:gd name="T38" fmla="*/ 186 w 202"/>
                <a:gd name="T39" fmla="*/ 52 h 171"/>
                <a:gd name="T40" fmla="*/ 180 w 202"/>
                <a:gd name="T41" fmla="*/ 45 h 171"/>
                <a:gd name="T42" fmla="*/ 174 w 202"/>
                <a:gd name="T43" fmla="*/ 42 h 171"/>
                <a:gd name="T44" fmla="*/ 162 w 202"/>
                <a:gd name="T45" fmla="*/ 38 h 171"/>
                <a:gd name="T46" fmla="*/ 162 w 202"/>
                <a:gd name="T47" fmla="*/ 30 h 171"/>
                <a:gd name="T48" fmla="*/ 177 w 202"/>
                <a:gd name="T49" fmla="*/ 19 h 171"/>
                <a:gd name="T50" fmla="*/ 186 w 202"/>
                <a:gd name="T51" fmla="*/ 3 h 171"/>
                <a:gd name="T52" fmla="*/ 126 w 202"/>
                <a:gd name="T53" fmla="*/ 0 h 171"/>
                <a:gd name="T54" fmla="*/ 122 w 202"/>
                <a:gd name="T55" fmla="*/ 9 h 171"/>
                <a:gd name="T56" fmla="*/ 117 w 202"/>
                <a:gd name="T57" fmla="*/ 14 h 171"/>
                <a:gd name="T58" fmla="*/ 106 w 202"/>
                <a:gd name="T59" fmla="*/ 19 h 171"/>
                <a:gd name="T60" fmla="*/ 68 w 202"/>
                <a:gd name="T61" fmla="*/ 24 h 171"/>
                <a:gd name="T62" fmla="*/ 0 w 202"/>
                <a:gd name="T63" fmla="*/ 0 h 1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2"/>
                <a:gd name="T97" fmla="*/ 0 h 171"/>
                <a:gd name="T98" fmla="*/ 202 w 202"/>
                <a:gd name="T99" fmla="*/ 171 h 1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2" h="171">
                  <a:moveTo>
                    <a:pt x="0" y="0"/>
                  </a:moveTo>
                  <a:lnTo>
                    <a:pt x="2" y="170"/>
                  </a:lnTo>
                  <a:lnTo>
                    <a:pt x="71" y="159"/>
                  </a:lnTo>
                  <a:lnTo>
                    <a:pt x="68" y="79"/>
                  </a:lnTo>
                  <a:lnTo>
                    <a:pt x="78" y="76"/>
                  </a:lnTo>
                  <a:lnTo>
                    <a:pt x="90" y="75"/>
                  </a:lnTo>
                  <a:lnTo>
                    <a:pt x="100" y="75"/>
                  </a:lnTo>
                  <a:lnTo>
                    <a:pt x="107" y="75"/>
                  </a:lnTo>
                  <a:lnTo>
                    <a:pt x="113" y="76"/>
                  </a:lnTo>
                  <a:lnTo>
                    <a:pt x="114" y="76"/>
                  </a:lnTo>
                  <a:lnTo>
                    <a:pt x="119" y="79"/>
                  </a:lnTo>
                  <a:lnTo>
                    <a:pt x="121" y="80"/>
                  </a:lnTo>
                  <a:lnTo>
                    <a:pt x="122" y="84"/>
                  </a:lnTo>
                  <a:lnTo>
                    <a:pt x="122" y="87"/>
                  </a:lnTo>
                  <a:lnTo>
                    <a:pt x="125" y="92"/>
                  </a:lnTo>
                  <a:lnTo>
                    <a:pt x="125" y="98"/>
                  </a:lnTo>
                  <a:lnTo>
                    <a:pt x="125" y="107"/>
                  </a:lnTo>
                  <a:lnTo>
                    <a:pt x="126" y="112"/>
                  </a:lnTo>
                  <a:lnTo>
                    <a:pt x="126" y="117"/>
                  </a:lnTo>
                  <a:lnTo>
                    <a:pt x="126" y="121"/>
                  </a:lnTo>
                  <a:lnTo>
                    <a:pt x="126" y="127"/>
                  </a:lnTo>
                  <a:lnTo>
                    <a:pt x="126" y="135"/>
                  </a:lnTo>
                  <a:lnTo>
                    <a:pt x="126" y="141"/>
                  </a:lnTo>
                  <a:lnTo>
                    <a:pt x="127" y="147"/>
                  </a:lnTo>
                  <a:lnTo>
                    <a:pt x="132" y="149"/>
                  </a:lnTo>
                  <a:lnTo>
                    <a:pt x="201" y="138"/>
                  </a:lnTo>
                  <a:lnTo>
                    <a:pt x="199" y="133"/>
                  </a:lnTo>
                  <a:lnTo>
                    <a:pt x="197" y="133"/>
                  </a:lnTo>
                  <a:lnTo>
                    <a:pt x="195" y="131"/>
                  </a:lnTo>
                  <a:lnTo>
                    <a:pt x="193" y="130"/>
                  </a:lnTo>
                  <a:lnTo>
                    <a:pt x="193" y="126"/>
                  </a:lnTo>
                  <a:lnTo>
                    <a:pt x="193" y="121"/>
                  </a:lnTo>
                  <a:lnTo>
                    <a:pt x="191" y="119"/>
                  </a:lnTo>
                  <a:lnTo>
                    <a:pt x="191" y="113"/>
                  </a:lnTo>
                  <a:lnTo>
                    <a:pt x="191" y="92"/>
                  </a:lnTo>
                  <a:lnTo>
                    <a:pt x="191" y="82"/>
                  </a:lnTo>
                  <a:lnTo>
                    <a:pt x="191" y="73"/>
                  </a:lnTo>
                  <a:lnTo>
                    <a:pt x="190" y="65"/>
                  </a:lnTo>
                  <a:lnTo>
                    <a:pt x="187" y="58"/>
                  </a:lnTo>
                  <a:lnTo>
                    <a:pt x="186" y="52"/>
                  </a:lnTo>
                  <a:lnTo>
                    <a:pt x="184" y="47"/>
                  </a:lnTo>
                  <a:lnTo>
                    <a:pt x="180" y="45"/>
                  </a:lnTo>
                  <a:lnTo>
                    <a:pt x="178" y="44"/>
                  </a:lnTo>
                  <a:lnTo>
                    <a:pt x="174" y="42"/>
                  </a:lnTo>
                  <a:lnTo>
                    <a:pt x="168" y="40"/>
                  </a:lnTo>
                  <a:lnTo>
                    <a:pt x="162" y="38"/>
                  </a:lnTo>
                  <a:lnTo>
                    <a:pt x="155" y="36"/>
                  </a:lnTo>
                  <a:lnTo>
                    <a:pt x="162" y="30"/>
                  </a:lnTo>
                  <a:lnTo>
                    <a:pt x="171" y="24"/>
                  </a:lnTo>
                  <a:lnTo>
                    <a:pt x="177" y="19"/>
                  </a:lnTo>
                  <a:lnTo>
                    <a:pt x="183" y="12"/>
                  </a:lnTo>
                  <a:lnTo>
                    <a:pt x="186" y="3"/>
                  </a:lnTo>
                  <a:lnTo>
                    <a:pt x="187" y="0"/>
                  </a:lnTo>
                  <a:lnTo>
                    <a:pt x="126" y="0"/>
                  </a:lnTo>
                  <a:lnTo>
                    <a:pt x="125" y="3"/>
                  </a:lnTo>
                  <a:lnTo>
                    <a:pt x="122" y="9"/>
                  </a:lnTo>
                  <a:lnTo>
                    <a:pt x="121" y="12"/>
                  </a:lnTo>
                  <a:lnTo>
                    <a:pt x="117" y="14"/>
                  </a:lnTo>
                  <a:lnTo>
                    <a:pt x="113" y="17"/>
                  </a:lnTo>
                  <a:lnTo>
                    <a:pt x="106" y="19"/>
                  </a:lnTo>
                  <a:lnTo>
                    <a:pt x="97" y="22"/>
                  </a:lnTo>
                  <a:lnTo>
                    <a:pt x="68" y="24"/>
                  </a:lnTo>
                  <a:lnTo>
                    <a:pt x="68"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Freeform 22"/>
            <p:cNvSpPr>
              <a:spLocks/>
            </p:cNvSpPr>
            <p:nvPr/>
          </p:nvSpPr>
          <p:spPr bwMode="auto">
            <a:xfrm>
              <a:off x="2472" y="1020"/>
              <a:ext cx="188" cy="76"/>
            </a:xfrm>
            <a:custGeom>
              <a:avLst/>
              <a:gdLst>
                <a:gd name="T0" fmla="*/ 0 w 188"/>
                <a:gd name="T1" fmla="*/ 75 h 76"/>
                <a:gd name="T2" fmla="*/ 0 w 188"/>
                <a:gd name="T3" fmla="*/ 10 h 76"/>
                <a:gd name="T4" fmla="*/ 104 w 188"/>
                <a:gd name="T5" fmla="*/ 0 h 76"/>
                <a:gd name="T6" fmla="*/ 124 w 188"/>
                <a:gd name="T7" fmla="*/ 0 h 76"/>
                <a:gd name="T8" fmla="*/ 140 w 188"/>
                <a:gd name="T9" fmla="*/ 1 h 76"/>
                <a:gd name="T10" fmla="*/ 155 w 188"/>
                <a:gd name="T11" fmla="*/ 3 h 76"/>
                <a:gd name="T12" fmla="*/ 167 w 188"/>
                <a:gd name="T13" fmla="*/ 10 h 76"/>
                <a:gd name="T14" fmla="*/ 175 w 188"/>
                <a:gd name="T15" fmla="*/ 17 h 76"/>
                <a:gd name="T16" fmla="*/ 181 w 188"/>
                <a:gd name="T17" fmla="*/ 26 h 76"/>
                <a:gd name="T18" fmla="*/ 185 w 188"/>
                <a:gd name="T19" fmla="*/ 38 h 76"/>
                <a:gd name="T20" fmla="*/ 187 w 188"/>
                <a:gd name="T21" fmla="*/ 51 h 76"/>
                <a:gd name="T22" fmla="*/ 187 w 188"/>
                <a:gd name="T23" fmla="*/ 58 h 76"/>
                <a:gd name="T24" fmla="*/ 185 w 188"/>
                <a:gd name="T25" fmla="*/ 66 h 76"/>
                <a:gd name="T26" fmla="*/ 184 w 188"/>
                <a:gd name="T27" fmla="*/ 75 h 76"/>
                <a:gd name="T28" fmla="*/ 121 w 188"/>
                <a:gd name="T29" fmla="*/ 75 h 76"/>
                <a:gd name="T30" fmla="*/ 121 w 188"/>
                <a:gd name="T31" fmla="*/ 72 h 76"/>
                <a:gd name="T32" fmla="*/ 121 w 188"/>
                <a:gd name="T33" fmla="*/ 66 h 76"/>
                <a:gd name="T34" fmla="*/ 120 w 188"/>
                <a:gd name="T35" fmla="*/ 62 h 76"/>
                <a:gd name="T36" fmla="*/ 118 w 188"/>
                <a:gd name="T37" fmla="*/ 60 h 76"/>
                <a:gd name="T38" fmla="*/ 115 w 188"/>
                <a:gd name="T39" fmla="*/ 57 h 76"/>
                <a:gd name="T40" fmla="*/ 114 w 188"/>
                <a:gd name="T41" fmla="*/ 57 h 76"/>
                <a:gd name="T42" fmla="*/ 109 w 188"/>
                <a:gd name="T43" fmla="*/ 55 h 76"/>
                <a:gd name="T44" fmla="*/ 104 w 188"/>
                <a:gd name="T45" fmla="*/ 55 h 76"/>
                <a:gd name="T46" fmla="*/ 96 w 188"/>
                <a:gd name="T47" fmla="*/ 55 h 76"/>
                <a:gd name="T48" fmla="*/ 71 w 188"/>
                <a:gd name="T49" fmla="*/ 57 h 76"/>
                <a:gd name="T50" fmla="*/ 71 w 188"/>
                <a:gd name="T51" fmla="*/ 75 h 76"/>
                <a:gd name="T52" fmla="*/ 0 w 188"/>
                <a:gd name="T53" fmla="*/ 75 h 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76"/>
                <a:gd name="T83" fmla="*/ 188 w 188"/>
                <a:gd name="T84" fmla="*/ 76 h 7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76">
                  <a:moveTo>
                    <a:pt x="0" y="75"/>
                  </a:moveTo>
                  <a:lnTo>
                    <a:pt x="0" y="10"/>
                  </a:lnTo>
                  <a:lnTo>
                    <a:pt x="104" y="0"/>
                  </a:lnTo>
                  <a:lnTo>
                    <a:pt x="124" y="0"/>
                  </a:lnTo>
                  <a:lnTo>
                    <a:pt x="140" y="1"/>
                  </a:lnTo>
                  <a:lnTo>
                    <a:pt x="155" y="3"/>
                  </a:lnTo>
                  <a:lnTo>
                    <a:pt x="167" y="10"/>
                  </a:lnTo>
                  <a:lnTo>
                    <a:pt x="175" y="17"/>
                  </a:lnTo>
                  <a:lnTo>
                    <a:pt x="181" y="26"/>
                  </a:lnTo>
                  <a:lnTo>
                    <a:pt x="185" y="38"/>
                  </a:lnTo>
                  <a:lnTo>
                    <a:pt x="187" y="51"/>
                  </a:lnTo>
                  <a:lnTo>
                    <a:pt x="187" y="58"/>
                  </a:lnTo>
                  <a:lnTo>
                    <a:pt x="185" y="66"/>
                  </a:lnTo>
                  <a:lnTo>
                    <a:pt x="184" y="75"/>
                  </a:lnTo>
                  <a:lnTo>
                    <a:pt x="121" y="75"/>
                  </a:lnTo>
                  <a:lnTo>
                    <a:pt x="121" y="72"/>
                  </a:lnTo>
                  <a:lnTo>
                    <a:pt x="121" y="66"/>
                  </a:lnTo>
                  <a:lnTo>
                    <a:pt x="120" y="62"/>
                  </a:lnTo>
                  <a:lnTo>
                    <a:pt x="118" y="60"/>
                  </a:lnTo>
                  <a:lnTo>
                    <a:pt x="115" y="57"/>
                  </a:lnTo>
                  <a:lnTo>
                    <a:pt x="114" y="57"/>
                  </a:lnTo>
                  <a:lnTo>
                    <a:pt x="109" y="55"/>
                  </a:lnTo>
                  <a:lnTo>
                    <a:pt x="104" y="55"/>
                  </a:lnTo>
                  <a:lnTo>
                    <a:pt x="96" y="55"/>
                  </a:lnTo>
                  <a:lnTo>
                    <a:pt x="71" y="57"/>
                  </a:lnTo>
                  <a:lnTo>
                    <a:pt x="71" y="75"/>
                  </a:lnTo>
                  <a:lnTo>
                    <a:pt x="0" y="75"/>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23"/>
            <p:cNvSpPr>
              <a:spLocks/>
            </p:cNvSpPr>
            <p:nvPr/>
          </p:nvSpPr>
          <p:spPr bwMode="auto">
            <a:xfrm>
              <a:off x="2472" y="1095"/>
              <a:ext cx="198" cy="83"/>
            </a:xfrm>
            <a:custGeom>
              <a:avLst/>
              <a:gdLst>
                <a:gd name="T0" fmla="*/ 2 w 198"/>
                <a:gd name="T1" fmla="*/ 82 h 83"/>
                <a:gd name="T2" fmla="*/ 0 w 198"/>
                <a:gd name="T3" fmla="*/ 0 h 83"/>
                <a:gd name="T4" fmla="*/ 72 w 198"/>
                <a:gd name="T5" fmla="*/ 0 h 83"/>
                <a:gd name="T6" fmla="*/ 72 w 198"/>
                <a:gd name="T7" fmla="*/ 20 h 83"/>
                <a:gd name="T8" fmla="*/ 99 w 198"/>
                <a:gd name="T9" fmla="*/ 19 h 83"/>
                <a:gd name="T10" fmla="*/ 104 w 198"/>
                <a:gd name="T11" fmla="*/ 19 h 83"/>
                <a:gd name="T12" fmla="*/ 108 w 198"/>
                <a:gd name="T13" fmla="*/ 16 h 83"/>
                <a:gd name="T14" fmla="*/ 113 w 198"/>
                <a:gd name="T15" fmla="*/ 15 h 83"/>
                <a:gd name="T16" fmla="*/ 116 w 198"/>
                <a:gd name="T17" fmla="*/ 10 h 83"/>
                <a:gd name="T18" fmla="*/ 119 w 198"/>
                <a:gd name="T19" fmla="*/ 8 h 83"/>
                <a:gd name="T20" fmla="*/ 120 w 198"/>
                <a:gd name="T21" fmla="*/ 3 h 83"/>
                <a:gd name="T22" fmla="*/ 122 w 198"/>
                <a:gd name="T23" fmla="*/ 0 h 83"/>
                <a:gd name="T24" fmla="*/ 185 w 198"/>
                <a:gd name="T25" fmla="*/ 0 h 83"/>
                <a:gd name="T26" fmla="*/ 181 w 198"/>
                <a:gd name="T27" fmla="*/ 8 h 83"/>
                <a:gd name="T28" fmla="*/ 176 w 198"/>
                <a:gd name="T29" fmla="*/ 15 h 83"/>
                <a:gd name="T30" fmla="*/ 170 w 198"/>
                <a:gd name="T31" fmla="*/ 20 h 83"/>
                <a:gd name="T32" fmla="*/ 164 w 198"/>
                <a:gd name="T33" fmla="*/ 26 h 83"/>
                <a:gd name="T34" fmla="*/ 159 w 198"/>
                <a:gd name="T35" fmla="*/ 31 h 83"/>
                <a:gd name="T36" fmla="*/ 168 w 198"/>
                <a:gd name="T37" fmla="*/ 33 h 83"/>
                <a:gd name="T38" fmla="*/ 174 w 198"/>
                <a:gd name="T39" fmla="*/ 37 h 83"/>
                <a:gd name="T40" fmla="*/ 181 w 198"/>
                <a:gd name="T41" fmla="*/ 42 h 83"/>
                <a:gd name="T42" fmla="*/ 186 w 198"/>
                <a:gd name="T43" fmla="*/ 47 h 83"/>
                <a:gd name="T44" fmla="*/ 190 w 198"/>
                <a:gd name="T45" fmla="*/ 54 h 83"/>
                <a:gd name="T46" fmla="*/ 194 w 198"/>
                <a:gd name="T47" fmla="*/ 61 h 83"/>
                <a:gd name="T48" fmla="*/ 197 w 198"/>
                <a:gd name="T49" fmla="*/ 71 h 83"/>
                <a:gd name="T50" fmla="*/ 197 w 198"/>
                <a:gd name="T51" fmla="*/ 82 h 83"/>
                <a:gd name="T52" fmla="*/ 130 w 198"/>
                <a:gd name="T53" fmla="*/ 82 h 83"/>
                <a:gd name="T54" fmla="*/ 130 w 198"/>
                <a:gd name="T55" fmla="*/ 80 h 83"/>
                <a:gd name="T56" fmla="*/ 130 w 198"/>
                <a:gd name="T57" fmla="*/ 77 h 83"/>
                <a:gd name="T58" fmla="*/ 128 w 198"/>
                <a:gd name="T59" fmla="*/ 73 h 83"/>
                <a:gd name="T60" fmla="*/ 128 w 198"/>
                <a:gd name="T61" fmla="*/ 70 h 83"/>
                <a:gd name="T62" fmla="*/ 126 w 198"/>
                <a:gd name="T63" fmla="*/ 66 h 83"/>
                <a:gd name="T64" fmla="*/ 125 w 198"/>
                <a:gd name="T65" fmla="*/ 64 h 83"/>
                <a:gd name="T66" fmla="*/ 122 w 198"/>
                <a:gd name="T67" fmla="*/ 64 h 83"/>
                <a:gd name="T68" fmla="*/ 119 w 198"/>
                <a:gd name="T69" fmla="*/ 61 h 83"/>
                <a:gd name="T70" fmla="*/ 115 w 198"/>
                <a:gd name="T71" fmla="*/ 61 h 83"/>
                <a:gd name="T72" fmla="*/ 110 w 198"/>
                <a:gd name="T73" fmla="*/ 61 h 83"/>
                <a:gd name="T74" fmla="*/ 107 w 198"/>
                <a:gd name="T75" fmla="*/ 61 h 83"/>
                <a:gd name="T76" fmla="*/ 101 w 198"/>
                <a:gd name="T77" fmla="*/ 61 h 83"/>
                <a:gd name="T78" fmla="*/ 93 w 198"/>
                <a:gd name="T79" fmla="*/ 64 h 83"/>
                <a:gd name="T80" fmla="*/ 72 w 198"/>
                <a:gd name="T81" fmla="*/ 64 h 83"/>
                <a:gd name="T82" fmla="*/ 72 w 198"/>
                <a:gd name="T83" fmla="*/ 82 h 83"/>
                <a:gd name="T84" fmla="*/ 2 w 198"/>
                <a:gd name="T85" fmla="*/ 82 h 8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8"/>
                <a:gd name="T130" fmla="*/ 0 h 83"/>
                <a:gd name="T131" fmla="*/ 198 w 198"/>
                <a:gd name="T132" fmla="*/ 83 h 8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8" h="83">
                  <a:moveTo>
                    <a:pt x="2" y="82"/>
                  </a:moveTo>
                  <a:lnTo>
                    <a:pt x="0" y="0"/>
                  </a:lnTo>
                  <a:lnTo>
                    <a:pt x="72" y="0"/>
                  </a:lnTo>
                  <a:lnTo>
                    <a:pt x="72" y="20"/>
                  </a:lnTo>
                  <a:lnTo>
                    <a:pt x="99" y="19"/>
                  </a:lnTo>
                  <a:lnTo>
                    <a:pt x="104" y="19"/>
                  </a:lnTo>
                  <a:lnTo>
                    <a:pt x="108" y="16"/>
                  </a:lnTo>
                  <a:lnTo>
                    <a:pt x="113" y="15"/>
                  </a:lnTo>
                  <a:lnTo>
                    <a:pt x="116" y="10"/>
                  </a:lnTo>
                  <a:lnTo>
                    <a:pt x="119" y="8"/>
                  </a:lnTo>
                  <a:lnTo>
                    <a:pt x="120" y="3"/>
                  </a:lnTo>
                  <a:lnTo>
                    <a:pt x="122" y="0"/>
                  </a:lnTo>
                  <a:lnTo>
                    <a:pt x="185" y="0"/>
                  </a:lnTo>
                  <a:lnTo>
                    <a:pt x="181" y="8"/>
                  </a:lnTo>
                  <a:lnTo>
                    <a:pt x="176" y="15"/>
                  </a:lnTo>
                  <a:lnTo>
                    <a:pt x="170" y="20"/>
                  </a:lnTo>
                  <a:lnTo>
                    <a:pt x="164" y="26"/>
                  </a:lnTo>
                  <a:lnTo>
                    <a:pt x="159" y="31"/>
                  </a:lnTo>
                  <a:lnTo>
                    <a:pt x="168" y="33"/>
                  </a:lnTo>
                  <a:lnTo>
                    <a:pt x="174" y="37"/>
                  </a:lnTo>
                  <a:lnTo>
                    <a:pt x="181" y="42"/>
                  </a:lnTo>
                  <a:lnTo>
                    <a:pt x="186" y="47"/>
                  </a:lnTo>
                  <a:lnTo>
                    <a:pt x="190" y="54"/>
                  </a:lnTo>
                  <a:lnTo>
                    <a:pt x="194" y="61"/>
                  </a:lnTo>
                  <a:lnTo>
                    <a:pt x="197" y="71"/>
                  </a:lnTo>
                  <a:lnTo>
                    <a:pt x="197" y="82"/>
                  </a:lnTo>
                  <a:lnTo>
                    <a:pt x="130" y="82"/>
                  </a:lnTo>
                  <a:lnTo>
                    <a:pt x="130" y="80"/>
                  </a:lnTo>
                  <a:lnTo>
                    <a:pt x="130" y="77"/>
                  </a:lnTo>
                  <a:lnTo>
                    <a:pt x="128" y="73"/>
                  </a:lnTo>
                  <a:lnTo>
                    <a:pt x="128" y="70"/>
                  </a:lnTo>
                  <a:lnTo>
                    <a:pt x="126" y="66"/>
                  </a:lnTo>
                  <a:lnTo>
                    <a:pt x="125" y="64"/>
                  </a:lnTo>
                  <a:lnTo>
                    <a:pt x="122" y="64"/>
                  </a:lnTo>
                  <a:lnTo>
                    <a:pt x="119" y="61"/>
                  </a:lnTo>
                  <a:lnTo>
                    <a:pt x="115" y="61"/>
                  </a:lnTo>
                  <a:lnTo>
                    <a:pt x="110" y="61"/>
                  </a:lnTo>
                  <a:lnTo>
                    <a:pt x="107" y="61"/>
                  </a:lnTo>
                  <a:lnTo>
                    <a:pt x="101" y="61"/>
                  </a:lnTo>
                  <a:lnTo>
                    <a:pt x="93" y="64"/>
                  </a:lnTo>
                  <a:lnTo>
                    <a:pt x="72" y="64"/>
                  </a:lnTo>
                  <a:lnTo>
                    <a:pt x="72" y="82"/>
                  </a:lnTo>
                  <a:lnTo>
                    <a:pt x="2" y="82"/>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4"/>
            <p:cNvSpPr>
              <a:spLocks/>
            </p:cNvSpPr>
            <p:nvPr/>
          </p:nvSpPr>
          <p:spPr bwMode="auto">
            <a:xfrm>
              <a:off x="2474" y="1177"/>
              <a:ext cx="196" cy="83"/>
            </a:xfrm>
            <a:custGeom>
              <a:avLst/>
              <a:gdLst>
                <a:gd name="T0" fmla="*/ 0 w 196"/>
                <a:gd name="T1" fmla="*/ 0 h 83"/>
                <a:gd name="T2" fmla="*/ 0 w 196"/>
                <a:gd name="T3" fmla="*/ 82 h 83"/>
                <a:gd name="T4" fmla="*/ 106 w 196"/>
                <a:gd name="T5" fmla="*/ 73 h 83"/>
                <a:gd name="T6" fmla="*/ 119 w 196"/>
                <a:gd name="T7" fmla="*/ 72 h 83"/>
                <a:gd name="T8" fmla="*/ 130 w 196"/>
                <a:gd name="T9" fmla="*/ 70 h 83"/>
                <a:gd name="T10" fmla="*/ 142 w 196"/>
                <a:gd name="T11" fmla="*/ 68 h 83"/>
                <a:gd name="T12" fmla="*/ 151 w 196"/>
                <a:gd name="T13" fmla="*/ 64 h 83"/>
                <a:gd name="T14" fmla="*/ 161 w 196"/>
                <a:gd name="T15" fmla="*/ 58 h 83"/>
                <a:gd name="T16" fmla="*/ 168 w 196"/>
                <a:gd name="T17" fmla="*/ 52 h 83"/>
                <a:gd name="T18" fmla="*/ 177 w 196"/>
                <a:gd name="T19" fmla="*/ 47 h 83"/>
                <a:gd name="T20" fmla="*/ 183 w 196"/>
                <a:gd name="T21" fmla="*/ 40 h 83"/>
                <a:gd name="T22" fmla="*/ 189 w 196"/>
                <a:gd name="T23" fmla="*/ 31 h 83"/>
                <a:gd name="T24" fmla="*/ 192 w 196"/>
                <a:gd name="T25" fmla="*/ 23 h 83"/>
                <a:gd name="T26" fmla="*/ 195 w 196"/>
                <a:gd name="T27" fmla="*/ 11 h 83"/>
                <a:gd name="T28" fmla="*/ 195 w 196"/>
                <a:gd name="T29" fmla="*/ 0 h 83"/>
                <a:gd name="T30" fmla="*/ 128 w 196"/>
                <a:gd name="T31" fmla="*/ 0 h 83"/>
                <a:gd name="T32" fmla="*/ 126 w 196"/>
                <a:gd name="T33" fmla="*/ 7 h 83"/>
                <a:gd name="T34" fmla="*/ 123 w 196"/>
                <a:gd name="T35" fmla="*/ 12 h 83"/>
                <a:gd name="T36" fmla="*/ 113 w 196"/>
                <a:gd name="T37" fmla="*/ 17 h 83"/>
                <a:gd name="T38" fmla="*/ 101 w 196"/>
                <a:gd name="T39" fmla="*/ 18 h 83"/>
                <a:gd name="T40" fmla="*/ 70 w 196"/>
                <a:gd name="T41" fmla="*/ 19 h 83"/>
                <a:gd name="T42" fmla="*/ 70 w 196"/>
                <a:gd name="T43" fmla="*/ 0 h 83"/>
                <a:gd name="T44" fmla="*/ 0 w 196"/>
                <a:gd name="T45" fmla="*/ 0 h 8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
                <a:gd name="T70" fmla="*/ 0 h 83"/>
                <a:gd name="T71" fmla="*/ 196 w 196"/>
                <a:gd name="T72" fmla="*/ 83 h 8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 h="83">
                  <a:moveTo>
                    <a:pt x="0" y="0"/>
                  </a:moveTo>
                  <a:lnTo>
                    <a:pt x="0" y="82"/>
                  </a:lnTo>
                  <a:lnTo>
                    <a:pt x="106" y="73"/>
                  </a:lnTo>
                  <a:lnTo>
                    <a:pt x="119" y="72"/>
                  </a:lnTo>
                  <a:lnTo>
                    <a:pt x="130" y="70"/>
                  </a:lnTo>
                  <a:lnTo>
                    <a:pt x="142" y="68"/>
                  </a:lnTo>
                  <a:lnTo>
                    <a:pt x="151" y="64"/>
                  </a:lnTo>
                  <a:lnTo>
                    <a:pt x="161" y="58"/>
                  </a:lnTo>
                  <a:lnTo>
                    <a:pt x="168" y="52"/>
                  </a:lnTo>
                  <a:lnTo>
                    <a:pt x="177" y="47"/>
                  </a:lnTo>
                  <a:lnTo>
                    <a:pt x="183" y="40"/>
                  </a:lnTo>
                  <a:lnTo>
                    <a:pt x="189" y="31"/>
                  </a:lnTo>
                  <a:lnTo>
                    <a:pt x="192" y="23"/>
                  </a:lnTo>
                  <a:lnTo>
                    <a:pt x="195" y="11"/>
                  </a:lnTo>
                  <a:lnTo>
                    <a:pt x="195" y="0"/>
                  </a:lnTo>
                  <a:lnTo>
                    <a:pt x="128" y="0"/>
                  </a:lnTo>
                  <a:lnTo>
                    <a:pt x="126" y="7"/>
                  </a:lnTo>
                  <a:lnTo>
                    <a:pt x="123" y="12"/>
                  </a:lnTo>
                  <a:lnTo>
                    <a:pt x="113" y="17"/>
                  </a:lnTo>
                  <a:lnTo>
                    <a:pt x="101" y="18"/>
                  </a:lnTo>
                  <a:lnTo>
                    <a:pt x="70" y="19"/>
                  </a:lnTo>
                  <a:lnTo>
                    <a:pt x="70"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5"/>
            <p:cNvSpPr>
              <a:spLocks/>
            </p:cNvSpPr>
            <p:nvPr/>
          </p:nvSpPr>
          <p:spPr bwMode="auto">
            <a:xfrm>
              <a:off x="2729" y="1004"/>
              <a:ext cx="219" cy="129"/>
            </a:xfrm>
            <a:custGeom>
              <a:avLst/>
              <a:gdLst>
                <a:gd name="T0" fmla="*/ 0 w 221"/>
                <a:gd name="T1" fmla="*/ 128 h 129"/>
                <a:gd name="T2" fmla="*/ 0 w 221"/>
                <a:gd name="T3" fmla="*/ 125 h 129"/>
                <a:gd name="T4" fmla="*/ 2 w 221"/>
                <a:gd name="T5" fmla="*/ 112 h 129"/>
                <a:gd name="T6" fmla="*/ 2 w 221"/>
                <a:gd name="T7" fmla="*/ 100 h 129"/>
                <a:gd name="T8" fmla="*/ 5 w 221"/>
                <a:gd name="T9" fmla="*/ 89 h 129"/>
                <a:gd name="T10" fmla="*/ 7 w 221"/>
                <a:gd name="T11" fmla="*/ 78 h 129"/>
                <a:gd name="T12" fmla="*/ 12 w 221"/>
                <a:gd name="T13" fmla="*/ 67 h 129"/>
                <a:gd name="T14" fmla="*/ 15 w 221"/>
                <a:gd name="T15" fmla="*/ 59 h 129"/>
                <a:gd name="T16" fmla="*/ 20 w 221"/>
                <a:gd name="T17" fmla="*/ 48 h 129"/>
                <a:gd name="T18" fmla="*/ 27 w 221"/>
                <a:gd name="T19" fmla="*/ 38 h 129"/>
                <a:gd name="T20" fmla="*/ 35 w 221"/>
                <a:gd name="T21" fmla="*/ 31 h 129"/>
                <a:gd name="T22" fmla="*/ 43 w 221"/>
                <a:gd name="T23" fmla="*/ 22 h 129"/>
                <a:gd name="T24" fmla="*/ 53 w 221"/>
                <a:gd name="T25" fmla="*/ 16 h 129"/>
                <a:gd name="T26" fmla="*/ 57 w 221"/>
                <a:gd name="T27" fmla="*/ 10 h 129"/>
                <a:gd name="T28" fmla="*/ 69 w 221"/>
                <a:gd name="T29" fmla="*/ 5 h 129"/>
                <a:gd name="T30" fmla="*/ 81 w 221"/>
                <a:gd name="T31" fmla="*/ 1 h 129"/>
                <a:gd name="T32" fmla="*/ 92 w 221"/>
                <a:gd name="T33" fmla="*/ 0 h 129"/>
                <a:gd name="T34" fmla="*/ 105 w 221"/>
                <a:gd name="T35" fmla="*/ 0 h 129"/>
                <a:gd name="T36" fmla="*/ 114 w 221"/>
                <a:gd name="T37" fmla="*/ 0 h 129"/>
                <a:gd name="T38" fmla="*/ 123 w 221"/>
                <a:gd name="T39" fmla="*/ 1 h 129"/>
                <a:gd name="T40" fmla="*/ 132 w 221"/>
                <a:gd name="T41" fmla="*/ 3 h 129"/>
                <a:gd name="T42" fmla="*/ 139 w 221"/>
                <a:gd name="T43" fmla="*/ 5 h 129"/>
                <a:gd name="T44" fmla="*/ 145 w 221"/>
                <a:gd name="T45" fmla="*/ 6 h 129"/>
                <a:gd name="T46" fmla="*/ 152 w 221"/>
                <a:gd name="T47" fmla="*/ 9 h 129"/>
                <a:gd name="T48" fmla="*/ 159 w 221"/>
                <a:gd name="T49" fmla="*/ 12 h 129"/>
                <a:gd name="T50" fmla="*/ 163 w 221"/>
                <a:gd name="T51" fmla="*/ 16 h 129"/>
                <a:gd name="T52" fmla="*/ 173 w 221"/>
                <a:gd name="T53" fmla="*/ 27 h 129"/>
                <a:gd name="T54" fmla="*/ 183 w 221"/>
                <a:gd name="T55" fmla="*/ 38 h 129"/>
                <a:gd name="T56" fmla="*/ 193 w 221"/>
                <a:gd name="T57" fmla="*/ 50 h 129"/>
                <a:gd name="T58" fmla="*/ 199 w 221"/>
                <a:gd name="T59" fmla="*/ 63 h 129"/>
                <a:gd name="T60" fmla="*/ 205 w 221"/>
                <a:gd name="T61" fmla="*/ 78 h 129"/>
                <a:gd name="T62" fmla="*/ 208 w 221"/>
                <a:gd name="T63" fmla="*/ 93 h 129"/>
                <a:gd name="T64" fmla="*/ 212 w 221"/>
                <a:gd name="T65" fmla="*/ 110 h 129"/>
                <a:gd name="T66" fmla="*/ 212 w 221"/>
                <a:gd name="T67" fmla="*/ 125 h 129"/>
                <a:gd name="T68" fmla="*/ 212 w 221"/>
                <a:gd name="T69" fmla="*/ 128 h 129"/>
                <a:gd name="T70" fmla="*/ 145 w 221"/>
                <a:gd name="T71" fmla="*/ 128 h 129"/>
                <a:gd name="T72" fmla="*/ 145 w 221"/>
                <a:gd name="T73" fmla="*/ 117 h 129"/>
                <a:gd name="T74" fmla="*/ 143 w 221"/>
                <a:gd name="T75" fmla="*/ 101 h 129"/>
                <a:gd name="T76" fmla="*/ 141 w 221"/>
                <a:gd name="T77" fmla="*/ 91 h 129"/>
                <a:gd name="T78" fmla="*/ 138 w 221"/>
                <a:gd name="T79" fmla="*/ 80 h 129"/>
                <a:gd name="T80" fmla="*/ 132 w 221"/>
                <a:gd name="T81" fmla="*/ 71 h 129"/>
                <a:gd name="T82" fmla="*/ 123 w 221"/>
                <a:gd name="T83" fmla="*/ 66 h 129"/>
                <a:gd name="T84" fmla="*/ 116 w 221"/>
                <a:gd name="T85" fmla="*/ 61 h 129"/>
                <a:gd name="T86" fmla="*/ 105 w 221"/>
                <a:gd name="T87" fmla="*/ 61 h 129"/>
                <a:gd name="T88" fmla="*/ 100 w 221"/>
                <a:gd name="T89" fmla="*/ 61 h 129"/>
                <a:gd name="T90" fmla="*/ 94 w 221"/>
                <a:gd name="T91" fmla="*/ 61 h 129"/>
                <a:gd name="T92" fmla="*/ 88 w 221"/>
                <a:gd name="T93" fmla="*/ 66 h 129"/>
                <a:gd name="T94" fmla="*/ 85 w 221"/>
                <a:gd name="T95" fmla="*/ 67 h 129"/>
                <a:gd name="T96" fmla="*/ 81 w 221"/>
                <a:gd name="T97" fmla="*/ 71 h 129"/>
                <a:gd name="T98" fmla="*/ 76 w 221"/>
                <a:gd name="T99" fmla="*/ 76 h 129"/>
                <a:gd name="T100" fmla="*/ 74 w 221"/>
                <a:gd name="T101" fmla="*/ 83 h 129"/>
                <a:gd name="T102" fmla="*/ 72 w 221"/>
                <a:gd name="T103" fmla="*/ 91 h 129"/>
                <a:gd name="T104" fmla="*/ 69 w 221"/>
                <a:gd name="T105" fmla="*/ 99 h 129"/>
                <a:gd name="T106" fmla="*/ 68 w 221"/>
                <a:gd name="T107" fmla="*/ 107 h 129"/>
                <a:gd name="T108" fmla="*/ 68 w 221"/>
                <a:gd name="T109" fmla="*/ 117 h 129"/>
                <a:gd name="T110" fmla="*/ 68 w 221"/>
                <a:gd name="T111" fmla="*/ 128 h 129"/>
                <a:gd name="T112" fmla="*/ 0 w 221"/>
                <a:gd name="T113" fmla="*/ 128 h 1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1"/>
                <a:gd name="T172" fmla="*/ 0 h 129"/>
                <a:gd name="T173" fmla="*/ 221 w 221"/>
                <a:gd name="T174" fmla="*/ 129 h 1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1" h="129">
                  <a:moveTo>
                    <a:pt x="0" y="128"/>
                  </a:moveTo>
                  <a:lnTo>
                    <a:pt x="0" y="125"/>
                  </a:lnTo>
                  <a:lnTo>
                    <a:pt x="2" y="112"/>
                  </a:lnTo>
                  <a:lnTo>
                    <a:pt x="2" y="100"/>
                  </a:lnTo>
                  <a:lnTo>
                    <a:pt x="5" y="89"/>
                  </a:lnTo>
                  <a:lnTo>
                    <a:pt x="7" y="78"/>
                  </a:lnTo>
                  <a:lnTo>
                    <a:pt x="12" y="67"/>
                  </a:lnTo>
                  <a:lnTo>
                    <a:pt x="15" y="59"/>
                  </a:lnTo>
                  <a:lnTo>
                    <a:pt x="20" y="48"/>
                  </a:lnTo>
                  <a:lnTo>
                    <a:pt x="27" y="38"/>
                  </a:lnTo>
                  <a:lnTo>
                    <a:pt x="35" y="31"/>
                  </a:lnTo>
                  <a:lnTo>
                    <a:pt x="43" y="22"/>
                  </a:lnTo>
                  <a:lnTo>
                    <a:pt x="53" y="16"/>
                  </a:lnTo>
                  <a:lnTo>
                    <a:pt x="61" y="10"/>
                  </a:lnTo>
                  <a:lnTo>
                    <a:pt x="73" y="5"/>
                  </a:lnTo>
                  <a:lnTo>
                    <a:pt x="85" y="1"/>
                  </a:lnTo>
                  <a:lnTo>
                    <a:pt x="96" y="0"/>
                  </a:lnTo>
                  <a:lnTo>
                    <a:pt x="109" y="0"/>
                  </a:lnTo>
                  <a:lnTo>
                    <a:pt x="118" y="0"/>
                  </a:lnTo>
                  <a:lnTo>
                    <a:pt x="127" y="1"/>
                  </a:lnTo>
                  <a:lnTo>
                    <a:pt x="136" y="3"/>
                  </a:lnTo>
                  <a:lnTo>
                    <a:pt x="143" y="5"/>
                  </a:lnTo>
                  <a:lnTo>
                    <a:pt x="149" y="6"/>
                  </a:lnTo>
                  <a:lnTo>
                    <a:pt x="156" y="9"/>
                  </a:lnTo>
                  <a:lnTo>
                    <a:pt x="163" y="12"/>
                  </a:lnTo>
                  <a:lnTo>
                    <a:pt x="169" y="16"/>
                  </a:lnTo>
                  <a:lnTo>
                    <a:pt x="181" y="27"/>
                  </a:lnTo>
                  <a:lnTo>
                    <a:pt x="191" y="38"/>
                  </a:lnTo>
                  <a:lnTo>
                    <a:pt x="201" y="50"/>
                  </a:lnTo>
                  <a:lnTo>
                    <a:pt x="207" y="63"/>
                  </a:lnTo>
                  <a:lnTo>
                    <a:pt x="213" y="78"/>
                  </a:lnTo>
                  <a:lnTo>
                    <a:pt x="216" y="93"/>
                  </a:lnTo>
                  <a:lnTo>
                    <a:pt x="220" y="110"/>
                  </a:lnTo>
                  <a:lnTo>
                    <a:pt x="220" y="125"/>
                  </a:lnTo>
                  <a:lnTo>
                    <a:pt x="220" y="128"/>
                  </a:lnTo>
                  <a:lnTo>
                    <a:pt x="149" y="128"/>
                  </a:lnTo>
                  <a:lnTo>
                    <a:pt x="149" y="117"/>
                  </a:lnTo>
                  <a:lnTo>
                    <a:pt x="147" y="101"/>
                  </a:lnTo>
                  <a:lnTo>
                    <a:pt x="145" y="91"/>
                  </a:lnTo>
                  <a:lnTo>
                    <a:pt x="142" y="80"/>
                  </a:lnTo>
                  <a:lnTo>
                    <a:pt x="136" y="71"/>
                  </a:lnTo>
                  <a:lnTo>
                    <a:pt x="127" y="66"/>
                  </a:lnTo>
                  <a:lnTo>
                    <a:pt x="120" y="61"/>
                  </a:lnTo>
                  <a:lnTo>
                    <a:pt x="109" y="61"/>
                  </a:lnTo>
                  <a:lnTo>
                    <a:pt x="104" y="61"/>
                  </a:lnTo>
                  <a:lnTo>
                    <a:pt x="98" y="61"/>
                  </a:lnTo>
                  <a:lnTo>
                    <a:pt x="92" y="66"/>
                  </a:lnTo>
                  <a:lnTo>
                    <a:pt x="89" y="67"/>
                  </a:lnTo>
                  <a:lnTo>
                    <a:pt x="85" y="71"/>
                  </a:lnTo>
                  <a:lnTo>
                    <a:pt x="80" y="76"/>
                  </a:lnTo>
                  <a:lnTo>
                    <a:pt x="78" y="83"/>
                  </a:lnTo>
                  <a:lnTo>
                    <a:pt x="76" y="91"/>
                  </a:lnTo>
                  <a:lnTo>
                    <a:pt x="73" y="99"/>
                  </a:lnTo>
                  <a:lnTo>
                    <a:pt x="72" y="107"/>
                  </a:lnTo>
                  <a:lnTo>
                    <a:pt x="72" y="117"/>
                  </a:lnTo>
                  <a:lnTo>
                    <a:pt x="72" y="128"/>
                  </a:lnTo>
                  <a:lnTo>
                    <a:pt x="0" y="128"/>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26"/>
            <p:cNvSpPr>
              <a:spLocks/>
            </p:cNvSpPr>
            <p:nvPr/>
          </p:nvSpPr>
          <p:spPr bwMode="auto">
            <a:xfrm>
              <a:off x="2729" y="1132"/>
              <a:ext cx="219" cy="127"/>
            </a:xfrm>
            <a:custGeom>
              <a:avLst/>
              <a:gdLst>
                <a:gd name="T0" fmla="*/ 0 w 221"/>
                <a:gd name="T1" fmla="*/ 0 h 127"/>
                <a:gd name="T2" fmla="*/ 0 w 221"/>
                <a:gd name="T3" fmla="*/ 14 h 127"/>
                <a:gd name="T4" fmla="*/ 5 w 221"/>
                <a:gd name="T5" fmla="*/ 30 h 127"/>
                <a:gd name="T6" fmla="*/ 6 w 221"/>
                <a:gd name="T7" fmla="*/ 48 h 127"/>
                <a:gd name="T8" fmla="*/ 12 w 221"/>
                <a:gd name="T9" fmla="*/ 63 h 127"/>
                <a:gd name="T10" fmla="*/ 18 w 221"/>
                <a:gd name="T11" fmla="*/ 76 h 127"/>
                <a:gd name="T12" fmla="*/ 27 w 221"/>
                <a:gd name="T13" fmla="*/ 88 h 127"/>
                <a:gd name="T14" fmla="*/ 36 w 221"/>
                <a:gd name="T15" fmla="*/ 99 h 127"/>
                <a:gd name="T16" fmla="*/ 49 w 221"/>
                <a:gd name="T17" fmla="*/ 110 h 127"/>
                <a:gd name="T18" fmla="*/ 54 w 221"/>
                <a:gd name="T19" fmla="*/ 115 h 127"/>
                <a:gd name="T20" fmla="*/ 57 w 221"/>
                <a:gd name="T21" fmla="*/ 116 h 127"/>
                <a:gd name="T22" fmla="*/ 63 w 221"/>
                <a:gd name="T23" fmla="*/ 120 h 127"/>
                <a:gd name="T24" fmla="*/ 72 w 221"/>
                <a:gd name="T25" fmla="*/ 122 h 127"/>
                <a:gd name="T26" fmla="*/ 79 w 221"/>
                <a:gd name="T27" fmla="*/ 124 h 127"/>
                <a:gd name="T28" fmla="*/ 88 w 221"/>
                <a:gd name="T29" fmla="*/ 124 h 127"/>
                <a:gd name="T30" fmla="*/ 97 w 221"/>
                <a:gd name="T31" fmla="*/ 126 h 127"/>
                <a:gd name="T32" fmla="*/ 105 w 221"/>
                <a:gd name="T33" fmla="*/ 126 h 127"/>
                <a:gd name="T34" fmla="*/ 120 w 221"/>
                <a:gd name="T35" fmla="*/ 126 h 127"/>
                <a:gd name="T36" fmla="*/ 132 w 221"/>
                <a:gd name="T37" fmla="*/ 124 h 127"/>
                <a:gd name="T38" fmla="*/ 143 w 221"/>
                <a:gd name="T39" fmla="*/ 122 h 127"/>
                <a:gd name="T40" fmla="*/ 154 w 221"/>
                <a:gd name="T41" fmla="*/ 120 h 127"/>
                <a:gd name="T42" fmla="*/ 161 w 221"/>
                <a:gd name="T43" fmla="*/ 115 h 127"/>
                <a:gd name="T44" fmla="*/ 168 w 221"/>
                <a:gd name="T45" fmla="*/ 107 h 127"/>
                <a:gd name="T46" fmla="*/ 176 w 221"/>
                <a:gd name="T47" fmla="*/ 98 h 127"/>
                <a:gd name="T48" fmla="*/ 183 w 221"/>
                <a:gd name="T49" fmla="*/ 91 h 127"/>
                <a:gd name="T50" fmla="*/ 190 w 221"/>
                <a:gd name="T51" fmla="*/ 81 h 127"/>
                <a:gd name="T52" fmla="*/ 197 w 221"/>
                <a:gd name="T53" fmla="*/ 71 h 127"/>
                <a:gd name="T54" fmla="*/ 201 w 221"/>
                <a:gd name="T55" fmla="*/ 60 h 127"/>
                <a:gd name="T56" fmla="*/ 205 w 221"/>
                <a:gd name="T57" fmla="*/ 48 h 127"/>
                <a:gd name="T58" fmla="*/ 206 w 221"/>
                <a:gd name="T59" fmla="*/ 36 h 127"/>
                <a:gd name="T60" fmla="*/ 210 w 221"/>
                <a:gd name="T61" fmla="*/ 23 h 127"/>
                <a:gd name="T62" fmla="*/ 212 w 221"/>
                <a:gd name="T63" fmla="*/ 11 h 127"/>
                <a:gd name="T64" fmla="*/ 212 w 221"/>
                <a:gd name="T65" fmla="*/ 0 h 127"/>
                <a:gd name="T66" fmla="*/ 145 w 221"/>
                <a:gd name="T67" fmla="*/ 0 h 127"/>
                <a:gd name="T68" fmla="*/ 145 w 221"/>
                <a:gd name="T69" fmla="*/ 3 h 127"/>
                <a:gd name="T70" fmla="*/ 145 w 221"/>
                <a:gd name="T71" fmla="*/ 17 h 127"/>
                <a:gd name="T72" fmla="*/ 143 w 221"/>
                <a:gd name="T73" fmla="*/ 29 h 127"/>
                <a:gd name="T74" fmla="*/ 141 w 221"/>
                <a:gd name="T75" fmla="*/ 41 h 127"/>
                <a:gd name="T76" fmla="*/ 138 w 221"/>
                <a:gd name="T77" fmla="*/ 50 h 127"/>
                <a:gd name="T78" fmla="*/ 132 w 221"/>
                <a:gd name="T79" fmla="*/ 58 h 127"/>
                <a:gd name="T80" fmla="*/ 123 w 221"/>
                <a:gd name="T81" fmla="*/ 64 h 127"/>
                <a:gd name="T82" fmla="*/ 116 w 221"/>
                <a:gd name="T83" fmla="*/ 65 h 127"/>
                <a:gd name="T84" fmla="*/ 105 w 221"/>
                <a:gd name="T85" fmla="*/ 69 h 127"/>
                <a:gd name="T86" fmla="*/ 98 w 221"/>
                <a:gd name="T87" fmla="*/ 65 h 127"/>
                <a:gd name="T88" fmla="*/ 91 w 221"/>
                <a:gd name="T89" fmla="*/ 64 h 127"/>
                <a:gd name="T90" fmla="*/ 83 w 221"/>
                <a:gd name="T91" fmla="*/ 58 h 127"/>
                <a:gd name="T92" fmla="*/ 76 w 221"/>
                <a:gd name="T93" fmla="*/ 51 h 127"/>
                <a:gd name="T94" fmla="*/ 74 w 221"/>
                <a:gd name="T95" fmla="*/ 41 h 127"/>
                <a:gd name="T96" fmla="*/ 69 w 221"/>
                <a:gd name="T97" fmla="*/ 29 h 127"/>
                <a:gd name="T98" fmla="*/ 68 w 221"/>
                <a:gd name="T99" fmla="*/ 17 h 127"/>
                <a:gd name="T100" fmla="*/ 68 w 221"/>
                <a:gd name="T101" fmla="*/ 0 h 127"/>
                <a:gd name="T102" fmla="*/ 0 w 221"/>
                <a:gd name="T103" fmla="*/ 0 h 1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1"/>
                <a:gd name="T157" fmla="*/ 0 h 127"/>
                <a:gd name="T158" fmla="*/ 221 w 221"/>
                <a:gd name="T159" fmla="*/ 127 h 12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1" h="127">
                  <a:moveTo>
                    <a:pt x="0" y="0"/>
                  </a:moveTo>
                  <a:lnTo>
                    <a:pt x="0" y="14"/>
                  </a:lnTo>
                  <a:lnTo>
                    <a:pt x="5" y="30"/>
                  </a:lnTo>
                  <a:lnTo>
                    <a:pt x="6" y="48"/>
                  </a:lnTo>
                  <a:lnTo>
                    <a:pt x="12" y="63"/>
                  </a:lnTo>
                  <a:lnTo>
                    <a:pt x="18" y="76"/>
                  </a:lnTo>
                  <a:lnTo>
                    <a:pt x="27" y="88"/>
                  </a:lnTo>
                  <a:lnTo>
                    <a:pt x="36" y="99"/>
                  </a:lnTo>
                  <a:lnTo>
                    <a:pt x="49" y="110"/>
                  </a:lnTo>
                  <a:lnTo>
                    <a:pt x="54" y="115"/>
                  </a:lnTo>
                  <a:lnTo>
                    <a:pt x="61" y="116"/>
                  </a:lnTo>
                  <a:lnTo>
                    <a:pt x="67" y="120"/>
                  </a:lnTo>
                  <a:lnTo>
                    <a:pt x="76" y="122"/>
                  </a:lnTo>
                  <a:lnTo>
                    <a:pt x="83" y="124"/>
                  </a:lnTo>
                  <a:lnTo>
                    <a:pt x="92" y="124"/>
                  </a:lnTo>
                  <a:lnTo>
                    <a:pt x="101" y="126"/>
                  </a:lnTo>
                  <a:lnTo>
                    <a:pt x="109" y="126"/>
                  </a:lnTo>
                  <a:lnTo>
                    <a:pt x="124" y="126"/>
                  </a:lnTo>
                  <a:lnTo>
                    <a:pt x="136" y="124"/>
                  </a:lnTo>
                  <a:lnTo>
                    <a:pt x="147" y="122"/>
                  </a:lnTo>
                  <a:lnTo>
                    <a:pt x="158" y="120"/>
                  </a:lnTo>
                  <a:lnTo>
                    <a:pt x="166" y="115"/>
                  </a:lnTo>
                  <a:lnTo>
                    <a:pt x="176" y="107"/>
                  </a:lnTo>
                  <a:lnTo>
                    <a:pt x="184" y="98"/>
                  </a:lnTo>
                  <a:lnTo>
                    <a:pt x="191" y="91"/>
                  </a:lnTo>
                  <a:lnTo>
                    <a:pt x="198" y="81"/>
                  </a:lnTo>
                  <a:lnTo>
                    <a:pt x="205" y="71"/>
                  </a:lnTo>
                  <a:lnTo>
                    <a:pt x="209" y="60"/>
                  </a:lnTo>
                  <a:lnTo>
                    <a:pt x="213" y="48"/>
                  </a:lnTo>
                  <a:lnTo>
                    <a:pt x="214" y="36"/>
                  </a:lnTo>
                  <a:lnTo>
                    <a:pt x="218" y="23"/>
                  </a:lnTo>
                  <a:lnTo>
                    <a:pt x="220" y="11"/>
                  </a:lnTo>
                  <a:lnTo>
                    <a:pt x="220" y="0"/>
                  </a:lnTo>
                  <a:lnTo>
                    <a:pt x="149" y="0"/>
                  </a:lnTo>
                  <a:lnTo>
                    <a:pt x="149" y="3"/>
                  </a:lnTo>
                  <a:lnTo>
                    <a:pt x="149" y="17"/>
                  </a:lnTo>
                  <a:lnTo>
                    <a:pt x="147" y="29"/>
                  </a:lnTo>
                  <a:lnTo>
                    <a:pt x="145" y="41"/>
                  </a:lnTo>
                  <a:lnTo>
                    <a:pt x="142" y="50"/>
                  </a:lnTo>
                  <a:lnTo>
                    <a:pt x="136" y="58"/>
                  </a:lnTo>
                  <a:lnTo>
                    <a:pt x="127" y="64"/>
                  </a:lnTo>
                  <a:lnTo>
                    <a:pt x="120" y="65"/>
                  </a:lnTo>
                  <a:lnTo>
                    <a:pt x="109" y="69"/>
                  </a:lnTo>
                  <a:lnTo>
                    <a:pt x="102" y="65"/>
                  </a:lnTo>
                  <a:lnTo>
                    <a:pt x="95" y="64"/>
                  </a:lnTo>
                  <a:lnTo>
                    <a:pt x="87" y="58"/>
                  </a:lnTo>
                  <a:lnTo>
                    <a:pt x="80" y="51"/>
                  </a:lnTo>
                  <a:lnTo>
                    <a:pt x="78" y="41"/>
                  </a:lnTo>
                  <a:lnTo>
                    <a:pt x="73" y="29"/>
                  </a:lnTo>
                  <a:lnTo>
                    <a:pt x="72" y="17"/>
                  </a:lnTo>
                  <a:lnTo>
                    <a:pt x="72"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27"/>
            <p:cNvSpPr>
              <a:spLocks/>
            </p:cNvSpPr>
            <p:nvPr/>
          </p:nvSpPr>
          <p:spPr bwMode="auto">
            <a:xfrm>
              <a:off x="3005" y="1024"/>
              <a:ext cx="159" cy="92"/>
            </a:xfrm>
            <a:custGeom>
              <a:avLst/>
              <a:gdLst>
                <a:gd name="T0" fmla="*/ 0 w 159"/>
                <a:gd name="T1" fmla="*/ 91 h 92"/>
                <a:gd name="T2" fmla="*/ 0 w 159"/>
                <a:gd name="T3" fmla="*/ 0 h 92"/>
                <a:gd name="T4" fmla="*/ 84 w 159"/>
                <a:gd name="T5" fmla="*/ 14 h 92"/>
                <a:gd name="T6" fmla="*/ 98 w 159"/>
                <a:gd name="T7" fmla="*/ 16 h 92"/>
                <a:gd name="T8" fmla="*/ 111 w 159"/>
                <a:gd name="T9" fmla="*/ 20 h 92"/>
                <a:gd name="T10" fmla="*/ 123 w 159"/>
                <a:gd name="T11" fmla="*/ 25 h 92"/>
                <a:gd name="T12" fmla="*/ 134 w 159"/>
                <a:gd name="T13" fmla="*/ 30 h 92"/>
                <a:gd name="T14" fmla="*/ 140 w 159"/>
                <a:gd name="T15" fmla="*/ 36 h 92"/>
                <a:gd name="T16" fmla="*/ 147 w 159"/>
                <a:gd name="T17" fmla="*/ 43 h 92"/>
                <a:gd name="T18" fmla="*/ 150 w 159"/>
                <a:gd name="T19" fmla="*/ 49 h 92"/>
                <a:gd name="T20" fmla="*/ 154 w 159"/>
                <a:gd name="T21" fmla="*/ 56 h 92"/>
                <a:gd name="T22" fmla="*/ 156 w 159"/>
                <a:gd name="T23" fmla="*/ 65 h 92"/>
                <a:gd name="T24" fmla="*/ 158 w 159"/>
                <a:gd name="T25" fmla="*/ 75 h 92"/>
                <a:gd name="T26" fmla="*/ 158 w 159"/>
                <a:gd name="T27" fmla="*/ 86 h 92"/>
                <a:gd name="T28" fmla="*/ 158 w 159"/>
                <a:gd name="T29" fmla="*/ 91 h 92"/>
                <a:gd name="T30" fmla="*/ 106 w 159"/>
                <a:gd name="T31" fmla="*/ 91 h 92"/>
                <a:gd name="T32" fmla="*/ 105 w 159"/>
                <a:gd name="T33" fmla="*/ 88 h 92"/>
                <a:gd name="T34" fmla="*/ 102 w 159"/>
                <a:gd name="T35" fmla="*/ 81 h 92"/>
                <a:gd name="T36" fmla="*/ 100 w 159"/>
                <a:gd name="T37" fmla="*/ 79 h 92"/>
                <a:gd name="T38" fmla="*/ 96 w 159"/>
                <a:gd name="T39" fmla="*/ 75 h 92"/>
                <a:gd name="T40" fmla="*/ 93 w 159"/>
                <a:gd name="T41" fmla="*/ 74 h 92"/>
                <a:gd name="T42" fmla="*/ 89 w 159"/>
                <a:gd name="T43" fmla="*/ 69 h 92"/>
                <a:gd name="T44" fmla="*/ 82 w 159"/>
                <a:gd name="T45" fmla="*/ 68 h 92"/>
                <a:gd name="T46" fmla="*/ 58 w 159"/>
                <a:gd name="T47" fmla="*/ 63 h 92"/>
                <a:gd name="T48" fmla="*/ 58 w 159"/>
                <a:gd name="T49" fmla="*/ 91 h 92"/>
                <a:gd name="T50" fmla="*/ 0 w 159"/>
                <a:gd name="T51" fmla="*/ 91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9"/>
                <a:gd name="T79" fmla="*/ 0 h 92"/>
                <a:gd name="T80" fmla="*/ 159 w 159"/>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9" h="92">
                  <a:moveTo>
                    <a:pt x="0" y="91"/>
                  </a:moveTo>
                  <a:lnTo>
                    <a:pt x="0" y="0"/>
                  </a:lnTo>
                  <a:lnTo>
                    <a:pt x="84" y="14"/>
                  </a:lnTo>
                  <a:lnTo>
                    <a:pt x="98" y="16"/>
                  </a:lnTo>
                  <a:lnTo>
                    <a:pt x="111" y="20"/>
                  </a:lnTo>
                  <a:lnTo>
                    <a:pt x="123" y="25"/>
                  </a:lnTo>
                  <a:lnTo>
                    <a:pt x="134" y="30"/>
                  </a:lnTo>
                  <a:lnTo>
                    <a:pt x="140" y="36"/>
                  </a:lnTo>
                  <a:lnTo>
                    <a:pt x="147" y="43"/>
                  </a:lnTo>
                  <a:lnTo>
                    <a:pt x="150" y="49"/>
                  </a:lnTo>
                  <a:lnTo>
                    <a:pt x="154" y="56"/>
                  </a:lnTo>
                  <a:lnTo>
                    <a:pt x="156" y="65"/>
                  </a:lnTo>
                  <a:lnTo>
                    <a:pt x="158" y="75"/>
                  </a:lnTo>
                  <a:lnTo>
                    <a:pt x="158" y="86"/>
                  </a:lnTo>
                  <a:lnTo>
                    <a:pt x="158" y="91"/>
                  </a:lnTo>
                  <a:lnTo>
                    <a:pt x="106" y="91"/>
                  </a:lnTo>
                  <a:lnTo>
                    <a:pt x="105" y="88"/>
                  </a:lnTo>
                  <a:lnTo>
                    <a:pt x="102" y="81"/>
                  </a:lnTo>
                  <a:lnTo>
                    <a:pt x="100" y="79"/>
                  </a:lnTo>
                  <a:lnTo>
                    <a:pt x="96" y="75"/>
                  </a:lnTo>
                  <a:lnTo>
                    <a:pt x="93" y="74"/>
                  </a:lnTo>
                  <a:lnTo>
                    <a:pt x="89" y="69"/>
                  </a:lnTo>
                  <a:lnTo>
                    <a:pt x="82" y="68"/>
                  </a:lnTo>
                  <a:lnTo>
                    <a:pt x="58" y="63"/>
                  </a:lnTo>
                  <a:lnTo>
                    <a:pt x="58" y="91"/>
                  </a:lnTo>
                  <a:lnTo>
                    <a:pt x="0" y="91"/>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28"/>
            <p:cNvSpPr>
              <a:spLocks/>
            </p:cNvSpPr>
            <p:nvPr/>
          </p:nvSpPr>
          <p:spPr bwMode="auto">
            <a:xfrm>
              <a:off x="3005" y="1115"/>
              <a:ext cx="166" cy="173"/>
            </a:xfrm>
            <a:custGeom>
              <a:avLst/>
              <a:gdLst>
                <a:gd name="T0" fmla="*/ 0 w 166"/>
                <a:gd name="T1" fmla="*/ 144 h 173"/>
                <a:gd name="T2" fmla="*/ 58 w 166"/>
                <a:gd name="T3" fmla="*/ 72 h 173"/>
                <a:gd name="T4" fmla="*/ 76 w 166"/>
                <a:gd name="T5" fmla="*/ 75 h 173"/>
                <a:gd name="T6" fmla="*/ 89 w 166"/>
                <a:gd name="T7" fmla="*/ 81 h 173"/>
                <a:gd name="T8" fmla="*/ 96 w 166"/>
                <a:gd name="T9" fmla="*/ 85 h 173"/>
                <a:gd name="T10" fmla="*/ 100 w 166"/>
                <a:gd name="T11" fmla="*/ 90 h 173"/>
                <a:gd name="T12" fmla="*/ 101 w 166"/>
                <a:gd name="T13" fmla="*/ 97 h 173"/>
                <a:gd name="T14" fmla="*/ 105 w 166"/>
                <a:gd name="T15" fmla="*/ 109 h 173"/>
                <a:gd name="T16" fmla="*/ 105 w 166"/>
                <a:gd name="T17" fmla="*/ 121 h 173"/>
                <a:gd name="T18" fmla="*/ 105 w 166"/>
                <a:gd name="T19" fmla="*/ 135 h 173"/>
                <a:gd name="T20" fmla="*/ 105 w 166"/>
                <a:gd name="T21" fmla="*/ 147 h 173"/>
                <a:gd name="T22" fmla="*/ 106 w 166"/>
                <a:gd name="T23" fmla="*/ 160 h 173"/>
                <a:gd name="T24" fmla="*/ 165 w 166"/>
                <a:gd name="T25" fmla="*/ 172 h 173"/>
                <a:gd name="T26" fmla="*/ 164 w 166"/>
                <a:gd name="T27" fmla="*/ 167 h 173"/>
                <a:gd name="T28" fmla="*/ 161 w 166"/>
                <a:gd name="T29" fmla="*/ 163 h 173"/>
                <a:gd name="T30" fmla="*/ 159 w 166"/>
                <a:gd name="T31" fmla="*/ 160 h 173"/>
                <a:gd name="T32" fmla="*/ 158 w 166"/>
                <a:gd name="T33" fmla="*/ 149 h 173"/>
                <a:gd name="T34" fmla="*/ 158 w 166"/>
                <a:gd name="T35" fmla="*/ 125 h 173"/>
                <a:gd name="T36" fmla="*/ 158 w 166"/>
                <a:gd name="T37" fmla="*/ 104 h 173"/>
                <a:gd name="T38" fmla="*/ 155 w 166"/>
                <a:gd name="T39" fmla="*/ 88 h 173"/>
                <a:gd name="T40" fmla="*/ 152 w 166"/>
                <a:gd name="T41" fmla="*/ 76 h 173"/>
                <a:gd name="T42" fmla="*/ 146 w 166"/>
                <a:gd name="T43" fmla="*/ 69 h 173"/>
                <a:gd name="T44" fmla="*/ 140 w 166"/>
                <a:gd name="T45" fmla="*/ 64 h 173"/>
                <a:gd name="T46" fmla="*/ 129 w 166"/>
                <a:gd name="T47" fmla="*/ 56 h 173"/>
                <a:gd name="T48" fmla="*/ 142 w 166"/>
                <a:gd name="T49" fmla="*/ 50 h 173"/>
                <a:gd name="T50" fmla="*/ 150 w 166"/>
                <a:gd name="T51" fmla="*/ 40 h 173"/>
                <a:gd name="T52" fmla="*/ 155 w 166"/>
                <a:gd name="T53" fmla="*/ 24 h 173"/>
                <a:gd name="T54" fmla="*/ 158 w 166"/>
                <a:gd name="T55" fmla="*/ 4 h 173"/>
                <a:gd name="T56" fmla="*/ 106 w 166"/>
                <a:gd name="T57" fmla="*/ 0 h 173"/>
                <a:gd name="T58" fmla="*/ 106 w 166"/>
                <a:gd name="T59" fmla="*/ 7 h 173"/>
                <a:gd name="T60" fmla="*/ 105 w 166"/>
                <a:gd name="T61" fmla="*/ 14 h 173"/>
                <a:gd name="T62" fmla="*/ 100 w 166"/>
                <a:gd name="T63" fmla="*/ 23 h 173"/>
                <a:gd name="T64" fmla="*/ 94 w 166"/>
                <a:gd name="T65" fmla="*/ 25 h 173"/>
                <a:gd name="T66" fmla="*/ 81 w 166"/>
                <a:gd name="T67" fmla="*/ 24 h 173"/>
                <a:gd name="T68" fmla="*/ 58 w 166"/>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6"/>
                <a:gd name="T106" fmla="*/ 0 h 173"/>
                <a:gd name="T107" fmla="*/ 166 w 166"/>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6" h="173">
                  <a:moveTo>
                    <a:pt x="0" y="0"/>
                  </a:moveTo>
                  <a:lnTo>
                    <a:pt x="0" y="144"/>
                  </a:lnTo>
                  <a:lnTo>
                    <a:pt x="58" y="154"/>
                  </a:lnTo>
                  <a:lnTo>
                    <a:pt x="58" y="72"/>
                  </a:lnTo>
                  <a:lnTo>
                    <a:pt x="65" y="74"/>
                  </a:lnTo>
                  <a:lnTo>
                    <a:pt x="76" y="75"/>
                  </a:lnTo>
                  <a:lnTo>
                    <a:pt x="82" y="76"/>
                  </a:lnTo>
                  <a:lnTo>
                    <a:pt x="89" y="81"/>
                  </a:lnTo>
                  <a:lnTo>
                    <a:pt x="94" y="82"/>
                  </a:lnTo>
                  <a:lnTo>
                    <a:pt x="96" y="85"/>
                  </a:lnTo>
                  <a:lnTo>
                    <a:pt x="98" y="88"/>
                  </a:lnTo>
                  <a:lnTo>
                    <a:pt x="100" y="90"/>
                  </a:lnTo>
                  <a:lnTo>
                    <a:pt x="100" y="93"/>
                  </a:lnTo>
                  <a:lnTo>
                    <a:pt x="101" y="97"/>
                  </a:lnTo>
                  <a:lnTo>
                    <a:pt x="105" y="103"/>
                  </a:lnTo>
                  <a:lnTo>
                    <a:pt x="105" y="109"/>
                  </a:lnTo>
                  <a:lnTo>
                    <a:pt x="105" y="115"/>
                  </a:lnTo>
                  <a:lnTo>
                    <a:pt x="105" y="121"/>
                  </a:lnTo>
                  <a:lnTo>
                    <a:pt x="105" y="126"/>
                  </a:lnTo>
                  <a:lnTo>
                    <a:pt x="105" y="135"/>
                  </a:lnTo>
                  <a:lnTo>
                    <a:pt x="105" y="140"/>
                  </a:lnTo>
                  <a:lnTo>
                    <a:pt x="105" y="147"/>
                  </a:lnTo>
                  <a:lnTo>
                    <a:pt x="106" y="154"/>
                  </a:lnTo>
                  <a:lnTo>
                    <a:pt x="106" y="160"/>
                  </a:lnTo>
                  <a:lnTo>
                    <a:pt x="106" y="163"/>
                  </a:lnTo>
                  <a:lnTo>
                    <a:pt x="165" y="172"/>
                  </a:lnTo>
                  <a:lnTo>
                    <a:pt x="165" y="167"/>
                  </a:lnTo>
                  <a:lnTo>
                    <a:pt x="164" y="167"/>
                  </a:lnTo>
                  <a:lnTo>
                    <a:pt x="164" y="165"/>
                  </a:lnTo>
                  <a:lnTo>
                    <a:pt x="161" y="163"/>
                  </a:lnTo>
                  <a:lnTo>
                    <a:pt x="161" y="161"/>
                  </a:lnTo>
                  <a:lnTo>
                    <a:pt x="159" y="160"/>
                  </a:lnTo>
                  <a:lnTo>
                    <a:pt x="159" y="155"/>
                  </a:lnTo>
                  <a:lnTo>
                    <a:pt x="158" y="149"/>
                  </a:lnTo>
                  <a:lnTo>
                    <a:pt x="158" y="144"/>
                  </a:lnTo>
                  <a:lnTo>
                    <a:pt x="158" y="125"/>
                  </a:lnTo>
                  <a:lnTo>
                    <a:pt x="158" y="114"/>
                  </a:lnTo>
                  <a:lnTo>
                    <a:pt x="158" y="104"/>
                  </a:lnTo>
                  <a:lnTo>
                    <a:pt x="158" y="96"/>
                  </a:lnTo>
                  <a:lnTo>
                    <a:pt x="155" y="88"/>
                  </a:lnTo>
                  <a:lnTo>
                    <a:pt x="154" y="82"/>
                  </a:lnTo>
                  <a:lnTo>
                    <a:pt x="152" y="76"/>
                  </a:lnTo>
                  <a:lnTo>
                    <a:pt x="148" y="74"/>
                  </a:lnTo>
                  <a:lnTo>
                    <a:pt x="146" y="69"/>
                  </a:lnTo>
                  <a:lnTo>
                    <a:pt x="143" y="67"/>
                  </a:lnTo>
                  <a:lnTo>
                    <a:pt x="140" y="64"/>
                  </a:lnTo>
                  <a:lnTo>
                    <a:pt x="135" y="61"/>
                  </a:lnTo>
                  <a:lnTo>
                    <a:pt x="129" y="56"/>
                  </a:lnTo>
                  <a:lnTo>
                    <a:pt x="136" y="53"/>
                  </a:lnTo>
                  <a:lnTo>
                    <a:pt x="142" y="50"/>
                  </a:lnTo>
                  <a:lnTo>
                    <a:pt x="146" y="46"/>
                  </a:lnTo>
                  <a:lnTo>
                    <a:pt x="150" y="40"/>
                  </a:lnTo>
                  <a:lnTo>
                    <a:pt x="154" y="34"/>
                  </a:lnTo>
                  <a:lnTo>
                    <a:pt x="155" y="24"/>
                  </a:lnTo>
                  <a:lnTo>
                    <a:pt x="158" y="14"/>
                  </a:lnTo>
                  <a:lnTo>
                    <a:pt x="158" y="4"/>
                  </a:lnTo>
                  <a:lnTo>
                    <a:pt x="158" y="0"/>
                  </a:lnTo>
                  <a:lnTo>
                    <a:pt x="106" y="0"/>
                  </a:lnTo>
                  <a:lnTo>
                    <a:pt x="106" y="2"/>
                  </a:lnTo>
                  <a:lnTo>
                    <a:pt x="106" y="7"/>
                  </a:lnTo>
                  <a:lnTo>
                    <a:pt x="106" y="11"/>
                  </a:lnTo>
                  <a:lnTo>
                    <a:pt x="105" y="14"/>
                  </a:lnTo>
                  <a:lnTo>
                    <a:pt x="101" y="18"/>
                  </a:lnTo>
                  <a:lnTo>
                    <a:pt x="100" y="23"/>
                  </a:lnTo>
                  <a:lnTo>
                    <a:pt x="98" y="24"/>
                  </a:lnTo>
                  <a:lnTo>
                    <a:pt x="94" y="25"/>
                  </a:lnTo>
                  <a:lnTo>
                    <a:pt x="89" y="25"/>
                  </a:lnTo>
                  <a:lnTo>
                    <a:pt x="81" y="24"/>
                  </a:lnTo>
                  <a:lnTo>
                    <a:pt x="58" y="20"/>
                  </a:lnTo>
                  <a:lnTo>
                    <a:pt x="58" y="0"/>
                  </a:lnTo>
                  <a:lnTo>
                    <a:pt x="0" y="0"/>
                  </a:lnTo>
                </a:path>
              </a:pathLst>
            </a:custGeom>
            <a:solidFill>
              <a:srgbClr val="FFFF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9" name="Group 29"/>
          <p:cNvGrpSpPr>
            <a:grpSpLocks/>
          </p:cNvGrpSpPr>
          <p:nvPr userDrawn="1"/>
        </p:nvGrpSpPr>
        <p:grpSpPr bwMode="auto">
          <a:xfrm>
            <a:off x="2768607" y="401644"/>
            <a:ext cx="4542367" cy="1149351"/>
            <a:chOff x="272" y="3391"/>
            <a:chExt cx="2146" cy="724"/>
          </a:xfrm>
        </p:grpSpPr>
        <p:sp>
          <p:nvSpPr>
            <p:cNvPr id="30" name="Rectangle 30"/>
            <p:cNvSpPr>
              <a:spLocks noChangeArrowheads="1"/>
            </p:cNvSpPr>
            <p:nvPr/>
          </p:nvSpPr>
          <p:spPr bwMode="auto">
            <a:xfrm>
              <a:off x="1126" y="352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1"/>
            <p:cNvSpPr>
              <a:spLocks noChangeArrowheads="1"/>
            </p:cNvSpPr>
            <p:nvPr/>
          </p:nvSpPr>
          <p:spPr bwMode="auto">
            <a:xfrm>
              <a:off x="1455" y="375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Rectangle 32"/>
            <p:cNvSpPr>
              <a:spLocks noChangeArrowheads="1"/>
            </p:cNvSpPr>
            <p:nvPr/>
          </p:nvSpPr>
          <p:spPr bwMode="auto">
            <a:xfrm>
              <a:off x="279" y="3391"/>
              <a:ext cx="2139" cy="320"/>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“We have a Rendezvous…</a:t>
              </a:r>
            </a:p>
          </p:txBody>
        </p:sp>
        <p:sp>
          <p:nvSpPr>
            <p:cNvPr id="33" name="Text Box 33"/>
            <p:cNvSpPr txBox="1">
              <a:spLocks noChangeArrowheads="1"/>
            </p:cNvSpPr>
            <p:nvPr/>
          </p:nvSpPr>
          <p:spPr bwMode="auto">
            <a:xfrm>
              <a:off x="272" y="3580"/>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34" name="Text Box 34"/>
            <p:cNvSpPr txBox="1">
              <a:spLocks noChangeArrowheads="1"/>
            </p:cNvSpPr>
            <p:nvPr/>
          </p:nvSpPr>
          <p:spPr bwMode="auto">
            <a:xfrm>
              <a:off x="275" y="3795"/>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grpSp>
      <p:grpSp>
        <p:nvGrpSpPr>
          <p:cNvPr id="35" name="Group 35"/>
          <p:cNvGrpSpPr>
            <a:grpSpLocks/>
          </p:cNvGrpSpPr>
          <p:nvPr userDrawn="1"/>
        </p:nvGrpSpPr>
        <p:grpSpPr bwMode="auto">
          <a:xfrm>
            <a:off x="7114121" y="5500695"/>
            <a:ext cx="2874435" cy="1149351"/>
            <a:chOff x="272" y="3391"/>
            <a:chExt cx="1358" cy="724"/>
          </a:xfrm>
        </p:grpSpPr>
        <p:sp>
          <p:nvSpPr>
            <p:cNvPr id="36" name="Rectangle 36"/>
            <p:cNvSpPr>
              <a:spLocks noChangeArrowheads="1"/>
            </p:cNvSpPr>
            <p:nvPr/>
          </p:nvSpPr>
          <p:spPr bwMode="auto">
            <a:xfrm>
              <a:off x="1126" y="3528"/>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Rectangle 37"/>
            <p:cNvSpPr>
              <a:spLocks noChangeArrowheads="1"/>
            </p:cNvSpPr>
            <p:nvPr/>
          </p:nvSpPr>
          <p:spPr bwMode="auto">
            <a:xfrm>
              <a:off x="1455" y="3757"/>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ectangle 38"/>
            <p:cNvSpPr>
              <a:spLocks noChangeArrowheads="1"/>
            </p:cNvSpPr>
            <p:nvPr/>
          </p:nvSpPr>
          <p:spPr bwMode="auto">
            <a:xfrm>
              <a:off x="279" y="3391"/>
              <a:ext cx="1351" cy="320"/>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rPr>
                <a:t>…with Destiny!”</a:t>
              </a:r>
            </a:p>
          </p:txBody>
        </p:sp>
        <p:sp>
          <p:nvSpPr>
            <p:cNvPr id="39" name="Text Box 39"/>
            <p:cNvSpPr txBox="1">
              <a:spLocks noChangeArrowheads="1"/>
            </p:cNvSpPr>
            <p:nvPr/>
          </p:nvSpPr>
          <p:spPr bwMode="auto">
            <a:xfrm>
              <a:off x="272" y="3580"/>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sp>
          <p:nvSpPr>
            <p:cNvPr id="40" name="Text Box 40"/>
            <p:cNvSpPr txBox="1">
              <a:spLocks noChangeArrowheads="1"/>
            </p:cNvSpPr>
            <p:nvPr/>
          </p:nvSpPr>
          <p:spPr bwMode="auto">
            <a:xfrm>
              <a:off x="275" y="3795"/>
              <a:ext cx="87" cy="320"/>
            </a:xfrm>
            <a:prstGeom prst="rect">
              <a:avLst/>
            </a:prstGeom>
            <a:noFill/>
            <a:ln w="9525">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7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Arial" panose="020B0604020202020204" pitchFamily="34" charset="0"/>
              </a:endParaRPr>
            </a:p>
          </p:txBody>
        </p:sp>
      </p:grpSp>
      <p:sp>
        <p:nvSpPr>
          <p:cNvPr id="41" name="Rectangle 6"/>
          <p:cNvSpPr>
            <a:spLocks noGrp="1" noChangeArrowheads="1"/>
          </p:cNvSpPr>
          <p:nvPr>
            <p:ph type="sldNum" sz="quarter" idx="10"/>
          </p:nvPr>
        </p:nvSpPr>
        <p:spPr>
          <a:xfrm>
            <a:off x="0" y="6553200"/>
            <a:ext cx="1117600" cy="304800"/>
          </a:xfrm>
          <a:prstGeom prst="rect">
            <a:avLst/>
          </a:prstGeom>
        </p:spPr>
        <p:txBody>
          <a:bodyPr vert="horz" wrap="square" lIns="91440" tIns="45720" rIns="91440" bIns="45720" numCol="1" anchor="t" anchorCtr="0" compatLnSpc="1">
            <a:prstTxWarp prst="textNoShape">
              <a:avLst/>
            </a:prstTxWarp>
          </a:bodyPr>
          <a:lstStyle>
            <a:lvl1pPr eaLnBrk="1" hangingPunct="1">
              <a:defRPr sz="1051" b="1">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CF1764DC-26F4-4294-813D-288E21A52A27}" type="slidenum">
              <a:rPr kumimoji="0" lang="en-US" altLang="en-US" sz="1051"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10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044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a:stretch>
            <a:fillRect/>
          </a:stretch>
        </p:blipFill>
        <p:spPr>
          <a:xfrm>
            <a:off x="-529" y="-55166"/>
            <a:ext cx="12193057" cy="6968332"/>
          </a:xfrm>
          <a:prstGeom prst="rect">
            <a:avLst/>
          </a:prstGeom>
        </p:spPr>
      </p:pic>
      <p:sp>
        <p:nvSpPr>
          <p:cNvPr id="1026" name="Title Placeholder 1"/>
          <p:cNvSpPr>
            <a:spLocks noGrp="1"/>
          </p:cNvSpPr>
          <p:nvPr>
            <p:ph type="title"/>
          </p:nvPr>
        </p:nvSpPr>
        <p:spPr bwMode="auto">
          <a:xfrm>
            <a:off x="996841" y="165697"/>
            <a:ext cx="1036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295400"/>
            <a:ext cx="1127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 name="Slide Number Placeholder 4"/>
          <p:cNvSpPr txBox="1">
            <a:spLocks/>
          </p:cNvSpPr>
          <p:nvPr/>
        </p:nvSpPr>
        <p:spPr>
          <a:xfrm>
            <a:off x="0" y="6562725"/>
            <a:ext cx="1117600" cy="304800"/>
          </a:xfrm>
          <a:prstGeom prst="rect">
            <a:avLst/>
          </a:prstGeom>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D2ED19-F7DB-4380-875C-56316AF9881E}" type="slidenum">
              <a:rPr kumimoji="0" lang="en-US" altLang="en-US" sz="751"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29"/>
          <p:cNvSpPr>
            <a:spLocks noChangeArrowheads="1"/>
          </p:cNvSpPr>
          <p:nvPr/>
        </p:nvSpPr>
        <p:spPr bwMode="auto">
          <a:xfrm>
            <a:off x="6178441" y="6732223"/>
            <a:ext cx="6096000" cy="2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7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1031" name="Rectangle 32"/>
          <p:cNvSpPr>
            <a:spLocks noChangeArrowheads="1"/>
          </p:cNvSpPr>
          <p:nvPr/>
        </p:nvSpPr>
        <p:spPr bwMode="auto">
          <a:xfrm rot="10800000">
            <a:off x="0" y="990600"/>
            <a:ext cx="12192000" cy="152400"/>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5" descr="Regimental-Crest-Color"/>
          <p:cNvPicPr>
            <a:picLocks noChangeAspect="1" noChangeArrowheads="1"/>
          </p:cNvPicPr>
          <p:nvPr userDrawn="1"/>
        </p:nvPicPr>
        <p:blipFill>
          <a:blip r:embed="rId17" cstate="print">
            <a:clrChange>
              <a:clrFrom>
                <a:srgbClr val="000000"/>
              </a:clrFrom>
              <a:clrTo>
                <a:srgbClr val="000000">
                  <a:alpha val="0"/>
                </a:srgbClr>
              </a:clrTo>
            </a:clrChange>
          </a:blip>
          <a:srcRect/>
          <a:stretch>
            <a:fillRect/>
          </a:stretch>
        </p:blipFill>
        <p:spPr bwMode="auto">
          <a:xfrm>
            <a:off x="166199" y="70146"/>
            <a:ext cx="663914" cy="768054"/>
          </a:xfrm>
          <a:prstGeom prst="rect">
            <a:avLst/>
          </a:prstGeom>
          <a:noFill/>
          <a:ln w="9525">
            <a:noFill/>
            <a:miter lim="800000"/>
            <a:headEnd/>
            <a:tailEnd/>
          </a:ln>
        </p:spPr>
      </p:pic>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007119" y="1"/>
            <a:ext cx="1184881" cy="1241530"/>
          </a:xfrm>
          <a:prstGeom prst="rect">
            <a:avLst/>
          </a:prstGeom>
        </p:spPr>
      </p:pic>
    </p:spTree>
    <p:extLst>
      <p:ext uri="{BB962C8B-B14F-4D97-AF65-F5344CB8AC3E}">
        <p14:creationId xmlns:p14="http://schemas.microsoft.com/office/powerpoint/2010/main" val="2865109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r" rtl="0" eaLnBrk="0" fontAlgn="base" hangingPunct="0">
        <a:spcBef>
          <a:spcPct val="0"/>
        </a:spcBef>
        <a:spcAft>
          <a:spcPct val="0"/>
        </a:spcAft>
        <a:defRPr sz="2100" b="1" kern="1200">
          <a:solidFill>
            <a:schemeClr val="tx1"/>
          </a:solidFill>
          <a:latin typeface="Arial" pitchFamily="34" charset="0"/>
          <a:ea typeface="+mj-ea"/>
          <a:cs typeface="Arial" pitchFamily="34" charset="0"/>
        </a:defRPr>
      </a:lvl1pPr>
      <a:lvl2pPr algn="r" rtl="0" eaLnBrk="0" fontAlgn="base" hangingPunct="0">
        <a:spcBef>
          <a:spcPct val="0"/>
        </a:spcBef>
        <a:spcAft>
          <a:spcPct val="0"/>
        </a:spcAft>
        <a:defRPr sz="2100" b="1">
          <a:solidFill>
            <a:schemeClr val="tx1"/>
          </a:solidFill>
          <a:latin typeface="Arial" charset="0"/>
          <a:cs typeface="Arial" charset="0"/>
        </a:defRPr>
      </a:lvl2pPr>
      <a:lvl3pPr algn="r" rtl="0" eaLnBrk="0" fontAlgn="base" hangingPunct="0">
        <a:spcBef>
          <a:spcPct val="0"/>
        </a:spcBef>
        <a:spcAft>
          <a:spcPct val="0"/>
        </a:spcAft>
        <a:defRPr sz="2100" b="1">
          <a:solidFill>
            <a:schemeClr val="tx1"/>
          </a:solidFill>
          <a:latin typeface="Arial" charset="0"/>
          <a:cs typeface="Arial" charset="0"/>
        </a:defRPr>
      </a:lvl3pPr>
      <a:lvl4pPr algn="r" rtl="0" eaLnBrk="0" fontAlgn="base" hangingPunct="0">
        <a:spcBef>
          <a:spcPct val="0"/>
        </a:spcBef>
        <a:spcAft>
          <a:spcPct val="0"/>
        </a:spcAft>
        <a:defRPr sz="2100" b="1">
          <a:solidFill>
            <a:schemeClr val="tx1"/>
          </a:solidFill>
          <a:latin typeface="Arial" charset="0"/>
          <a:cs typeface="Arial" charset="0"/>
        </a:defRPr>
      </a:lvl4pPr>
      <a:lvl5pPr algn="r" rtl="0" eaLnBrk="0" fontAlgn="base" hangingPunct="0">
        <a:spcBef>
          <a:spcPct val="0"/>
        </a:spcBef>
        <a:spcAft>
          <a:spcPct val="0"/>
        </a:spcAft>
        <a:defRPr sz="2100" b="1">
          <a:solidFill>
            <a:schemeClr val="tx1"/>
          </a:solidFill>
          <a:latin typeface="Arial" charset="0"/>
          <a:cs typeface="Arial" charset="0"/>
        </a:defRPr>
      </a:lvl5pPr>
      <a:lvl6pPr marL="342891" algn="r" rtl="0" fontAlgn="base">
        <a:spcBef>
          <a:spcPct val="0"/>
        </a:spcBef>
        <a:spcAft>
          <a:spcPct val="0"/>
        </a:spcAft>
        <a:defRPr sz="2100" b="1">
          <a:solidFill>
            <a:schemeClr val="tx1"/>
          </a:solidFill>
          <a:latin typeface="Arial" charset="0"/>
          <a:cs typeface="Arial" charset="0"/>
        </a:defRPr>
      </a:lvl6pPr>
      <a:lvl7pPr marL="685783" algn="r" rtl="0" fontAlgn="base">
        <a:spcBef>
          <a:spcPct val="0"/>
        </a:spcBef>
        <a:spcAft>
          <a:spcPct val="0"/>
        </a:spcAft>
        <a:defRPr sz="2100" b="1">
          <a:solidFill>
            <a:schemeClr val="tx1"/>
          </a:solidFill>
          <a:latin typeface="Arial" charset="0"/>
          <a:cs typeface="Arial" charset="0"/>
        </a:defRPr>
      </a:lvl7pPr>
      <a:lvl8pPr marL="1028674" algn="r" rtl="0" fontAlgn="base">
        <a:spcBef>
          <a:spcPct val="0"/>
        </a:spcBef>
        <a:spcAft>
          <a:spcPct val="0"/>
        </a:spcAft>
        <a:defRPr sz="2100" b="1">
          <a:solidFill>
            <a:schemeClr val="tx1"/>
          </a:solidFill>
          <a:latin typeface="Arial" charset="0"/>
          <a:cs typeface="Arial" charset="0"/>
        </a:defRPr>
      </a:lvl8pPr>
      <a:lvl9pPr marL="1371566" algn="r" rtl="0" fontAlgn="base">
        <a:spcBef>
          <a:spcPct val="0"/>
        </a:spcBef>
        <a:spcAft>
          <a:spcPct val="0"/>
        </a:spcAft>
        <a:defRPr sz="2100" b="1">
          <a:solidFill>
            <a:schemeClr val="tx1"/>
          </a:solidFill>
          <a:latin typeface="Arial" charset="0"/>
          <a:cs typeface="Arial"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1951" kern="1200">
          <a:solidFill>
            <a:schemeClr val="tx1"/>
          </a:solidFill>
          <a:latin typeface="Arial" pitchFamily="34" charset="0"/>
          <a:ea typeface="+mn-ea"/>
          <a:cs typeface="Arial" pitchFamily="34" charset="0"/>
        </a:defRPr>
      </a:lvl1pPr>
      <a:lvl2pPr marL="557199" indent="-214308"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857229"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Arial" pitchFamily="34" charset="0"/>
          <a:ea typeface="+mn-ea"/>
          <a:cs typeface="Arial" pitchFamily="34" charset="0"/>
        </a:defRPr>
      </a:lvl3pPr>
      <a:lvl4pPr marL="1200121" indent="-171446"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4pPr>
      <a:lvl5pPr marL="1543012" indent="-171446"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66667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a:stretch>
            <a:fillRect/>
          </a:stretch>
        </p:blipFill>
        <p:spPr>
          <a:xfrm>
            <a:off x="-529" y="-55166"/>
            <a:ext cx="12193057" cy="6968332"/>
          </a:xfrm>
          <a:prstGeom prst="rect">
            <a:avLst/>
          </a:prstGeom>
        </p:spPr>
      </p:pic>
      <p:sp>
        <p:nvSpPr>
          <p:cNvPr id="1026" name="Title Placeholder 1"/>
          <p:cNvSpPr>
            <a:spLocks noGrp="1"/>
          </p:cNvSpPr>
          <p:nvPr>
            <p:ph type="title"/>
          </p:nvPr>
        </p:nvSpPr>
        <p:spPr bwMode="auto">
          <a:xfrm>
            <a:off x="996841" y="165697"/>
            <a:ext cx="10363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609600" y="1295400"/>
            <a:ext cx="11277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5" name="Slide Number Placeholder 4"/>
          <p:cNvSpPr txBox="1">
            <a:spLocks/>
          </p:cNvSpPr>
          <p:nvPr/>
        </p:nvSpPr>
        <p:spPr>
          <a:xfrm>
            <a:off x="0" y="6562725"/>
            <a:ext cx="1117600" cy="304800"/>
          </a:xfrm>
          <a:prstGeom prst="rect">
            <a:avLst/>
          </a:prstGeom>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5D2ED19-F7DB-4380-875C-56316AF9881E}" type="slidenum">
              <a:rPr kumimoji="0" lang="en-US" altLang="en-US" sz="751"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altLang="en-US" sz="751"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0" name="Rectangle 29"/>
          <p:cNvSpPr>
            <a:spLocks noChangeArrowheads="1"/>
          </p:cNvSpPr>
          <p:nvPr/>
        </p:nvSpPr>
        <p:spPr bwMode="auto">
          <a:xfrm>
            <a:off x="6178441" y="6732223"/>
            <a:ext cx="6096000" cy="20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751"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UNCLASSIFIED//FOR OFFICIAL USE ONLY</a:t>
            </a:r>
          </a:p>
        </p:txBody>
      </p:sp>
      <p:sp>
        <p:nvSpPr>
          <p:cNvPr id="1031" name="Rectangle 32"/>
          <p:cNvSpPr>
            <a:spLocks noChangeArrowheads="1"/>
          </p:cNvSpPr>
          <p:nvPr/>
        </p:nvSpPr>
        <p:spPr bwMode="auto">
          <a:xfrm rot="10800000">
            <a:off x="0" y="990600"/>
            <a:ext cx="12192000" cy="152400"/>
          </a:xfrm>
          <a:prstGeom prst="rect">
            <a:avLst/>
          </a:prstGeom>
          <a:gradFill rotWithShape="1">
            <a:gsLst>
              <a:gs pos="0">
                <a:schemeClr val="tx1"/>
              </a:gs>
              <a:gs pos="100000">
                <a:srgbClr val="FF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351"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 name="Picture 5" descr="Regimental-Crest-Color"/>
          <p:cNvPicPr>
            <a:picLocks noChangeAspect="1" noChangeArrowheads="1"/>
          </p:cNvPicPr>
          <p:nvPr userDrawn="1"/>
        </p:nvPicPr>
        <p:blipFill>
          <a:blip r:embed="rId17" cstate="print">
            <a:clrChange>
              <a:clrFrom>
                <a:srgbClr val="000000"/>
              </a:clrFrom>
              <a:clrTo>
                <a:srgbClr val="000000">
                  <a:alpha val="0"/>
                </a:srgbClr>
              </a:clrTo>
            </a:clrChange>
          </a:blip>
          <a:srcRect/>
          <a:stretch>
            <a:fillRect/>
          </a:stretch>
        </p:blipFill>
        <p:spPr bwMode="auto">
          <a:xfrm>
            <a:off x="166199" y="70146"/>
            <a:ext cx="663914" cy="768054"/>
          </a:xfrm>
          <a:prstGeom prst="rect">
            <a:avLst/>
          </a:prstGeom>
          <a:noFill/>
          <a:ln w="9525">
            <a:noFill/>
            <a:miter lim="800000"/>
            <a:headEnd/>
            <a:tailEnd/>
          </a:ln>
        </p:spPr>
      </p:pic>
      <p:pic>
        <p:nvPicPr>
          <p:cNvPr id="10" name="Picture 9"/>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007119" y="1"/>
            <a:ext cx="1184881" cy="1241530"/>
          </a:xfrm>
          <a:prstGeom prst="rect">
            <a:avLst/>
          </a:prstGeom>
        </p:spPr>
      </p:pic>
    </p:spTree>
    <p:extLst>
      <p:ext uri="{BB962C8B-B14F-4D97-AF65-F5344CB8AC3E}">
        <p14:creationId xmlns:p14="http://schemas.microsoft.com/office/powerpoint/2010/main" val="16921907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hf sldNum="0" hdr="0" ftr="0" dt="0"/>
  <p:txStyles>
    <p:titleStyle>
      <a:lvl1pPr algn="r" rtl="0" eaLnBrk="0" fontAlgn="base" hangingPunct="0">
        <a:spcBef>
          <a:spcPct val="0"/>
        </a:spcBef>
        <a:spcAft>
          <a:spcPct val="0"/>
        </a:spcAft>
        <a:defRPr sz="2100" b="1" kern="1200">
          <a:solidFill>
            <a:schemeClr val="tx1"/>
          </a:solidFill>
          <a:latin typeface="Arial" pitchFamily="34" charset="0"/>
          <a:ea typeface="+mj-ea"/>
          <a:cs typeface="Arial" pitchFamily="34" charset="0"/>
        </a:defRPr>
      </a:lvl1pPr>
      <a:lvl2pPr algn="r" rtl="0" eaLnBrk="0" fontAlgn="base" hangingPunct="0">
        <a:spcBef>
          <a:spcPct val="0"/>
        </a:spcBef>
        <a:spcAft>
          <a:spcPct val="0"/>
        </a:spcAft>
        <a:defRPr sz="2100" b="1">
          <a:solidFill>
            <a:schemeClr val="tx1"/>
          </a:solidFill>
          <a:latin typeface="Arial" charset="0"/>
          <a:cs typeface="Arial" charset="0"/>
        </a:defRPr>
      </a:lvl2pPr>
      <a:lvl3pPr algn="r" rtl="0" eaLnBrk="0" fontAlgn="base" hangingPunct="0">
        <a:spcBef>
          <a:spcPct val="0"/>
        </a:spcBef>
        <a:spcAft>
          <a:spcPct val="0"/>
        </a:spcAft>
        <a:defRPr sz="2100" b="1">
          <a:solidFill>
            <a:schemeClr val="tx1"/>
          </a:solidFill>
          <a:latin typeface="Arial" charset="0"/>
          <a:cs typeface="Arial" charset="0"/>
        </a:defRPr>
      </a:lvl3pPr>
      <a:lvl4pPr algn="r" rtl="0" eaLnBrk="0" fontAlgn="base" hangingPunct="0">
        <a:spcBef>
          <a:spcPct val="0"/>
        </a:spcBef>
        <a:spcAft>
          <a:spcPct val="0"/>
        </a:spcAft>
        <a:defRPr sz="2100" b="1">
          <a:solidFill>
            <a:schemeClr val="tx1"/>
          </a:solidFill>
          <a:latin typeface="Arial" charset="0"/>
          <a:cs typeface="Arial" charset="0"/>
        </a:defRPr>
      </a:lvl4pPr>
      <a:lvl5pPr algn="r" rtl="0" eaLnBrk="0" fontAlgn="base" hangingPunct="0">
        <a:spcBef>
          <a:spcPct val="0"/>
        </a:spcBef>
        <a:spcAft>
          <a:spcPct val="0"/>
        </a:spcAft>
        <a:defRPr sz="2100" b="1">
          <a:solidFill>
            <a:schemeClr val="tx1"/>
          </a:solidFill>
          <a:latin typeface="Arial" charset="0"/>
          <a:cs typeface="Arial" charset="0"/>
        </a:defRPr>
      </a:lvl5pPr>
      <a:lvl6pPr marL="342891" algn="r" rtl="0" fontAlgn="base">
        <a:spcBef>
          <a:spcPct val="0"/>
        </a:spcBef>
        <a:spcAft>
          <a:spcPct val="0"/>
        </a:spcAft>
        <a:defRPr sz="2100" b="1">
          <a:solidFill>
            <a:schemeClr val="tx1"/>
          </a:solidFill>
          <a:latin typeface="Arial" charset="0"/>
          <a:cs typeface="Arial" charset="0"/>
        </a:defRPr>
      </a:lvl6pPr>
      <a:lvl7pPr marL="685783" algn="r" rtl="0" fontAlgn="base">
        <a:spcBef>
          <a:spcPct val="0"/>
        </a:spcBef>
        <a:spcAft>
          <a:spcPct val="0"/>
        </a:spcAft>
        <a:defRPr sz="2100" b="1">
          <a:solidFill>
            <a:schemeClr val="tx1"/>
          </a:solidFill>
          <a:latin typeface="Arial" charset="0"/>
          <a:cs typeface="Arial" charset="0"/>
        </a:defRPr>
      </a:lvl7pPr>
      <a:lvl8pPr marL="1028674" algn="r" rtl="0" fontAlgn="base">
        <a:spcBef>
          <a:spcPct val="0"/>
        </a:spcBef>
        <a:spcAft>
          <a:spcPct val="0"/>
        </a:spcAft>
        <a:defRPr sz="2100" b="1">
          <a:solidFill>
            <a:schemeClr val="tx1"/>
          </a:solidFill>
          <a:latin typeface="Arial" charset="0"/>
          <a:cs typeface="Arial" charset="0"/>
        </a:defRPr>
      </a:lvl8pPr>
      <a:lvl9pPr marL="1371566" algn="r" rtl="0" fontAlgn="base">
        <a:spcBef>
          <a:spcPct val="0"/>
        </a:spcBef>
        <a:spcAft>
          <a:spcPct val="0"/>
        </a:spcAft>
        <a:defRPr sz="2100" b="1">
          <a:solidFill>
            <a:schemeClr val="tx1"/>
          </a:solidFill>
          <a:latin typeface="Arial" charset="0"/>
          <a:cs typeface="Arial"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1951" kern="1200">
          <a:solidFill>
            <a:schemeClr val="tx1"/>
          </a:solidFill>
          <a:latin typeface="Arial" pitchFamily="34" charset="0"/>
          <a:ea typeface="+mn-ea"/>
          <a:cs typeface="Arial" pitchFamily="34" charset="0"/>
        </a:defRPr>
      </a:lvl1pPr>
      <a:lvl2pPr marL="557199" indent="-214308"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itchFamily="34" charset="0"/>
          <a:ea typeface="+mn-ea"/>
          <a:cs typeface="Arial" pitchFamily="34" charset="0"/>
        </a:defRPr>
      </a:lvl2pPr>
      <a:lvl3pPr marL="857229"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Arial" pitchFamily="34" charset="0"/>
          <a:ea typeface="+mn-ea"/>
          <a:cs typeface="Arial" pitchFamily="34" charset="0"/>
        </a:defRPr>
      </a:lvl3pPr>
      <a:lvl4pPr marL="1200121" indent="-171446"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4pPr>
      <a:lvl5pPr marL="1543012" indent="-171446"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rmy.mil/article/10952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4691" y="1429034"/>
            <a:ext cx="7555967" cy="3139321"/>
          </a:xfrm>
          <a:prstGeom prst="rect">
            <a:avLst/>
          </a:prstGeom>
        </p:spPr>
        <p:txBody>
          <a:bodyPr wrap="square">
            <a:spAutoFit/>
          </a:bodyPr>
          <a:lstStyle/>
          <a:p>
            <a:pPr lvl="0"/>
            <a:r>
              <a:rPr lang="en-US" sz="6600" dirty="0">
                <a:solidFill>
                  <a:prstClr val="black"/>
                </a:solidFill>
                <a:latin typeface="Arial" panose="020B0604020202020204" pitchFamily="34" charset="0"/>
                <a:cs typeface="Arial" panose="020B0604020202020204" pitchFamily="34" charset="0"/>
              </a:rPr>
              <a:t>Holistic Wellness and the Role of Leadership </a:t>
            </a:r>
          </a:p>
        </p:txBody>
      </p:sp>
    </p:spTree>
    <p:extLst>
      <p:ext uri="{BB962C8B-B14F-4D97-AF65-F5344CB8AC3E}">
        <p14:creationId xmlns:p14="http://schemas.microsoft.com/office/powerpoint/2010/main" val="3987354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sp>
        <p:nvSpPr>
          <p:cNvPr id="5" name="AutoShape 5"/>
          <p:cNvSpPr/>
          <p:nvPr/>
        </p:nvSpPr>
        <p:spPr>
          <a:xfrm rot="-5400000">
            <a:off x="5994597" y="1632774"/>
            <a:ext cx="182042" cy="0"/>
          </a:xfrm>
          <a:prstGeom prst="line">
            <a:avLst/>
          </a:prstGeom>
          <a:ln w="47625" cap="rnd">
            <a:solidFill>
              <a:srgbClr val="FFFEE6"/>
            </a:solidFill>
            <a:prstDash val="solid"/>
            <a:headEnd type="none" w="sm" len="sm"/>
            <a:tailEnd type="none" w="sm" len="sm"/>
          </a:ln>
        </p:spPr>
      </p:sp>
      <p:sp>
        <p:nvSpPr>
          <p:cNvPr id="2" name="AutoShape 2"/>
          <p:cNvSpPr/>
          <p:nvPr/>
        </p:nvSpPr>
        <p:spPr>
          <a:xfrm>
            <a:off x="0" y="-20808"/>
            <a:ext cx="12192000" cy="1097506"/>
          </a:xfrm>
          <a:prstGeom prst="rect">
            <a:avLst/>
          </a:prstGeom>
          <a:solidFill>
            <a:srgbClr val="F8CF2C">
              <a:alpha val="60000"/>
            </a:srgbClr>
          </a:solidFill>
        </p:spPr>
      </p:sp>
      <p:grpSp>
        <p:nvGrpSpPr>
          <p:cNvPr id="3" name="Group 3"/>
          <p:cNvGrpSpPr/>
          <p:nvPr/>
        </p:nvGrpSpPr>
        <p:grpSpPr>
          <a:xfrm>
            <a:off x="5211740" y="1131544"/>
            <a:ext cx="1768520" cy="443835"/>
            <a:chOff x="0" y="0"/>
            <a:chExt cx="897360" cy="225205"/>
          </a:xfrm>
        </p:grpSpPr>
        <p:sp>
          <p:nvSpPr>
            <p:cNvPr id="4" name="Freeform 4"/>
            <p:cNvSpPr/>
            <p:nvPr/>
          </p:nvSpPr>
          <p:spPr>
            <a:xfrm>
              <a:off x="0" y="0"/>
              <a:ext cx="897360" cy="225205"/>
            </a:xfrm>
            <a:custGeom>
              <a:avLst/>
              <a:gdLst/>
              <a:ahLst/>
              <a:cxnLst/>
              <a:rect l="l" t="t" r="r" b="b"/>
              <a:pathLst>
                <a:path w="897360" h="225205">
                  <a:moveTo>
                    <a:pt x="0" y="0"/>
                  </a:moveTo>
                  <a:lnTo>
                    <a:pt x="897360" y="0"/>
                  </a:lnTo>
                  <a:lnTo>
                    <a:pt x="897360" y="225205"/>
                  </a:lnTo>
                  <a:lnTo>
                    <a:pt x="0" y="225205"/>
                  </a:lnTo>
                  <a:close/>
                </a:path>
              </a:pathLst>
            </a:custGeom>
            <a:solidFill>
              <a:srgbClr val="A4D8F6"/>
            </a:solidFill>
          </p:spPr>
        </p:sp>
      </p:grpSp>
      <p:sp>
        <p:nvSpPr>
          <p:cNvPr id="6" name="AutoShape 6"/>
          <p:cNvSpPr/>
          <p:nvPr/>
        </p:nvSpPr>
        <p:spPr>
          <a:xfrm>
            <a:off x="794798" y="1724217"/>
            <a:ext cx="9423369" cy="0"/>
          </a:xfrm>
          <a:prstGeom prst="line">
            <a:avLst/>
          </a:prstGeom>
          <a:ln w="47625" cap="rnd">
            <a:solidFill>
              <a:srgbClr val="FFFEE6"/>
            </a:solidFill>
            <a:prstDash val="solid"/>
            <a:headEnd type="none" w="sm" len="sm"/>
            <a:tailEnd type="none" w="sm" len="sm"/>
          </a:ln>
        </p:spPr>
      </p:sp>
      <p:sp>
        <p:nvSpPr>
          <p:cNvPr id="7" name="AutoShape 7"/>
          <p:cNvSpPr/>
          <p:nvPr/>
        </p:nvSpPr>
        <p:spPr>
          <a:xfrm rot="-5400000">
            <a:off x="655831" y="1867348"/>
            <a:ext cx="265439" cy="0"/>
          </a:xfrm>
          <a:prstGeom prst="line">
            <a:avLst/>
          </a:prstGeom>
          <a:ln w="47625" cap="rnd">
            <a:solidFill>
              <a:srgbClr val="FFFEE6"/>
            </a:solidFill>
            <a:prstDash val="solid"/>
            <a:headEnd type="none" w="sm" len="sm"/>
            <a:tailEnd type="none" w="sm" len="sm"/>
          </a:ln>
        </p:spPr>
      </p:sp>
      <p:sp>
        <p:nvSpPr>
          <p:cNvPr id="8" name="AutoShape 8"/>
          <p:cNvSpPr/>
          <p:nvPr/>
        </p:nvSpPr>
        <p:spPr>
          <a:xfrm rot="-5400000">
            <a:off x="10094500" y="1872406"/>
            <a:ext cx="271946" cy="0"/>
          </a:xfrm>
          <a:prstGeom prst="line">
            <a:avLst/>
          </a:prstGeom>
          <a:ln w="47625" cap="rnd">
            <a:solidFill>
              <a:srgbClr val="FFFEE6"/>
            </a:solidFill>
            <a:prstDash val="solid"/>
            <a:headEnd type="none" w="sm" len="sm"/>
            <a:tailEnd type="none" w="sm" len="sm"/>
          </a:ln>
        </p:spPr>
      </p:sp>
      <p:sp>
        <p:nvSpPr>
          <p:cNvPr id="9" name="AutoShape 9"/>
          <p:cNvSpPr/>
          <p:nvPr/>
        </p:nvSpPr>
        <p:spPr>
          <a:xfrm rot="-5399999">
            <a:off x="4776123" y="1856436"/>
            <a:ext cx="247076" cy="0"/>
          </a:xfrm>
          <a:prstGeom prst="line">
            <a:avLst/>
          </a:prstGeom>
          <a:ln w="47625" cap="rnd">
            <a:solidFill>
              <a:srgbClr val="FFFEE6"/>
            </a:solidFill>
            <a:prstDash val="solid"/>
            <a:headEnd type="none" w="sm" len="sm"/>
            <a:tailEnd type="none" w="sm" len="sm"/>
          </a:ln>
        </p:spPr>
      </p:sp>
      <p:sp>
        <p:nvSpPr>
          <p:cNvPr id="10" name="AutoShape 10"/>
          <p:cNvSpPr/>
          <p:nvPr/>
        </p:nvSpPr>
        <p:spPr>
          <a:xfrm rot="-5400000">
            <a:off x="7420333" y="2115663"/>
            <a:ext cx="771035" cy="0"/>
          </a:xfrm>
          <a:prstGeom prst="line">
            <a:avLst/>
          </a:prstGeom>
          <a:ln w="47625" cap="rnd">
            <a:solidFill>
              <a:srgbClr val="FFFEE6"/>
            </a:solidFill>
            <a:prstDash val="solid"/>
            <a:headEnd type="none" w="sm" len="sm"/>
            <a:tailEnd type="none" w="sm" len="sm"/>
          </a:ln>
        </p:spPr>
      </p:sp>
      <p:grpSp>
        <p:nvGrpSpPr>
          <p:cNvPr id="11" name="Group 11"/>
          <p:cNvGrpSpPr/>
          <p:nvPr/>
        </p:nvGrpSpPr>
        <p:grpSpPr>
          <a:xfrm>
            <a:off x="788550" y="2297211"/>
            <a:ext cx="1699721" cy="2205491"/>
            <a:chOff x="0" y="-18139"/>
            <a:chExt cx="3399442" cy="4410982"/>
          </a:xfrm>
        </p:grpSpPr>
        <p:sp>
          <p:nvSpPr>
            <p:cNvPr id="12" name="AutoShape 12"/>
            <p:cNvSpPr/>
            <p:nvPr/>
          </p:nvSpPr>
          <p:spPr>
            <a:xfrm rot="16200000">
              <a:off x="-1873951" y="1855812"/>
              <a:ext cx="3747902" cy="0"/>
            </a:xfrm>
            <a:prstGeom prst="line">
              <a:avLst/>
            </a:prstGeom>
            <a:ln w="63500" cap="rnd">
              <a:solidFill>
                <a:srgbClr val="FFFEE6"/>
              </a:solidFill>
              <a:prstDash val="solid"/>
              <a:headEnd type="none" w="sm" len="sm"/>
              <a:tailEnd type="none" w="sm" len="sm"/>
            </a:ln>
          </p:spPr>
        </p:sp>
        <p:sp>
          <p:nvSpPr>
            <p:cNvPr id="13" name="AutoShape 13"/>
            <p:cNvSpPr/>
            <p:nvPr/>
          </p:nvSpPr>
          <p:spPr>
            <a:xfrm rot="10710964">
              <a:off x="1435" y="1270583"/>
              <a:ext cx="1020950" cy="26447"/>
            </a:xfrm>
            <a:prstGeom prst="line">
              <a:avLst/>
            </a:prstGeom>
            <a:ln w="63500" cap="rnd">
              <a:solidFill>
                <a:srgbClr val="FFFEE6"/>
              </a:solidFill>
              <a:prstDash val="solid"/>
              <a:headEnd type="none" w="sm" len="sm"/>
              <a:tailEnd type="none" w="sm" len="sm"/>
            </a:ln>
          </p:spPr>
        </p:sp>
        <p:sp>
          <p:nvSpPr>
            <p:cNvPr id="14" name="AutoShape 14"/>
            <p:cNvSpPr/>
            <p:nvPr/>
          </p:nvSpPr>
          <p:spPr>
            <a:xfrm rot="-10800000">
              <a:off x="17199" y="2543819"/>
              <a:ext cx="578594" cy="0"/>
            </a:xfrm>
            <a:prstGeom prst="line">
              <a:avLst/>
            </a:prstGeom>
            <a:ln w="63500" cap="rnd">
              <a:solidFill>
                <a:srgbClr val="FFFEE6"/>
              </a:solidFill>
              <a:prstDash val="solid"/>
              <a:headEnd type="none" w="sm" len="sm"/>
              <a:tailEnd type="none" w="sm" len="sm"/>
            </a:ln>
          </p:spPr>
        </p:sp>
        <p:sp>
          <p:nvSpPr>
            <p:cNvPr id="15" name="AutoShape 15"/>
            <p:cNvSpPr/>
            <p:nvPr/>
          </p:nvSpPr>
          <p:spPr>
            <a:xfrm rot="-10800000">
              <a:off x="0" y="3729764"/>
              <a:ext cx="595793" cy="0"/>
            </a:xfrm>
            <a:prstGeom prst="line">
              <a:avLst/>
            </a:prstGeom>
            <a:ln w="63500" cap="rnd">
              <a:solidFill>
                <a:srgbClr val="FFFEE6"/>
              </a:solidFill>
              <a:prstDash val="solid"/>
              <a:headEnd type="none" w="sm" len="sm"/>
              <a:tailEnd type="none" w="sm" len="sm"/>
            </a:ln>
          </p:spPr>
        </p:sp>
        <p:grpSp>
          <p:nvGrpSpPr>
            <p:cNvPr id="16" name="Group 16"/>
            <p:cNvGrpSpPr/>
            <p:nvPr/>
          </p:nvGrpSpPr>
          <p:grpSpPr>
            <a:xfrm>
              <a:off x="519593" y="691809"/>
              <a:ext cx="2867149" cy="1156483"/>
              <a:chOff x="0" y="0"/>
              <a:chExt cx="727406" cy="293404"/>
            </a:xfrm>
          </p:grpSpPr>
          <p:sp>
            <p:nvSpPr>
              <p:cNvPr id="17" name="Freeform 1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grpSp>
          <p:nvGrpSpPr>
            <p:cNvPr id="18" name="Group 18"/>
            <p:cNvGrpSpPr/>
            <p:nvPr/>
          </p:nvGrpSpPr>
          <p:grpSpPr>
            <a:xfrm>
              <a:off x="532293" y="1965578"/>
              <a:ext cx="2867149" cy="1156483"/>
              <a:chOff x="0" y="0"/>
              <a:chExt cx="727406" cy="293404"/>
            </a:xfrm>
          </p:grpSpPr>
          <p:sp>
            <p:nvSpPr>
              <p:cNvPr id="19" name="Freeform 1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67AB83"/>
              </a:solidFill>
            </p:spPr>
          </p:sp>
        </p:grpSp>
        <p:grpSp>
          <p:nvGrpSpPr>
            <p:cNvPr id="20" name="Group 20"/>
            <p:cNvGrpSpPr/>
            <p:nvPr/>
          </p:nvGrpSpPr>
          <p:grpSpPr>
            <a:xfrm>
              <a:off x="532293" y="3236360"/>
              <a:ext cx="2867149" cy="1156483"/>
              <a:chOff x="0" y="0"/>
              <a:chExt cx="727406" cy="293404"/>
            </a:xfrm>
          </p:grpSpPr>
          <p:sp>
            <p:nvSpPr>
              <p:cNvPr id="21" name="Freeform 21"/>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sp>
          <p:nvSpPr>
            <p:cNvPr id="22" name="TextBox 22"/>
            <p:cNvSpPr txBox="1"/>
            <p:nvPr/>
          </p:nvSpPr>
          <p:spPr>
            <a:xfrm>
              <a:off x="725074" y="863141"/>
              <a:ext cx="2456188" cy="38472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Registered Dietitian</a:t>
              </a:r>
            </a:p>
          </p:txBody>
        </p:sp>
        <p:sp>
          <p:nvSpPr>
            <p:cNvPr id="23" name="TextBox 23"/>
            <p:cNvSpPr txBox="1"/>
            <p:nvPr/>
          </p:nvSpPr>
          <p:spPr>
            <a:xfrm>
              <a:off x="641384" y="2136909"/>
              <a:ext cx="2648970" cy="769442"/>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Nutrition Care Specialist</a:t>
              </a:r>
            </a:p>
          </p:txBody>
        </p:sp>
        <p:sp>
          <p:nvSpPr>
            <p:cNvPr id="24" name="TextBox 24"/>
            <p:cNvSpPr txBox="1"/>
            <p:nvPr/>
          </p:nvSpPr>
          <p:spPr>
            <a:xfrm>
              <a:off x="737774" y="3407691"/>
              <a:ext cx="2456188" cy="769442"/>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Nutrition Health Educator</a:t>
              </a:r>
            </a:p>
          </p:txBody>
        </p:sp>
      </p:grpSp>
      <p:grpSp>
        <p:nvGrpSpPr>
          <p:cNvPr id="25" name="Group 25"/>
          <p:cNvGrpSpPr/>
          <p:nvPr/>
        </p:nvGrpSpPr>
        <p:grpSpPr>
          <a:xfrm>
            <a:off x="197653" y="1982454"/>
            <a:ext cx="1433575" cy="591229"/>
            <a:chOff x="0" y="0"/>
            <a:chExt cx="727406" cy="299994"/>
          </a:xfrm>
        </p:grpSpPr>
        <p:sp>
          <p:nvSpPr>
            <p:cNvPr id="26" name="Freeform 26"/>
            <p:cNvSpPr/>
            <p:nvPr/>
          </p:nvSpPr>
          <p:spPr>
            <a:xfrm>
              <a:off x="0" y="0"/>
              <a:ext cx="727406" cy="299994"/>
            </a:xfrm>
            <a:custGeom>
              <a:avLst/>
              <a:gdLst/>
              <a:ahLst/>
              <a:cxnLst/>
              <a:rect l="l" t="t" r="r" b="b"/>
              <a:pathLst>
                <a:path w="727406" h="299994">
                  <a:moveTo>
                    <a:pt x="0" y="0"/>
                  </a:moveTo>
                  <a:lnTo>
                    <a:pt x="727406" y="0"/>
                  </a:lnTo>
                  <a:lnTo>
                    <a:pt x="727406" y="299994"/>
                  </a:lnTo>
                  <a:lnTo>
                    <a:pt x="0" y="299994"/>
                  </a:lnTo>
                  <a:close/>
                </a:path>
              </a:pathLst>
            </a:custGeom>
            <a:solidFill>
              <a:srgbClr val="67AB83"/>
            </a:solidFill>
          </p:spPr>
        </p:sp>
      </p:grpSp>
      <p:sp>
        <p:nvSpPr>
          <p:cNvPr id="27" name="AutoShape 27"/>
          <p:cNvSpPr/>
          <p:nvPr/>
        </p:nvSpPr>
        <p:spPr>
          <a:xfrm rot="-5400000">
            <a:off x="3629834" y="3514629"/>
            <a:ext cx="2539655" cy="0"/>
          </a:xfrm>
          <a:prstGeom prst="line">
            <a:avLst/>
          </a:prstGeom>
          <a:ln w="47625" cap="rnd">
            <a:solidFill>
              <a:srgbClr val="FFFEE6"/>
            </a:solidFill>
            <a:prstDash val="solid"/>
            <a:headEnd type="none" w="sm" len="sm"/>
            <a:tailEnd type="none" w="sm" len="sm"/>
          </a:ln>
        </p:spPr>
      </p:sp>
      <p:grpSp>
        <p:nvGrpSpPr>
          <p:cNvPr id="28" name="Group 28"/>
          <p:cNvGrpSpPr/>
          <p:nvPr/>
        </p:nvGrpSpPr>
        <p:grpSpPr>
          <a:xfrm>
            <a:off x="4182873" y="1989813"/>
            <a:ext cx="1433575" cy="578241"/>
            <a:chOff x="0" y="0"/>
            <a:chExt cx="727406" cy="293404"/>
          </a:xfrm>
        </p:grpSpPr>
        <p:sp>
          <p:nvSpPr>
            <p:cNvPr id="29" name="Freeform 2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67AB83"/>
            </a:solidFill>
          </p:spPr>
        </p:sp>
      </p:grpSp>
      <p:sp>
        <p:nvSpPr>
          <p:cNvPr id="30" name="AutoShape 30"/>
          <p:cNvSpPr/>
          <p:nvPr/>
        </p:nvSpPr>
        <p:spPr>
          <a:xfrm rot="-5400000">
            <a:off x="8931134" y="3573909"/>
            <a:ext cx="2567007" cy="0"/>
          </a:xfrm>
          <a:prstGeom prst="line">
            <a:avLst/>
          </a:prstGeom>
          <a:ln w="47625" cap="rnd">
            <a:solidFill>
              <a:srgbClr val="FFFEE6"/>
            </a:solidFill>
            <a:prstDash val="solid"/>
            <a:headEnd type="none" w="sm" len="sm"/>
            <a:tailEnd type="none" w="sm" len="sm"/>
          </a:ln>
        </p:spPr>
      </p:sp>
      <p:grpSp>
        <p:nvGrpSpPr>
          <p:cNvPr id="31" name="Group 31"/>
          <p:cNvGrpSpPr/>
          <p:nvPr/>
        </p:nvGrpSpPr>
        <p:grpSpPr>
          <a:xfrm>
            <a:off x="9481974" y="1978077"/>
            <a:ext cx="1433575" cy="584591"/>
            <a:chOff x="0" y="0"/>
            <a:chExt cx="727406" cy="296626"/>
          </a:xfrm>
        </p:grpSpPr>
        <p:sp>
          <p:nvSpPr>
            <p:cNvPr id="32" name="Freeform 32"/>
            <p:cNvSpPr/>
            <p:nvPr/>
          </p:nvSpPr>
          <p:spPr>
            <a:xfrm>
              <a:off x="0" y="0"/>
              <a:ext cx="727406" cy="296626"/>
            </a:xfrm>
            <a:custGeom>
              <a:avLst/>
              <a:gdLst/>
              <a:ahLst/>
              <a:cxnLst/>
              <a:rect l="l" t="t" r="r" b="b"/>
              <a:pathLst>
                <a:path w="727406" h="296626">
                  <a:moveTo>
                    <a:pt x="0" y="0"/>
                  </a:moveTo>
                  <a:lnTo>
                    <a:pt x="727406" y="0"/>
                  </a:lnTo>
                  <a:lnTo>
                    <a:pt x="727406" y="296626"/>
                  </a:lnTo>
                  <a:lnTo>
                    <a:pt x="0" y="296626"/>
                  </a:lnTo>
                  <a:close/>
                </a:path>
              </a:pathLst>
            </a:custGeom>
            <a:solidFill>
              <a:srgbClr val="67AB83"/>
            </a:solidFill>
          </p:spPr>
        </p:sp>
      </p:grpSp>
      <p:sp>
        <p:nvSpPr>
          <p:cNvPr id="33" name="AutoShape 33"/>
          <p:cNvSpPr/>
          <p:nvPr/>
        </p:nvSpPr>
        <p:spPr>
          <a:xfrm rot="-10800000">
            <a:off x="4661275" y="2931088"/>
            <a:ext cx="532293" cy="0"/>
          </a:xfrm>
          <a:prstGeom prst="line">
            <a:avLst/>
          </a:prstGeom>
          <a:ln w="47625" cap="rnd">
            <a:solidFill>
              <a:srgbClr val="FFFEE6"/>
            </a:solidFill>
            <a:prstDash val="solid"/>
            <a:headEnd type="none" w="sm" len="sm"/>
            <a:tailEnd type="none" w="sm" len="sm"/>
          </a:ln>
        </p:spPr>
      </p:sp>
      <p:sp>
        <p:nvSpPr>
          <p:cNvPr id="34" name="AutoShape 34"/>
          <p:cNvSpPr/>
          <p:nvPr/>
        </p:nvSpPr>
        <p:spPr>
          <a:xfrm rot="-10800000">
            <a:off x="4649390" y="3548461"/>
            <a:ext cx="532293" cy="0"/>
          </a:xfrm>
          <a:prstGeom prst="line">
            <a:avLst/>
          </a:prstGeom>
          <a:ln w="47625" cap="rnd">
            <a:solidFill>
              <a:srgbClr val="FFFEE6"/>
            </a:solidFill>
            <a:prstDash val="solid"/>
            <a:headEnd type="none" w="sm" len="sm"/>
            <a:tailEnd type="none" w="sm" len="sm"/>
          </a:ln>
        </p:spPr>
      </p:sp>
      <p:sp>
        <p:nvSpPr>
          <p:cNvPr id="35" name="AutoShape 35"/>
          <p:cNvSpPr/>
          <p:nvPr/>
        </p:nvSpPr>
        <p:spPr>
          <a:xfrm rot="-10800000">
            <a:off x="4649390" y="4141433"/>
            <a:ext cx="532293" cy="0"/>
          </a:xfrm>
          <a:prstGeom prst="line">
            <a:avLst/>
          </a:prstGeom>
          <a:ln w="47625" cap="rnd">
            <a:solidFill>
              <a:srgbClr val="FFFEE6"/>
            </a:solidFill>
            <a:prstDash val="solid"/>
            <a:headEnd type="none" w="sm" len="sm"/>
            <a:tailEnd type="none" w="sm" len="sm"/>
          </a:ln>
        </p:spPr>
      </p:sp>
      <p:sp>
        <p:nvSpPr>
          <p:cNvPr id="36" name="AutoShape 36"/>
          <p:cNvSpPr/>
          <p:nvPr/>
        </p:nvSpPr>
        <p:spPr>
          <a:xfrm rot="10799999">
            <a:off x="4639456" y="4796547"/>
            <a:ext cx="269221" cy="0"/>
          </a:xfrm>
          <a:prstGeom prst="line">
            <a:avLst/>
          </a:prstGeom>
          <a:ln w="47625" cap="rnd">
            <a:solidFill>
              <a:srgbClr val="FFFEE6"/>
            </a:solidFill>
            <a:prstDash val="solid"/>
            <a:headEnd type="none" w="sm" len="sm"/>
            <a:tailEnd type="none" w="sm" len="sm"/>
          </a:ln>
        </p:spPr>
      </p:sp>
      <p:grpSp>
        <p:nvGrpSpPr>
          <p:cNvPr id="37" name="Group 37"/>
          <p:cNvGrpSpPr/>
          <p:nvPr/>
        </p:nvGrpSpPr>
        <p:grpSpPr>
          <a:xfrm>
            <a:off x="5143582" y="2622456"/>
            <a:ext cx="1433575" cy="578241"/>
            <a:chOff x="0" y="0"/>
            <a:chExt cx="727406" cy="293404"/>
          </a:xfrm>
        </p:grpSpPr>
        <p:sp>
          <p:nvSpPr>
            <p:cNvPr id="38" name="Freeform 38"/>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grpSp>
        <p:nvGrpSpPr>
          <p:cNvPr id="39" name="Group 39"/>
          <p:cNvGrpSpPr/>
          <p:nvPr/>
        </p:nvGrpSpPr>
        <p:grpSpPr>
          <a:xfrm>
            <a:off x="5149932" y="3259340"/>
            <a:ext cx="1433575" cy="578241"/>
            <a:chOff x="0" y="0"/>
            <a:chExt cx="727406" cy="293404"/>
          </a:xfrm>
        </p:grpSpPr>
        <p:sp>
          <p:nvSpPr>
            <p:cNvPr id="40" name="Freeform 40"/>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sp>
        <p:nvSpPr>
          <p:cNvPr id="41" name="AutoShape 41"/>
          <p:cNvSpPr/>
          <p:nvPr/>
        </p:nvSpPr>
        <p:spPr>
          <a:xfrm rot="10710964">
            <a:off x="10239699" y="2951091"/>
            <a:ext cx="265603" cy="0"/>
          </a:xfrm>
          <a:prstGeom prst="line">
            <a:avLst/>
          </a:prstGeom>
          <a:ln w="47625" cap="rnd">
            <a:solidFill>
              <a:srgbClr val="FFFEE6"/>
            </a:solidFill>
            <a:prstDash val="solid"/>
            <a:headEnd type="none" w="sm" len="sm"/>
            <a:tailEnd type="none" w="sm" len="sm"/>
          </a:ln>
        </p:spPr>
      </p:sp>
      <p:sp>
        <p:nvSpPr>
          <p:cNvPr id="42" name="AutoShape 42"/>
          <p:cNvSpPr/>
          <p:nvPr/>
        </p:nvSpPr>
        <p:spPr>
          <a:xfrm rot="-10800000">
            <a:off x="10239799" y="3583993"/>
            <a:ext cx="289297" cy="0"/>
          </a:xfrm>
          <a:prstGeom prst="line">
            <a:avLst/>
          </a:prstGeom>
          <a:ln w="47625" cap="rnd">
            <a:solidFill>
              <a:srgbClr val="FFFEE6"/>
            </a:solidFill>
            <a:prstDash val="solid"/>
            <a:headEnd type="none" w="sm" len="sm"/>
            <a:tailEnd type="none" w="sm" len="sm"/>
          </a:ln>
        </p:spPr>
      </p:sp>
      <p:sp>
        <p:nvSpPr>
          <p:cNvPr id="43" name="AutoShape 43"/>
          <p:cNvSpPr/>
          <p:nvPr/>
        </p:nvSpPr>
        <p:spPr>
          <a:xfrm rot="-10800000">
            <a:off x="10223551" y="4173037"/>
            <a:ext cx="297896" cy="0"/>
          </a:xfrm>
          <a:prstGeom prst="line">
            <a:avLst/>
          </a:prstGeom>
          <a:ln w="47625" cap="rnd">
            <a:solidFill>
              <a:srgbClr val="FFFEE6"/>
            </a:solidFill>
            <a:prstDash val="solid"/>
            <a:headEnd type="none" w="sm" len="sm"/>
            <a:tailEnd type="none" w="sm" len="sm"/>
          </a:ln>
        </p:spPr>
      </p:sp>
      <p:grpSp>
        <p:nvGrpSpPr>
          <p:cNvPr id="44" name="Group 44"/>
          <p:cNvGrpSpPr/>
          <p:nvPr/>
        </p:nvGrpSpPr>
        <p:grpSpPr>
          <a:xfrm>
            <a:off x="10458558" y="2652186"/>
            <a:ext cx="1433575" cy="578241"/>
            <a:chOff x="0" y="0"/>
            <a:chExt cx="727406" cy="293404"/>
          </a:xfrm>
        </p:grpSpPr>
        <p:sp>
          <p:nvSpPr>
            <p:cNvPr id="45" name="Freeform 45"/>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grpSp>
        <p:nvGrpSpPr>
          <p:cNvPr id="46" name="Group 46"/>
          <p:cNvGrpSpPr/>
          <p:nvPr/>
        </p:nvGrpSpPr>
        <p:grpSpPr>
          <a:xfrm>
            <a:off x="10465319" y="3285666"/>
            <a:ext cx="1433575" cy="578241"/>
            <a:chOff x="0" y="0"/>
            <a:chExt cx="727406" cy="293404"/>
          </a:xfrm>
        </p:grpSpPr>
        <p:sp>
          <p:nvSpPr>
            <p:cNvPr id="47" name="Freeform 4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48" name="Group 48"/>
          <p:cNvGrpSpPr/>
          <p:nvPr/>
        </p:nvGrpSpPr>
        <p:grpSpPr>
          <a:xfrm>
            <a:off x="10464908" y="3924461"/>
            <a:ext cx="1433575" cy="578241"/>
            <a:chOff x="0" y="0"/>
            <a:chExt cx="727406" cy="293404"/>
          </a:xfrm>
        </p:grpSpPr>
        <p:sp>
          <p:nvSpPr>
            <p:cNvPr id="49" name="Freeform 4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67AB83"/>
            </a:solidFill>
          </p:spPr>
        </p:sp>
      </p:grpSp>
      <p:sp>
        <p:nvSpPr>
          <p:cNvPr id="50" name="AutoShape 50"/>
          <p:cNvSpPr/>
          <p:nvPr/>
        </p:nvSpPr>
        <p:spPr>
          <a:xfrm rot="-10800000">
            <a:off x="10214637" y="4877086"/>
            <a:ext cx="297896" cy="0"/>
          </a:xfrm>
          <a:prstGeom prst="line">
            <a:avLst/>
          </a:prstGeom>
          <a:ln w="47625" cap="rnd">
            <a:solidFill>
              <a:srgbClr val="FFFEE6"/>
            </a:solidFill>
            <a:prstDash val="solid"/>
            <a:headEnd type="none" w="sm" len="sm"/>
            <a:tailEnd type="none" w="sm" len="sm"/>
          </a:ln>
        </p:spPr>
      </p:sp>
      <p:grpSp>
        <p:nvGrpSpPr>
          <p:cNvPr id="51" name="Group 51"/>
          <p:cNvGrpSpPr/>
          <p:nvPr/>
        </p:nvGrpSpPr>
        <p:grpSpPr>
          <a:xfrm>
            <a:off x="10465319" y="4568292"/>
            <a:ext cx="1433575" cy="578241"/>
            <a:chOff x="0" y="0"/>
            <a:chExt cx="727406" cy="293404"/>
          </a:xfrm>
        </p:grpSpPr>
        <p:sp>
          <p:nvSpPr>
            <p:cNvPr id="52" name="Freeform 52"/>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A4D8F6"/>
            </a:solidFill>
          </p:spPr>
        </p:sp>
      </p:grpSp>
      <p:grpSp>
        <p:nvGrpSpPr>
          <p:cNvPr id="53" name="Group 53"/>
          <p:cNvGrpSpPr/>
          <p:nvPr/>
        </p:nvGrpSpPr>
        <p:grpSpPr>
          <a:xfrm>
            <a:off x="3209343" y="2625462"/>
            <a:ext cx="1433575" cy="578241"/>
            <a:chOff x="0" y="0"/>
            <a:chExt cx="727406" cy="293404"/>
          </a:xfrm>
        </p:grpSpPr>
        <p:sp>
          <p:nvSpPr>
            <p:cNvPr id="54" name="Freeform 54"/>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FFFFF">
                <a:alpha val="49804"/>
              </a:srgbClr>
            </a:solidFill>
          </p:spPr>
        </p:sp>
      </p:grpSp>
      <p:grpSp>
        <p:nvGrpSpPr>
          <p:cNvPr id="55" name="Group 55"/>
          <p:cNvGrpSpPr/>
          <p:nvPr/>
        </p:nvGrpSpPr>
        <p:grpSpPr>
          <a:xfrm>
            <a:off x="3215693" y="3262346"/>
            <a:ext cx="1433575" cy="578241"/>
            <a:chOff x="0" y="0"/>
            <a:chExt cx="727406" cy="293404"/>
          </a:xfrm>
        </p:grpSpPr>
        <p:sp>
          <p:nvSpPr>
            <p:cNvPr id="56" name="Freeform 56"/>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FFFFF">
                <a:alpha val="49804"/>
              </a:srgbClr>
            </a:solidFill>
          </p:spPr>
        </p:sp>
      </p:grpSp>
      <p:grpSp>
        <p:nvGrpSpPr>
          <p:cNvPr id="57" name="Group 57"/>
          <p:cNvGrpSpPr/>
          <p:nvPr/>
        </p:nvGrpSpPr>
        <p:grpSpPr>
          <a:xfrm>
            <a:off x="3215693" y="3897737"/>
            <a:ext cx="1433575" cy="578241"/>
            <a:chOff x="0" y="0"/>
            <a:chExt cx="727406" cy="293404"/>
          </a:xfrm>
        </p:grpSpPr>
        <p:sp>
          <p:nvSpPr>
            <p:cNvPr id="58" name="Freeform 58"/>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67AB83"/>
            </a:solidFill>
          </p:spPr>
        </p:sp>
      </p:grpSp>
      <p:grpSp>
        <p:nvGrpSpPr>
          <p:cNvPr id="59" name="Group 59"/>
          <p:cNvGrpSpPr/>
          <p:nvPr/>
        </p:nvGrpSpPr>
        <p:grpSpPr>
          <a:xfrm>
            <a:off x="7035196" y="2508323"/>
            <a:ext cx="2472178" cy="1581184"/>
            <a:chOff x="0" y="0"/>
            <a:chExt cx="4944357" cy="3162368"/>
          </a:xfrm>
        </p:grpSpPr>
        <p:grpSp>
          <p:nvGrpSpPr>
            <p:cNvPr id="60" name="Group 60"/>
            <p:cNvGrpSpPr/>
            <p:nvPr/>
          </p:nvGrpSpPr>
          <p:grpSpPr>
            <a:xfrm>
              <a:off x="0" y="0"/>
              <a:ext cx="2892116" cy="1180368"/>
              <a:chOff x="0" y="0"/>
              <a:chExt cx="691290" cy="282138"/>
            </a:xfrm>
          </p:grpSpPr>
          <p:sp>
            <p:nvSpPr>
              <p:cNvPr id="61" name="Freeform 61"/>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62" name="Group 62"/>
            <p:cNvGrpSpPr/>
            <p:nvPr/>
          </p:nvGrpSpPr>
          <p:grpSpPr>
            <a:xfrm>
              <a:off x="24966" y="23885"/>
              <a:ext cx="2867149" cy="1156483"/>
              <a:chOff x="0" y="0"/>
              <a:chExt cx="727406" cy="293404"/>
            </a:xfrm>
          </p:grpSpPr>
          <p:sp>
            <p:nvSpPr>
              <p:cNvPr id="63" name="Freeform 63"/>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64" name="Group 64"/>
            <p:cNvGrpSpPr/>
            <p:nvPr/>
          </p:nvGrpSpPr>
          <p:grpSpPr>
            <a:xfrm>
              <a:off x="164450" y="149572"/>
              <a:ext cx="2892116" cy="1180368"/>
              <a:chOff x="0" y="0"/>
              <a:chExt cx="691290" cy="282138"/>
            </a:xfrm>
          </p:grpSpPr>
          <p:sp>
            <p:nvSpPr>
              <p:cNvPr id="65" name="Freeform 65"/>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66" name="Group 66"/>
            <p:cNvGrpSpPr/>
            <p:nvPr/>
          </p:nvGrpSpPr>
          <p:grpSpPr>
            <a:xfrm>
              <a:off x="189416" y="173457"/>
              <a:ext cx="2867149" cy="1156483"/>
              <a:chOff x="0" y="0"/>
              <a:chExt cx="727406" cy="293404"/>
            </a:xfrm>
          </p:grpSpPr>
          <p:sp>
            <p:nvSpPr>
              <p:cNvPr id="67" name="Freeform 6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68" name="Group 68"/>
            <p:cNvGrpSpPr/>
            <p:nvPr/>
          </p:nvGrpSpPr>
          <p:grpSpPr>
            <a:xfrm>
              <a:off x="311646" y="285177"/>
              <a:ext cx="2892116" cy="1180368"/>
              <a:chOff x="0" y="0"/>
              <a:chExt cx="691290" cy="282138"/>
            </a:xfrm>
          </p:grpSpPr>
          <p:sp>
            <p:nvSpPr>
              <p:cNvPr id="69" name="Freeform 69"/>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70" name="Group 70"/>
            <p:cNvGrpSpPr/>
            <p:nvPr/>
          </p:nvGrpSpPr>
          <p:grpSpPr>
            <a:xfrm>
              <a:off x="336612" y="309062"/>
              <a:ext cx="2867149" cy="1156483"/>
              <a:chOff x="0" y="0"/>
              <a:chExt cx="727406" cy="293404"/>
            </a:xfrm>
          </p:grpSpPr>
          <p:sp>
            <p:nvSpPr>
              <p:cNvPr id="71" name="Freeform 71"/>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72" name="Group 72"/>
            <p:cNvGrpSpPr/>
            <p:nvPr/>
          </p:nvGrpSpPr>
          <p:grpSpPr>
            <a:xfrm>
              <a:off x="469683" y="447044"/>
              <a:ext cx="2892116" cy="1180368"/>
              <a:chOff x="0" y="0"/>
              <a:chExt cx="691290" cy="282138"/>
            </a:xfrm>
          </p:grpSpPr>
          <p:sp>
            <p:nvSpPr>
              <p:cNvPr id="73" name="Freeform 73"/>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74" name="Group 74"/>
            <p:cNvGrpSpPr/>
            <p:nvPr/>
          </p:nvGrpSpPr>
          <p:grpSpPr>
            <a:xfrm>
              <a:off x="494650" y="470929"/>
              <a:ext cx="2867149" cy="1156483"/>
              <a:chOff x="0" y="0"/>
              <a:chExt cx="727406" cy="293404"/>
            </a:xfrm>
          </p:grpSpPr>
          <p:sp>
            <p:nvSpPr>
              <p:cNvPr id="75" name="Freeform 75"/>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76" name="Group 76"/>
            <p:cNvGrpSpPr/>
            <p:nvPr/>
          </p:nvGrpSpPr>
          <p:grpSpPr>
            <a:xfrm>
              <a:off x="634546" y="594546"/>
              <a:ext cx="2892116" cy="1180368"/>
              <a:chOff x="0" y="0"/>
              <a:chExt cx="691290" cy="282138"/>
            </a:xfrm>
          </p:grpSpPr>
          <p:sp>
            <p:nvSpPr>
              <p:cNvPr id="77" name="Freeform 77"/>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78" name="Group 78"/>
            <p:cNvGrpSpPr/>
            <p:nvPr/>
          </p:nvGrpSpPr>
          <p:grpSpPr>
            <a:xfrm>
              <a:off x="659512" y="618431"/>
              <a:ext cx="2867149" cy="1156483"/>
              <a:chOff x="0" y="0"/>
              <a:chExt cx="727406" cy="293404"/>
            </a:xfrm>
          </p:grpSpPr>
          <p:sp>
            <p:nvSpPr>
              <p:cNvPr id="79" name="Freeform 7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80" name="Group 80"/>
            <p:cNvGrpSpPr/>
            <p:nvPr/>
          </p:nvGrpSpPr>
          <p:grpSpPr>
            <a:xfrm>
              <a:off x="786946" y="746218"/>
              <a:ext cx="2892116" cy="1180368"/>
              <a:chOff x="0" y="0"/>
              <a:chExt cx="691290" cy="282138"/>
            </a:xfrm>
          </p:grpSpPr>
          <p:sp>
            <p:nvSpPr>
              <p:cNvPr id="81" name="Freeform 81"/>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82" name="Group 82"/>
            <p:cNvGrpSpPr/>
            <p:nvPr/>
          </p:nvGrpSpPr>
          <p:grpSpPr>
            <a:xfrm>
              <a:off x="811912" y="770103"/>
              <a:ext cx="2867149" cy="1156483"/>
              <a:chOff x="0" y="0"/>
              <a:chExt cx="727406" cy="293404"/>
            </a:xfrm>
          </p:grpSpPr>
          <p:sp>
            <p:nvSpPr>
              <p:cNvPr id="83" name="Freeform 83"/>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84" name="Group 84"/>
            <p:cNvGrpSpPr/>
            <p:nvPr/>
          </p:nvGrpSpPr>
          <p:grpSpPr>
            <a:xfrm>
              <a:off x="940358" y="900003"/>
              <a:ext cx="2892116" cy="1180368"/>
              <a:chOff x="0" y="0"/>
              <a:chExt cx="691290" cy="282138"/>
            </a:xfrm>
          </p:grpSpPr>
          <p:sp>
            <p:nvSpPr>
              <p:cNvPr id="85" name="Freeform 85"/>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86" name="Group 86"/>
            <p:cNvGrpSpPr/>
            <p:nvPr/>
          </p:nvGrpSpPr>
          <p:grpSpPr>
            <a:xfrm>
              <a:off x="965324" y="923888"/>
              <a:ext cx="2867149" cy="1156483"/>
              <a:chOff x="0" y="0"/>
              <a:chExt cx="727406" cy="293404"/>
            </a:xfrm>
          </p:grpSpPr>
          <p:sp>
            <p:nvSpPr>
              <p:cNvPr id="87" name="Freeform 8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88" name="Group 88"/>
            <p:cNvGrpSpPr/>
            <p:nvPr/>
          </p:nvGrpSpPr>
          <p:grpSpPr>
            <a:xfrm>
              <a:off x="1105458" y="1053843"/>
              <a:ext cx="2892116" cy="1180368"/>
              <a:chOff x="0" y="0"/>
              <a:chExt cx="691290" cy="282138"/>
            </a:xfrm>
          </p:grpSpPr>
          <p:sp>
            <p:nvSpPr>
              <p:cNvPr id="89" name="Freeform 89"/>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90" name="Group 90"/>
            <p:cNvGrpSpPr/>
            <p:nvPr/>
          </p:nvGrpSpPr>
          <p:grpSpPr>
            <a:xfrm>
              <a:off x="1130424" y="1077728"/>
              <a:ext cx="2867149" cy="1156483"/>
              <a:chOff x="0" y="0"/>
              <a:chExt cx="727406" cy="293404"/>
            </a:xfrm>
          </p:grpSpPr>
          <p:sp>
            <p:nvSpPr>
              <p:cNvPr id="91" name="Freeform 91"/>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92" name="Group 92"/>
            <p:cNvGrpSpPr/>
            <p:nvPr/>
          </p:nvGrpSpPr>
          <p:grpSpPr>
            <a:xfrm>
              <a:off x="1270374" y="1199931"/>
              <a:ext cx="2892116" cy="1180368"/>
              <a:chOff x="0" y="0"/>
              <a:chExt cx="691290" cy="282138"/>
            </a:xfrm>
          </p:grpSpPr>
          <p:sp>
            <p:nvSpPr>
              <p:cNvPr id="93" name="Freeform 93"/>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94" name="Group 94"/>
            <p:cNvGrpSpPr/>
            <p:nvPr/>
          </p:nvGrpSpPr>
          <p:grpSpPr>
            <a:xfrm>
              <a:off x="1295341" y="1223816"/>
              <a:ext cx="2867149" cy="1156483"/>
              <a:chOff x="0" y="0"/>
              <a:chExt cx="727406" cy="293404"/>
            </a:xfrm>
          </p:grpSpPr>
          <p:sp>
            <p:nvSpPr>
              <p:cNvPr id="95" name="Freeform 95"/>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96" name="Group 96"/>
            <p:cNvGrpSpPr/>
            <p:nvPr/>
          </p:nvGrpSpPr>
          <p:grpSpPr>
            <a:xfrm>
              <a:off x="1409351" y="1343668"/>
              <a:ext cx="2892116" cy="1180368"/>
              <a:chOff x="0" y="0"/>
              <a:chExt cx="691290" cy="282138"/>
            </a:xfrm>
          </p:grpSpPr>
          <p:sp>
            <p:nvSpPr>
              <p:cNvPr id="97" name="Freeform 97"/>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98" name="Group 98"/>
            <p:cNvGrpSpPr/>
            <p:nvPr/>
          </p:nvGrpSpPr>
          <p:grpSpPr>
            <a:xfrm>
              <a:off x="1434317" y="1367553"/>
              <a:ext cx="2867149" cy="1156483"/>
              <a:chOff x="0" y="0"/>
              <a:chExt cx="727406" cy="293404"/>
            </a:xfrm>
          </p:grpSpPr>
          <p:sp>
            <p:nvSpPr>
              <p:cNvPr id="99" name="Freeform 9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00" name="Group 100"/>
            <p:cNvGrpSpPr/>
            <p:nvPr/>
          </p:nvGrpSpPr>
          <p:grpSpPr>
            <a:xfrm>
              <a:off x="1560000" y="1487791"/>
              <a:ext cx="2892116" cy="1180368"/>
              <a:chOff x="0" y="0"/>
              <a:chExt cx="691290" cy="282138"/>
            </a:xfrm>
          </p:grpSpPr>
          <p:sp>
            <p:nvSpPr>
              <p:cNvPr id="101" name="Freeform 101"/>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102" name="Group 102"/>
            <p:cNvGrpSpPr/>
            <p:nvPr/>
          </p:nvGrpSpPr>
          <p:grpSpPr>
            <a:xfrm>
              <a:off x="1584966" y="1511676"/>
              <a:ext cx="2867149" cy="1156483"/>
              <a:chOff x="0" y="0"/>
              <a:chExt cx="727406" cy="293404"/>
            </a:xfrm>
          </p:grpSpPr>
          <p:sp>
            <p:nvSpPr>
              <p:cNvPr id="103" name="Freeform 103"/>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04" name="Group 104"/>
            <p:cNvGrpSpPr/>
            <p:nvPr/>
          </p:nvGrpSpPr>
          <p:grpSpPr>
            <a:xfrm>
              <a:off x="1709062" y="1635401"/>
              <a:ext cx="2892116" cy="1180368"/>
              <a:chOff x="0" y="0"/>
              <a:chExt cx="691290" cy="282138"/>
            </a:xfrm>
          </p:grpSpPr>
          <p:sp>
            <p:nvSpPr>
              <p:cNvPr id="105" name="Freeform 105"/>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106" name="Group 106"/>
            <p:cNvGrpSpPr/>
            <p:nvPr/>
          </p:nvGrpSpPr>
          <p:grpSpPr>
            <a:xfrm>
              <a:off x="1734028" y="1659287"/>
              <a:ext cx="2867149" cy="1156483"/>
              <a:chOff x="0" y="0"/>
              <a:chExt cx="727406" cy="293404"/>
            </a:xfrm>
          </p:grpSpPr>
          <p:sp>
            <p:nvSpPr>
              <p:cNvPr id="107" name="Freeform 10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08" name="Group 108"/>
            <p:cNvGrpSpPr/>
            <p:nvPr/>
          </p:nvGrpSpPr>
          <p:grpSpPr>
            <a:xfrm>
              <a:off x="1872159" y="1799564"/>
              <a:ext cx="2892116" cy="1180368"/>
              <a:chOff x="0" y="0"/>
              <a:chExt cx="691290" cy="282138"/>
            </a:xfrm>
          </p:grpSpPr>
          <p:sp>
            <p:nvSpPr>
              <p:cNvPr id="109" name="Freeform 109"/>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110" name="Group 110"/>
            <p:cNvGrpSpPr/>
            <p:nvPr/>
          </p:nvGrpSpPr>
          <p:grpSpPr>
            <a:xfrm>
              <a:off x="1897126" y="1823449"/>
              <a:ext cx="2867149" cy="1156483"/>
              <a:chOff x="0" y="0"/>
              <a:chExt cx="727406" cy="293404"/>
            </a:xfrm>
          </p:grpSpPr>
          <p:sp>
            <p:nvSpPr>
              <p:cNvPr id="111" name="Freeform 111"/>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12" name="Group 112"/>
            <p:cNvGrpSpPr/>
            <p:nvPr/>
          </p:nvGrpSpPr>
          <p:grpSpPr>
            <a:xfrm>
              <a:off x="2052241" y="1982000"/>
              <a:ext cx="2892116" cy="1180368"/>
              <a:chOff x="0" y="0"/>
              <a:chExt cx="691290" cy="282138"/>
            </a:xfrm>
          </p:grpSpPr>
          <p:sp>
            <p:nvSpPr>
              <p:cNvPr id="113" name="Freeform 113"/>
              <p:cNvSpPr/>
              <p:nvPr/>
            </p:nvSpPr>
            <p:spPr>
              <a:xfrm>
                <a:off x="0" y="0"/>
                <a:ext cx="691290" cy="282138"/>
              </a:xfrm>
              <a:custGeom>
                <a:avLst/>
                <a:gdLst/>
                <a:ahLst/>
                <a:cxnLst/>
                <a:rect l="l" t="t" r="r" b="b"/>
                <a:pathLst>
                  <a:path w="691290" h="282138">
                    <a:moveTo>
                      <a:pt x="0" y="0"/>
                    </a:moveTo>
                    <a:lnTo>
                      <a:pt x="691290" y="0"/>
                    </a:lnTo>
                    <a:lnTo>
                      <a:pt x="691290" y="282138"/>
                    </a:lnTo>
                    <a:lnTo>
                      <a:pt x="0" y="282138"/>
                    </a:lnTo>
                    <a:close/>
                  </a:path>
                </a:pathLst>
              </a:custGeom>
              <a:solidFill>
                <a:srgbClr val="000000"/>
              </a:solidFill>
            </p:spPr>
          </p:sp>
        </p:grpSp>
        <p:grpSp>
          <p:nvGrpSpPr>
            <p:cNvPr id="114" name="Group 114"/>
            <p:cNvGrpSpPr/>
            <p:nvPr/>
          </p:nvGrpSpPr>
          <p:grpSpPr>
            <a:xfrm>
              <a:off x="2077207" y="2005885"/>
              <a:ext cx="2867149" cy="1156483"/>
              <a:chOff x="0" y="0"/>
              <a:chExt cx="727406" cy="293404"/>
            </a:xfrm>
          </p:grpSpPr>
          <p:sp>
            <p:nvSpPr>
              <p:cNvPr id="115" name="Freeform 115"/>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sp>
          <p:nvSpPr>
            <p:cNvPr id="116" name="TextBox 116"/>
            <p:cNvSpPr txBox="1"/>
            <p:nvPr/>
          </p:nvSpPr>
          <p:spPr>
            <a:xfrm>
              <a:off x="2301738" y="2409228"/>
              <a:ext cx="2456186" cy="38472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Strength Coach</a:t>
              </a:r>
            </a:p>
          </p:txBody>
        </p:sp>
      </p:grpSp>
      <p:grpSp>
        <p:nvGrpSpPr>
          <p:cNvPr id="117" name="Group 117"/>
          <p:cNvGrpSpPr/>
          <p:nvPr/>
        </p:nvGrpSpPr>
        <p:grpSpPr>
          <a:xfrm>
            <a:off x="5143582" y="3889738"/>
            <a:ext cx="1747514" cy="876586"/>
            <a:chOff x="0" y="0"/>
            <a:chExt cx="3495028" cy="1753171"/>
          </a:xfrm>
        </p:grpSpPr>
        <p:grpSp>
          <p:nvGrpSpPr>
            <p:cNvPr id="118" name="Group 118"/>
            <p:cNvGrpSpPr/>
            <p:nvPr/>
          </p:nvGrpSpPr>
          <p:grpSpPr>
            <a:xfrm>
              <a:off x="0" y="0"/>
              <a:ext cx="2903863" cy="1188479"/>
              <a:chOff x="0" y="0"/>
              <a:chExt cx="727406" cy="297709"/>
            </a:xfrm>
          </p:grpSpPr>
          <p:sp>
            <p:nvSpPr>
              <p:cNvPr id="119" name="Freeform 119"/>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20" name="Group 120"/>
            <p:cNvGrpSpPr/>
            <p:nvPr/>
          </p:nvGrpSpPr>
          <p:grpSpPr>
            <a:xfrm>
              <a:off x="36713" y="31997"/>
              <a:ext cx="2867149" cy="1156483"/>
              <a:chOff x="0" y="0"/>
              <a:chExt cx="727406" cy="293404"/>
            </a:xfrm>
          </p:grpSpPr>
          <p:sp>
            <p:nvSpPr>
              <p:cNvPr id="121" name="Freeform 121"/>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22" name="Group 122"/>
            <p:cNvGrpSpPr/>
            <p:nvPr/>
          </p:nvGrpSpPr>
          <p:grpSpPr>
            <a:xfrm>
              <a:off x="161716" y="170845"/>
              <a:ext cx="2903863" cy="1188479"/>
              <a:chOff x="0" y="0"/>
              <a:chExt cx="727406" cy="297709"/>
            </a:xfrm>
          </p:grpSpPr>
          <p:sp>
            <p:nvSpPr>
              <p:cNvPr id="123" name="Freeform 123"/>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24" name="Group 124"/>
            <p:cNvGrpSpPr/>
            <p:nvPr/>
          </p:nvGrpSpPr>
          <p:grpSpPr>
            <a:xfrm>
              <a:off x="198429" y="202842"/>
              <a:ext cx="2867149" cy="1156483"/>
              <a:chOff x="0" y="0"/>
              <a:chExt cx="727406" cy="293404"/>
            </a:xfrm>
          </p:grpSpPr>
          <p:sp>
            <p:nvSpPr>
              <p:cNvPr id="125" name="Freeform 125"/>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26" name="Group 126"/>
            <p:cNvGrpSpPr/>
            <p:nvPr/>
          </p:nvGrpSpPr>
          <p:grpSpPr>
            <a:xfrm>
              <a:off x="357961" y="379488"/>
              <a:ext cx="2903863" cy="1188479"/>
              <a:chOff x="0" y="0"/>
              <a:chExt cx="727406" cy="297709"/>
            </a:xfrm>
          </p:grpSpPr>
          <p:sp>
            <p:nvSpPr>
              <p:cNvPr id="127" name="Freeform 127"/>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28" name="Group 128"/>
            <p:cNvGrpSpPr/>
            <p:nvPr/>
          </p:nvGrpSpPr>
          <p:grpSpPr>
            <a:xfrm>
              <a:off x="394674" y="411484"/>
              <a:ext cx="2867149" cy="1156483"/>
              <a:chOff x="0" y="0"/>
              <a:chExt cx="727406" cy="293404"/>
            </a:xfrm>
          </p:grpSpPr>
          <p:sp>
            <p:nvSpPr>
              <p:cNvPr id="129" name="Freeform 12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30" name="Group 130"/>
            <p:cNvGrpSpPr/>
            <p:nvPr/>
          </p:nvGrpSpPr>
          <p:grpSpPr>
            <a:xfrm>
              <a:off x="591165" y="564691"/>
              <a:ext cx="2903863" cy="1188479"/>
              <a:chOff x="0" y="0"/>
              <a:chExt cx="727406" cy="297709"/>
            </a:xfrm>
          </p:grpSpPr>
          <p:sp>
            <p:nvSpPr>
              <p:cNvPr id="131" name="Freeform 131"/>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32" name="Group 132"/>
            <p:cNvGrpSpPr/>
            <p:nvPr/>
          </p:nvGrpSpPr>
          <p:grpSpPr>
            <a:xfrm>
              <a:off x="627879" y="596688"/>
              <a:ext cx="2867149" cy="1156483"/>
              <a:chOff x="0" y="0"/>
              <a:chExt cx="727406" cy="293404"/>
            </a:xfrm>
          </p:grpSpPr>
          <p:sp>
            <p:nvSpPr>
              <p:cNvPr id="133" name="Freeform 133"/>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sp>
          <p:nvSpPr>
            <p:cNvPr id="134" name="TextBox 134"/>
            <p:cNvSpPr txBox="1"/>
            <p:nvPr/>
          </p:nvSpPr>
          <p:spPr>
            <a:xfrm>
              <a:off x="926684" y="981393"/>
              <a:ext cx="2456188" cy="38472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Athletic Trainer</a:t>
              </a:r>
            </a:p>
          </p:txBody>
        </p:sp>
      </p:grpSp>
      <p:grpSp>
        <p:nvGrpSpPr>
          <p:cNvPr id="135" name="Group 135"/>
          <p:cNvGrpSpPr/>
          <p:nvPr/>
        </p:nvGrpSpPr>
        <p:grpSpPr>
          <a:xfrm>
            <a:off x="3014914" y="4507759"/>
            <a:ext cx="1664717" cy="805627"/>
            <a:chOff x="0" y="0"/>
            <a:chExt cx="3329435" cy="1611252"/>
          </a:xfrm>
        </p:grpSpPr>
        <p:grpSp>
          <p:nvGrpSpPr>
            <p:cNvPr id="136" name="Group 136"/>
            <p:cNvGrpSpPr/>
            <p:nvPr/>
          </p:nvGrpSpPr>
          <p:grpSpPr>
            <a:xfrm>
              <a:off x="425572" y="0"/>
              <a:ext cx="2903863" cy="1188479"/>
              <a:chOff x="0" y="0"/>
              <a:chExt cx="727406" cy="297709"/>
            </a:xfrm>
          </p:grpSpPr>
          <p:sp>
            <p:nvSpPr>
              <p:cNvPr id="137" name="Freeform 137"/>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38" name="Group 138"/>
            <p:cNvGrpSpPr/>
            <p:nvPr/>
          </p:nvGrpSpPr>
          <p:grpSpPr>
            <a:xfrm>
              <a:off x="425572" y="31997"/>
              <a:ext cx="2867149" cy="1156483"/>
              <a:chOff x="0" y="0"/>
              <a:chExt cx="727406" cy="293404"/>
            </a:xfrm>
          </p:grpSpPr>
          <p:sp>
            <p:nvSpPr>
              <p:cNvPr id="139" name="Freeform 139"/>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40" name="Group 140"/>
            <p:cNvGrpSpPr/>
            <p:nvPr/>
          </p:nvGrpSpPr>
          <p:grpSpPr>
            <a:xfrm>
              <a:off x="236702" y="222202"/>
              <a:ext cx="2903863" cy="1188479"/>
              <a:chOff x="0" y="0"/>
              <a:chExt cx="727406" cy="297709"/>
            </a:xfrm>
          </p:grpSpPr>
          <p:sp>
            <p:nvSpPr>
              <p:cNvPr id="141" name="Freeform 141"/>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42" name="Group 142"/>
            <p:cNvGrpSpPr/>
            <p:nvPr/>
          </p:nvGrpSpPr>
          <p:grpSpPr>
            <a:xfrm>
              <a:off x="236702" y="254198"/>
              <a:ext cx="2867149" cy="1156483"/>
              <a:chOff x="0" y="0"/>
              <a:chExt cx="727406" cy="293404"/>
            </a:xfrm>
          </p:grpSpPr>
          <p:sp>
            <p:nvSpPr>
              <p:cNvPr id="143" name="Freeform 143"/>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grpSp>
          <p:nvGrpSpPr>
            <p:cNvPr id="144" name="Group 144"/>
            <p:cNvGrpSpPr/>
            <p:nvPr/>
          </p:nvGrpSpPr>
          <p:grpSpPr>
            <a:xfrm>
              <a:off x="0" y="422772"/>
              <a:ext cx="2903863" cy="1188479"/>
              <a:chOff x="0" y="0"/>
              <a:chExt cx="727406" cy="297709"/>
            </a:xfrm>
          </p:grpSpPr>
          <p:sp>
            <p:nvSpPr>
              <p:cNvPr id="145" name="Freeform 145"/>
              <p:cNvSpPr/>
              <p:nvPr/>
            </p:nvSpPr>
            <p:spPr>
              <a:xfrm>
                <a:off x="0" y="0"/>
                <a:ext cx="727406" cy="297709"/>
              </a:xfrm>
              <a:custGeom>
                <a:avLst/>
                <a:gdLst/>
                <a:ahLst/>
                <a:cxnLst/>
                <a:rect l="l" t="t" r="r" b="b"/>
                <a:pathLst>
                  <a:path w="727406" h="297709">
                    <a:moveTo>
                      <a:pt x="0" y="0"/>
                    </a:moveTo>
                    <a:lnTo>
                      <a:pt x="727406" y="0"/>
                    </a:lnTo>
                    <a:lnTo>
                      <a:pt x="727406" y="297709"/>
                    </a:lnTo>
                    <a:lnTo>
                      <a:pt x="0" y="297709"/>
                    </a:lnTo>
                    <a:close/>
                  </a:path>
                </a:pathLst>
              </a:custGeom>
              <a:solidFill>
                <a:srgbClr val="000000"/>
              </a:solidFill>
            </p:spPr>
          </p:sp>
        </p:grpSp>
        <p:grpSp>
          <p:nvGrpSpPr>
            <p:cNvPr id="146" name="Group 146"/>
            <p:cNvGrpSpPr/>
            <p:nvPr/>
          </p:nvGrpSpPr>
          <p:grpSpPr>
            <a:xfrm>
              <a:off x="0" y="454769"/>
              <a:ext cx="2867149" cy="1156483"/>
              <a:chOff x="0" y="0"/>
              <a:chExt cx="727406" cy="293404"/>
            </a:xfrm>
          </p:grpSpPr>
          <p:sp>
            <p:nvSpPr>
              <p:cNvPr id="147" name="Freeform 147"/>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6F4BE"/>
              </a:solidFill>
            </p:spPr>
          </p:sp>
        </p:grpSp>
        <p:sp>
          <p:nvSpPr>
            <p:cNvPr id="148" name="TextBox 148"/>
            <p:cNvSpPr txBox="1"/>
            <p:nvPr/>
          </p:nvSpPr>
          <p:spPr>
            <a:xfrm>
              <a:off x="205480" y="840551"/>
              <a:ext cx="2456187" cy="38472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Athletic Trainer</a:t>
              </a:r>
            </a:p>
          </p:txBody>
        </p:sp>
      </p:grpSp>
      <p:sp>
        <p:nvSpPr>
          <p:cNvPr id="149" name="AutoShape 149"/>
          <p:cNvSpPr/>
          <p:nvPr/>
        </p:nvSpPr>
        <p:spPr>
          <a:xfrm>
            <a:off x="-10382" y="5461387"/>
            <a:ext cx="12192000" cy="1422753"/>
          </a:xfrm>
          <a:prstGeom prst="rect">
            <a:avLst/>
          </a:prstGeom>
          <a:solidFill>
            <a:srgbClr val="F8CF2C">
              <a:alpha val="40000"/>
            </a:srgbClr>
          </a:solidFill>
        </p:spPr>
      </p:sp>
      <p:grpSp>
        <p:nvGrpSpPr>
          <p:cNvPr id="150" name="Group 150"/>
          <p:cNvGrpSpPr/>
          <p:nvPr/>
        </p:nvGrpSpPr>
        <p:grpSpPr>
          <a:xfrm>
            <a:off x="83242" y="5489223"/>
            <a:ext cx="2507763" cy="1315339"/>
            <a:chOff x="0" y="-19049"/>
            <a:chExt cx="5015527" cy="2630678"/>
          </a:xfrm>
        </p:grpSpPr>
        <p:pic>
          <p:nvPicPr>
            <p:cNvPr id="151" name="Picture 151"/>
            <p:cNvPicPr>
              <a:picLocks noChangeAspect="1"/>
            </p:cNvPicPr>
            <p:nvPr/>
          </p:nvPicPr>
          <p:blipFill>
            <a:blip r:embed="rId3"/>
            <a:srcRect/>
            <a:stretch>
              <a:fillRect/>
            </a:stretch>
          </p:blipFill>
          <p:spPr>
            <a:xfrm>
              <a:off x="2504413" y="787007"/>
              <a:ext cx="2511114" cy="1824622"/>
            </a:xfrm>
            <a:prstGeom prst="rect">
              <a:avLst/>
            </a:prstGeom>
          </p:spPr>
        </p:pic>
        <p:pic>
          <p:nvPicPr>
            <p:cNvPr id="152" name="Picture 152"/>
            <p:cNvPicPr>
              <a:picLocks noChangeAspect="1"/>
            </p:cNvPicPr>
            <p:nvPr/>
          </p:nvPicPr>
          <p:blipFill>
            <a:blip r:embed="rId4"/>
            <a:srcRect/>
            <a:stretch>
              <a:fillRect/>
            </a:stretch>
          </p:blipFill>
          <p:spPr>
            <a:xfrm>
              <a:off x="0" y="1133685"/>
              <a:ext cx="2443674" cy="1426843"/>
            </a:xfrm>
            <a:prstGeom prst="rect">
              <a:avLst/>
            </a:prstGeom>
          </p:spPr>
        </p:pic>
        <p:sp>
          <p:nvSpPr>
            <p:cNvPr id="153" name="TextBox 153"/>
            <p:cNvSpPr txBox="1"/>
            <p:nvPr/>
          </p:nvSpPr>
          <p:spPr>
            <a:xfrm>
              <a:off x="930920" y="-19049"/>
              <a:ext cx="2829051" cy="718146"/>
            </a:xfrm>
            <a:prstGeom prst="rect">
              <a:avLst/>
            </a:prstGeom>
          </p:spPr>
          <p:txBody>
            <a:bodyPr lIns="0" tIns="0" rIns="0" bIns="0" rtlCol="0" anchor="t">
              <a:spAutoFit/>
            </a:bodyPr>
            <a:lstStyle/>
            <a:p>
              <a:pPr algn="ctr" defTabSz="609630">
                <a:lnSpc>
                  <a:spcPts val="1399"/>
                </a:lnSpc>
              </a:pPr>
              <a:r>
                <a:rPr lang="en-US" sz="999">
                  <a:solidFill>
                    <a:srgbClr val="FFFEE6"/>
                  </a:solidFill>
                  <a:latin typeface="Open Sans"/>
                </a:rPr>
                <a:t>Deployable Medical Equipment Sets</a:t>
              </a:r>
            </a:p>
          </p:txBody>
        </p:sp>
      </p:grpSp>
      <p:grpSp>
        <p:nvGrpSpPr>
          <p:cNvPr id="154" name="Group 154"/>
          <p:cNvGrpSpPr/>
          <p:nvPr/>
        </p:nvGrpSpPr>
        <p:grpSpPr>
          <a:xfrm>
            <a:off x="9953359" y="5496338"/>
            <a:ext cx="1414525" cy="1320101"/>
            <a:chOff x="0" y="-28575"/>
            <a:chExt cx="2829049" cy="2640204"/>
          </a:xfrm>
        </p:grpSpPr>
        <p:pic>
          <p:nvPicPr>
            <p:cNvPr id="155" name="Picture 155"/>
            <p:cNvPicPr>
              <a:picLocks noChangeAspect="1"/>
            </p:cNvPicPr>
            <p:nvPr/>
          </p:nvPicPr>
          <p:blipFill>
            <a:blip r:embed="rId5"/>
            <a:srcRect/>
            <a:stretch>
              <a:fillRect/>
            </a:stretch>
          </p:blipFill>
          <p:spPr>
            <a:xfrm>
              <a:off x="138913" y="722488"/>
              <a:ext cx="2551224" cy="1889141"/>
            </a:xfrm>
            <a:prstGeom prst="rect">
              <a:avLst/>
            </a:prstGeom>
          </p:spPr>
        </p:pic>
        <p:sp>
          <p:nvSpPr>
            <p:cNvPr id="156" name="TextBox 156"/>
            <p:cNvSpPr txBox="1"/>
            <p:nvPr/>
          </p:nvSpPr>
          <p:spPr>
            <a:xfrm>
              <a:off x="0" y="-28575"/>
              <a:ext cx="2829049" cy="718147"/>
            </a:xfrm>
            <a:prstGeom prst="rect">
              <a:avLst/>
            </a:prstGeom>
          </p:spPr>
          <p:txBody>
            <a:bodyPr lIns="0" tIns="0" rIns="0" bIns="0" rtlCol="0" anchor="t">
              <a:spAutoFit/>
            </a:bodyPr>
            <a:lstStyle/>
            <a:p>
              <a:pPr algn="ctr" defTabSz="609630">
                <a:lnSpc>
                  <a:spcPts val="1400"/>
                </a:lnSpc>
              </a:pPr>
              <a:r>
                <a:rPr lang="en-US" sz="1000">
                  <a:solidFill>
                    <a:srgbClr val="FFFEE6"/>
                  </a:solidFill>
                  <a:latin typeface="Open Sans"/>
                </a:rPr>
                <a:t>Soldier Performance Readiness Center</a:t>
              </a:r>
            </a:p>
          </p:txBody>
        </p:sp>
      </p:grpSp>
      <p:grpSp>
        <p:nvGrpSpPr>
          <p:cNvPr id="161" name="Group 161"/>
          <p:cNvGrpSpPr/>
          <p:nvPr/>
        </p:nvGrpSpPr>
        <p:grpSpPr>
          <a:xfrm>
            <a:off x="3958980" y="5484460"/>
            <a:ext cx="1657469" cy="1343857"/>
            <a:chOff x="0" y="-28575"/>
            <a:chExt cx="3314938" cy="2687714"/>
          </a:xfrm>
        </p:grpSpPr>
        <p:pic>
          <p:nvPicPr>
            <p:cNvPr id="162" name="Picture 162"/>
            <p:cNvPicPr>
              <a:picLocks noChangeAspect="1"/>
            </p:cNvPicPr>
            <p:nvPr/>
          </p:nvPicPr>
          <p:blipFill>
            <a:blip r:embed="rId6"/>
            <a:srcRect/>
            <a:stretch>
              <a:fillRect/>
            </a:stretch>
          </p:blipFill>
          <p:spPr>
            <a:xfrm>
              <a:off x="0" y="445973"/>
              <a:ext cx="3314938" cy="2213166"/>
            </a:xfrm>
            <a:prstGeom prst="rect">
              <a:avLst/>
            </a:prstGeom>
          </p:spPr>
        </p:pic>
        <p:sp>
          <p:nvSpPr>
            <p:cNvPr id="163" name="TextBox 163"/>
            <p:cNvSpPr txBox="1"/>
            <p:nvPr/>
          </p:nvSpPr>
          <p:spPr>
            <a:xfrm>
              <a:off x="143156" y="-28575"/>
              <a:ext cx="2829050" cy="718146"/>
            </a:xfrm>
            <a:prstGeom prst="rect">
              <a:avLst/>
            </a:prstGeom>
          </p:spPr>
          <p:txBody>
            <a:bodyPr lIns="0" tIns="0" rIns="0" bIns="0" rtlCol="0" anchor="t">
              <a:spAutoFit/>
            </a:bodyPr>
            <a:lstStyle/>
            <a:p>
              <a:pPr algn="ctr" defTabSz="609630">
                <a:lnSpc>
                  <a:spcPts val="1400"/>
                </a:lnSpc>
              </a:pPr>
              <a:r>
                <a:rPr lang="en-US" sz="1000">
                  <a:solidFill>
                    <a:srgbClr val="FFFEE6"/>
                  </a:solidFill>
                  <a:latin typeface="Open Sans"/>
                </a:rPr>
                <a:t>Deployable Training Lockers</a:t>
              </a:r>
            </a:p>
          </p:txBody>
        </p:sp>
      </p:grpSp>
      <p:grpSp>
        <p:nvGrpSpPr>
          <p:cNvPr id="164" name="Group 164"/>
          <p:cNvGrpSpPr/>
          <p:nvPr/>
        </p:nvGrpSpPr>
        <p:grpSpPr>
          <a:xfrm>
            <a:off x="6577157" y="5489223"/>
            <a:ext cx="2426880" cy="1339094"/>
            <a:chOff x="0" y="-19049"/>
            <a:chExt cx="4853760" cy="2678188"/>
          </a:xfrm>
        </p:grpSpPr>
        <p:pic>
          <p:nvPicPr>
            <p:cNvPr id="165" name="Picture 165"/>
            <p:cNvPicPr>
              <a:picLocks noChangeAspect="1"/>
            </p:cNvPicPr>
            <p:nvPr/>
          </p:nvPicPr>
          <p:blipFill>
            <a:blip r:embed="rId7"/>
            <a:srcRect/>
            <a:stretch>
              <a:fillRect/>
            </a:stretch>
          </p:blipFill>
          <p:spPr>
            <a:xfrm>
              <a:off x="0" y="503397"/>
              <a:ext cx="1605209" cy="2145499"/>
            </a:xfrm>
            <a:prstGeom prst="rect">
              <a:avLst/>
            </a:prstGeom>
          </p:spPr>
        </p:pic>
        <p:pic>
          <p:nvPicPr>
            <p:cNvPr id="166" name="Picture 166"/>
            <p:cNvPicPr>
              <a:picLocks noChangeAspect="1"/>
            </p:cNvPicPr>
            <p:nvPr/>
          </p:nvPicPr>
          <p:blipFill>
            <a:blip r:embed="rId8"/>
            <a:srcRect/>
            <a:stretch>
              <a:fillRect/>
            </a:stretch>
          </p:blipFill>
          <p:spPr>
            <a:xfrm>
              <a:off x="1635965" y="503397"/>
              <a:ext cx="3217795" cy="2155742"/>
            </a:xfrm>
            <a:prstGeom prst="rect">
              <a:avLst/>
            </a:prstGeom>
          </p:spPr>
        </p:pic>
        <p:sp>
          <p:nvSpPr>
            <p:cNvPr id="167" name="TextBox 167"/>
            <p:cNvSpPr txBox="1"/>
            <p:nvPr/>
          </p:nvSpPr>
          <p:spPr>
            <a:xfrm>
              <a:off x="604674" y="-19049"/>
              <a:ext cx="2829050" cy="718146"/>
            </a:xfrm>
            <a:prstGeom prst="rect">
              <a:avLst/>
            </a:prstGeom>
          </p:spPr>
          <p:txBody>
            <a:bodyPr lIns="0" tIns="0" rIns="0" bIns="0" rtlCol="0" anchor="t">
              <a:spAutoFit/>
            </a:bodyPr>
            <a:lstStyle/>
            <a:p>
              <a:pPr algn="ctr" defTabSz="609630">
                <a:lnSpc>
                  <a:spcPts val="1399"/>
                </a:lnSpc>
              </a:pPr>
              <a:r>
                <a:rPr lang="en-US" sz="999">
                  <a:solidFill>
                    <a:srgbClr val="FFFEE6"/>
                  </a:solidFill>
                  <a:latin typeface="Open Sans"/>
                </a:rPr>
                <a:t>Treatment and Training Equipment</a:t>
              </a:r>
            </a:p>
          </p:txBody>
        </p:sp>
      </p:grpSp>
      <p:grpSp>
        <p:nvGrpSpPr>
          <p:cNvPr id="168" name="Group 168"/>
          <p:cNvGrpSpPr/>
          <p:nvPr/>
        </p:nvGrpSpPr>
        <p:grpSpPr>
          <a:xfrm>
            <a:off x="83242" y="4681353"/>
            <a:ext cx="2191297" cy="692963"/>
            <a:chOff x="0" y="0"/>
            <a:chExt cx="1527418" cy="483022"/>
          </a:xfrm>
        </p:grpSpPr>
        <p:sp>
          <p:nvSpPr>
            <p:cNvPr id="169" name="Freeform 169"/>
            <p:cNvSpPr/>
            <p:nvPr/>
          </p:nvSpPr>
          <p:spPr>
            <a:xfrm>
              <a:off x="0" y="0"/>
              <a:ext cx="1527418" cy="483022"/>
            </a:xfrm>
            <a:custGeom>
              <a:avLst/>
              <a:gdLst/>
              <a:ahLst/>
              <a:cxnLst/>
              <a:rect l="l" t="t" r="r" b="b"/>
              <a:pathLst>
                <a:path w="1527418" h="483022">
                  <a:moveTo>
                    <a:pt x="0" y="0"/>
                  </a:moveTo>
                  <a:lnTo>
                    <a:pt x="1527418" y="0"/>
                  </a:lnTo>
                  <a:lnTo>
                    <a:pt x="1527418" y="483022"/>
                  </a:lnTo>
                  <a:lnTo>
                    <a:pt x="0" y="483022"/>
                  </a:lnTo>
                  <a:close/>
                </a:path>
              </a:pathLst>
            </a:custGeom>
            <a:solidFill>
              <a:srgbClr val="FFFFFF">
                <a:alpha val="9804"/>
              </a:srgbClr>
            </a:solidFill>
          </p:spPr>
        </p:sp>
      </p:grpSp>
      <p:grpSp>
        <p:nvGrpSpPr>
          <p:cNvPr id="170" name="Group 170"/>
          <p:cNvGrpSpPr/>
          <p:nvPr/>
        </p:nvGrpSpPr>
        <p:grpSpPr>
          <a:xfrm>
            <a:off x="172254" y="4715205"/>
            <a:ext cx="374042" cy="114367"/>
            <a:chOff x="0" y="0"/>
            <a:chExt cx="1494284" cy="456892"/>
          </a:xfrm>
        </p:grpSpPr>
        <p:sp>
          <p:nvSpPr>
            <p:cNvPr id="171" name="Freeform 171"/>
            <p:cNvSpPr/>
            <p:nvPr/>
          </p:nvSpPr>
          <p:spPr>
            <a:xfrm>
              <a:off x="0" y="0"/>
              <a:ext cx="1494284" cy="456892"/>
            </a:xfrm>
            <a:custGeom>
              <a:avLst/>
              <a:gdLst/>
              <a:ahLst/>
              <a:cxnLst/>
              <a:rect l="l" t="t" r="r" b="b"/>
              <a:pathLst>
                <a:path w="1494284" h="456892">
                  <a:moveTo>
                    <a:pt x="0" y="0"/>
                  </a:moveTo>
                  <a:lnTo>
                    <a:pt x="1494284" y="0"/>
                  </a:lnTo>
                  <a:lnTo>
                    <a:pt x="1494284" y="456892"/>
                  </a:lnTo>
                  <a:lnTo>
                    <a:pt x="0" y="456892"/>
                  </a:lnTo>
                  <a:close/>
                </a:path>
              </a:pathLst>
            </a:custGeom>
            <a:solidFill>
              <a:srgbClr val="67AB83"/>
            </a:solidFill>
          </p:spPr>
        </p:sp>
      </p:grpSp>
      <p:grpSp>
        <p:nvGrpSpPr>
          <p:cNvPr id="172" name="Group 172"/>
          <p:cNvGrpSpPr/>
          <p:nvPr/>
        </p:nvGrpSpPr>
        <p:grpSpPr>
          <a:xfrm>
            <a:off x="172254" y="4883364"/>
            <a:ext cx="374042" cy="114367"/>
            <a:chOff x="0" y="0"/>
            <a:chExt cx="1494284" cy="456892"/>
          </a:xfrm>
        </p:grpSpPr>
        <p:sp>
          <p:nvSpPr>
            <p:cNvPr id="173" name="Freeform 173"/>
            <p:cNvSpPr/>
            <p:nvPr/>
          </p:nvSpPr>
          <p:spPr>
            <a:xfrm>
              <a:off x="0" y="0"/>
              <a:ext cx="1494284" cy="456892"/>
            </a:xfrm>
            <a:custGeom>
              <a:avLst/>
              <a:gdLst/>
              <a:ahLst/>
              <a:cxnLst/>
              <a:rect l="l" t="t" r="r" b="b"/>
              <a:pathLst>
                <a:path w="1494284" h="456892">
                  <a:moveTo>
                    <a:pt x="0" y="0"/>
                  </a:moveTo>
                  <a:lnTo>
                    <a:pt x="1494284" y="0"/>
                  </a:lnTo>
                  <a:lnTo>
                    <a:pt x="1494284" y="456892"/>
                  </a:lnTo>
                  <a:lnTo>
                    <a:pt x="0" y="456892"/>
                  </a:lnTo>
                  <a:close/>
                </a:path>
              </a:pathLst>
            </a:custGeom>
            <a:solidFill>
              <a:srgbClr val="FFFFFF">
                <a:alpha val="40000"/>
              </a:srgbClr>
            </a:solidFill>
          </p:spPr>
        </p:sp>
      </p:grpSp>
      <p:grpSp>
        <p:nvGrpSpPr>
          <p:cNvPr id="174" name="Group 174"/>
          <p:cNvGrpSpPr/>
          <p:nvPr/>
        </p:nvGrpSpPr>
        <p:grpSpPr>
          <a:xfrm>
            <a:off x="172254" y="5059247"/>
            <a:ext cx="374042" cy="114367"/>
            <a:chOff x="0" y="0"/>
            <a:chExt cx="1494284" cy="456892"/>
          </a:xfrm>
        </p:grpSpPr>
        <p:sp>
          <p:nvSpPr>
            <p:cNvPr id="175" name="Freeform 175"/>
            <p:cNvSpPr/>
            <p:nvPr/>
          </p:nvSpPr>
          <p:spPr>
            <a:xfrm>
              <a:off x="0" y="0"/>
              <a:ext cx="1494284" cy="456892"/>
            </a:xfrm>
            <a:custGeom>
              <a:avLst/>
              <a:gdLst/>
              <a:ahLst/>
              <a:cxnLst/>
              <a:rect l="l" t="t" r="r" b="b"/>
              <a:pathLst>
                <a:path w="1494284" h="456892">
                  <a:moveTo>
                    <a:pt x="0" y="0"/>
                  </a:moveTo>
                  <a:lnTo>
                    <a:pt x="1494284" y="0"/>
                  </a:lnTo>
                  <a:lnTo>
                    <a:pt x="1494284" y="456892"/>
                  </a:lnTo>
                  <a:lnTo>
                    <a:pt x="0" y="456892"/>
                  </a:lnTo>
                  <a:close/>
                </a:path>
              </a:pathLst>
            </a:custGeom>
            <a:solidFill>
              <a:srgbClr val="A4D8F6"/>
            </a:solidFill>
          </p:spPr>
        </p:sp>
      </p:grpSp>
      <p:sp>
        <p:nvSpPr>
          <p:cNvPr id="176" name="TextBox 176"/>
          <p:cNvSpPr txBox="1"/>
          <p:nvPr/>
        </p:nvSpPr>
        <p:spPr>
          <a:xfrm>
            <a:off x="606001" y="4702504"/>
            <a:ext cx="469603" cy="141064"/>
          </a:xfrm>
          <a:prstGeom prst="rect">
            <a:avLst/>
          </a:prstGeom>
        </p:spPr>
        <p:txBody>
          <a:bodyPr lIns="0" tIns="0" rIns="0" bIns="0" rtlCol="0" anchor="t">
            <a:spAutoFit/>
          </a:bodyPr>
          <a:lstStyle/>
          <a:p>
            <a:pPr defTabSz="609630">
              <a:lnSpc>
                <a:spcPts val="1115"/>
              </a:lnSpc>
            </a:pPr>
            <a:r>
              <a:rPr lang="en-US" sz="797">
                <a:solidFill>
                  <a:srgbClr val="FFFEE6"/>
                </a:solidFill>
                <a:latin typeface="Open Sans"/>
              </a:rPr>
              <a:t>Military</a:t>
            </a:r>
          </a:p>
        </p:txBody>
      </p:sp>
      <p:sp>
        <p:nvSpPr>
          <p:cNvPr id="177" name="TextBox 177"/>
          <p:cNvSpPr txBox="1"/>
          <p:nvPr/>
        </p:nvSpPr>
        <p:spPr>
          <a:xfrm>
            <a:off x="606002" y="4870663"/>
            <a:ext cx="1623577" cy="141064"/>
          </a:xfrm>
          <a:prstGeom prst="rect">
            <a:avLst/>
          </a:prstGeom>
        </p:spPr>
        <p:txBody>
          <a:bodyPr lIns="0" tIns="0" rIns="0" bIns="0" rtlCol="0" anchor="t">
            <a:spAutoFit/>
          </a:bodyPr>
          <a:lstStyle/>
          <a:p>
            <a:pPr defTabSz="609630">
              <a:lnSpc>
                <a:spcPts val="1115"/>
              </a:lnSpc>
            </a:pPr>
            <a:r>
              <a:rPr lang="en-US" sz="797">
                <a:solidFill>
                  <a:srgbClr val="FFFEE6"/>
                </a:solidFill>
                <a:latin typeface="Open Sans"/>
              </a:rPr>
              <a:t>Organic to the brigade  (Military)</a:t>
            </a:r>
          </a:p>
        </p:txBody>
      </p:sp>
      <p:sp>
        <p:nvSpPr>
          <p:cNvPr id="178" name="TextBox 178"/>
          <p:cNvSpPr txBox="1"/>
          <p:nvPr/>
        </p:nvSpPr>
        <p:spPr>
          <a:xfrm>
            <a:off x="606002" y="5033176"/>
            <a:ext cx="1623577" cy="141064"/>
          </a:xfrm>
          <a:prstGeom prst="rect">
            <a:avLst/>
          </a:prstGeom>
        </p:spPr>
        <p:txBody>
          <a:bodyPr lIns="0" tIns="0" rIns="0" bIns="0" rtlCol="0" anchor="t">
            <a:spAutoFit/>
          </a:bodyPr>
          <a:lstStyle/>
          <a:p>
            <a:pPr defTabSz="609630">
              <a:lnSpc>
                <a:spcPts val="1115"/>
              </a:lnSpc>
            </a:pPr>
            <a:r>
              <a:rPr lang="en-US" sz="797">
                <a:solidFill>
                  <a:srgbClr val="FFFEE6"/>
                </a:solidFill>
                <a:latin typeface="Open Sans"/>
              </a:rPr>
              <a:t>Department of the Army Civilian</a:t>
            </a:r>
          </a:p>
        </p:txBody>
      </p:sp>
      <p:sp>
        <p:nvSpPr>
          <p:cNvPr id="179" name="TextBox 179"/>
          <p:cNvSpPr txBox="1"/>
          <p:nvPr/>
        </p:nvSpPr>
        <p:spPr>
          <a:xfrm>
            <a:off x="606002" y="5206377"/>
            <a:ext cx="676175" cy="141064"/>
          </a:xfrm>
          <a:prstGeom prst="rect">
            <a:avLst/>
          </a:prstGeom>
        </p:spPr>
        <p:txBody>
          <a:bodyPr lIns="0" tIns="0" rIns="0" bIns="0" rtlCol="0" anchor="t">
            <a:spAutoFit/>
          </a:bodyPr>
          <a:lstStyle/>
          <a:p>
            <a:pPr defTabSz="609630">
              <a:lnSpc>
                <a:spcPts val="1115"/>
              </a:lnSpc>
            </a:pPr>
            <a:r>
              <a:rPr lang="en-US" sz="797">
                <a:solidFill>
                  <a:srgbClr val="FFFEE6"/>
                </a:solidFill>
                <a:latin typeface="Open Sans"/>
              </a:rPr>
              <a:t>Contractor</a:t>
            </a:r>
          </a:p>
        </p:txBody>
      </p:sp>
      <p:grpSp>
        <p:nvGrpSpPr>
          <p:cNvPr id="180" name="Group 180"/>
          <p:cNvGrpSpPr/>
          <p:nvPr/>
        </p:nvGrpSpPr>
        <p:grpSpPr>
          <a:xfrm>
            <a:off x="172254" y="5226098"/>
            <a:ext cx="374042" cy="114367"/>
            <a:chOff x="0" y="0"/>
            <a:chExt cx="1494284" cy="456892"/>
          </a:xfrm>
        </p:grpSpPr>
        <p:sp>
          <p:nvSpPr>
            <p:cNvPr id="181" name="Freeform 181"/>
            <p:cNvSpPr/>
            <p:nvPr/>
          </p:nvSpPr>
          <p:spPr>
            <a:xfrm>
              <a:off x="0" y="0"/>
              <a:ext cx="1494284" cy="456892"/>
            </a:xfrm>
            <a:custGeom>
              <a:avLst/>
              <a:gdLst/>
              <a:ahLst/>
              <a:cxnLst/>
              <a:rect l="l" t="t" r="r" b="b"/>
              <a:pathLst>
                <a:path w="1494284" h="456892">
                  <a:moveTo>
                    <a:pt x="0" y="0"/>
                  </a:moveTo>
                  <a:lnTo>
                    <a:pt x="1494284" y="0"/>
                  </a:lnTo>
                  <a:lnTo>
                    <a:pt x="1494284" y="456892"/>
                  </a:lnTo>
                  <a:lnTo>
                    <a:pt x="0" y="456892"/>
                  </a:lnTo>
                  <a:close/>
                </a:path>
              </a:pathLst>
            </a:custGeom>
            <a:solidFill>
              <a:srgbClr val="F6F4BE"/>
            </a:solidFill>
          </p:spPr>
        </p:sp>
      </p:grpSp>
      <p:pic>
        <p:nvPicPr>
          <p:cNvPr id="182" name="Picture 182"/>
          <p:cNvPicPr>
            <a:picLocks noChangeAspect="1"/>
          </p:cNvPicPr>
          <p:nvPr/>
        </p:nvPicPr>
        <p:blipFill>
          <a:blip r:embed="rId9"/>
          <a:srcRect/>
          <a:stretch>
            <a:fillRect/>
          </a:stretch>
        </p:blipFill>
        <p:spPr>
          <a:xfrm>
            <a:off x="3041907" y="5123622"/>
            <a:ext cx="173787" cy="166851"/>
          </a:xfrm>
          <a:prstGeom prst="rect">
            <a:avLst/>
          </a:prstGeom>
        </p:spPr>
      </p:pic>
      <p:sp>
        <p:nvSpPr>
          <p:cNvPr id="183" name="TextBox 183"/>
          <p:cNvSpPr txBox="1"/>
          <p:nvPr/>
        </p:nvSpPr>
        <p:spPr>
          <a:xfrm>
            <a:off x="4301490" y="2059216"/>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Injury Control </a:t>
            </a:r>
          </a:p>
          <a:p>
            <a:pPr algn="ctr" defTabSz="609630">
              <a:lnSpc>
                <a:spcPts val="1493"/>
              </a:lnSpc>
            </a:pPr>
            <a:r>
              <a:rPr lang="en-US" sz="1067">
                <a:solidFill>
                  <a:srgbClr val="000000"/>
                </a:solidFill>
                <a:latin typeface="Open Sans"/>
              </a:rPr>
              <a:t>Director/Provider</a:t>
            </a:r>
          </a:p>
        </p:txBody>
      </p:sp>
      <p:sp>
        <p:nvSpPr>
          <p:cNvPr id="184" name="TextBox 184"/>
          <p:cNvSpPr txBox="1"/>
          <p:nvPr/>
        </p:nvSpPr>
        <p:spPr>
          <a:xfrm>
            <a:off x="5252673" y="3394674"/>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Physical Therapy Assistant</a:t>
            </a:r>
          </a:p>
        </p:txBody>
      </p:sp>
      <p:sp>
        <p:nvSpPr>
          <p:cNvPr id="185" name="TextBox 185"/>
          <p:cNvSpPr txBox="1"/>
          <p:nvPr/>
        </p:nvSpPr>
        <p:spPr>
          <a:xfrm>
            <a:off x="3318434" y="3335394"/>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Physical Therapy Specialist</a:t>
            </a:r>
          </a:p>
        </p:txBody>
      </p:sp>
      <p:sp>
        <p:nvSpPr>
          <p:cNvPr id="186" name="TextBox 186"/>
          <p:cNvSpPr txBox="1"/>
          <p:nvPr/>
        </p:nvSpPr>
        <p:spPr>
          <a:xfrm>
            <a:off x="3318434" y="3998277"/>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Physical Therapy Specialist</a:t>
            </a:r>
          </a:p>
        </p:txBody>
      </p:sp>
      <p:pic>
        <p:nvPicPr>
          <p:cNvPr id="187" name="Picture 187"/>
          <p:cNvPicPr>
            <a:picLocks noChangeAspect="1"/>
          </p:cNvPicPr>
          <p:nvPr/>
        </p:nvPicPr>
        <p:blipFill>
          <a:blip r:embed="rId9"/>
          <a:srcRect/>
          <a:stretch>
            <a:fillRect/>
          </a:stretch>
        </p:blipFill>
        <p:spPr>
          <a:xfrm>
            <a:off x="3244241" y="4296427"/>
            <a:ext cx="173787" cy="166851"/>
          </a:xfrm>
          <a:prstGeom prst="rect">
            <a:avLst/>
          </a:prstGeom>
        </p:spPr>
      </p:pic>
      <p:pic>
        <p:nvPicPr>
          <p:cNvPr id="188" name="Picture 188"/>
          <p:cNvPicPr>
            <a:picLocks noChangeAspect="1"/>
          </p:cNvPicPr>
          <p:nvPr/>
        </p:nvPicPr>
        <p:blipFill>
          <a:blip r:embed="rId9"/>
          <a:srcRect/>
          <a:stretch>
            <a:fillRect/>
          </a:stretch>
        </p:blipFill>
        <p:spPr>
          <a:xfrm>
            <a:off x="3244241" y="3661239"/>
            <a:ext cx="173787" cy="166851"/>
          </a:xfrm>
          <a:prstGeom prst="rect">
            <a:avLst/>
          </a:prstGeom>
        </p:spPr>
      </p:pic>
      <p:pic>
        <p:nvPicPr>
          <p:cNvPr id="189" name="Picture 189"/>
          <p:cNvPicPr>
            <a:picLocks noChangeAspect="1"/>
          </p:cNvPicPr>
          <p:nvPr/>
        </p:nvPicPr>
        <p:blipFill>
          <a:blip r:embed="rId9"/>
          <a:srcRect/>
          <a:stretch>
            <a:fillRect/>
          </a:stretch>
        </p:blipFill>
        <p:spPr>
          <a:xfrm>
            <a:off x="3244241" y="2999184"/>
            <a:ext cx="173787" cy="166851"/>
          </a:xfrm>
          <a:prstGeom prst="rect">
            <a:avLst/>
          </a:prstGeom>
        </p:spPr>
      </p:pic>
      <p:pic>
        <p:nvPicPr>
          <p:cNvPr id="190" name="Picture 190"/>
          <p:cNvPicPr>
            <a:picLocks noChangeAspect="1"/>
          </p:cNvPicPr>
          <p:nvPr/>
        </p:nvPicPr>
        <p:blipFill>
          <a:blip r:embed="rId9"/>
          <a:srcRect/>
          <a:stretch>
            <a:fillRect/>
          </a:stretch>
        </p:blipFill>
        <p:spPr>
          <a:xfrm>
            <a:off x="4214596" y="2383117"/>
            <a:ext cx="173787" cy="166851"/>
          </a:xfrm>
          <a:prstGeom prst="rect">
            <a:avLst/>
          </a:prstGeom>
        </p:spPr>
      </p:pic>
      <p:pic>
        <p:nvPicPr>
          <p:cNvPr id="191" name="Picture 191"/>
          <p:cNvPicPr>
            <a:picLocks noChangeAspect="1"/>
          </p:cNvPicPr>
          <p:nvPr/>
        </p:nvPicPr>
        <p:blipFill>
          <a:blip r:embed="rId9"/>
          <a:srcRect/>
          <a:stretch>
            <a:fillRect/>
          </a:stretch>
        </p:blipFill>
        <p:spPr>
          <a:xfrm>
            <a:off x="5506481" y="4574643"/>
            <a:ext cx="173787" cy="166851"/>
          </a:xfrm>
          <a:prstGeom prst="rect">
            <a:avLst/>
          </a:prstGeom>
        </p:spPr>
      </p:pic>
      <p:pic>
        <p:nvPicPr>
          <p:cNvPr id="192" name="Picture 192"/>
          <p:cNvPicPr>
            <a:picLocks noChangeAspect="1"/>
          </p:cNvPicPr>
          <p:nvPr/>
        </p:nvPicPr>
        <p:blipFill>
          <a:blip r:embed="rId9"/>
          <a:srcRect/>
          <a:stretch>
            <a:fillRect/>
          </a:stretch>
        </p:blipFill>
        <p:spPr>
          <a:xfrm>
            <a:off x="5181682" y="3661239"/>
            <a:ext cx="173787" cy="166851"/>
          </a:xfrm>
          <a:prstGeom prst="rect">
            <a:avLst/>
          </a:prstGeom>
        </p:spPr>
      </p:pic>
      <p:pic>
        <p:nvPicPr>
          <p:cNvPr id="193" name="Picture 193"/>
          <p:cNvPicPr>
            <a:picLocks noChangeAspect="1"/>
          </p:cNvPicPr>
          <p:nvPr/>
        </p:nvPicPr>
        <p:blipFill>
          <a:blip r:embed="rId9"/>
          <a:srcRect/>
          <a:stretch>
            <a:fillRect/>
          </a:stretch>
        </p:blipFill>
        <p:spPr>
          <a:xfrm>
            <a:off x="5165779" y="2999184"/>
            <a:ext cx="173787" cy="166851"/>
          </a:xfrm>
          <a:prstGeom prst="rect">
            <a:avLst/>
          </a:prstGeom>
        </p:spPr>
      </p:pic>
      <p:pic>
        <p:nvPicPr>
          <p:cNvPr id="194" name="Picture 194"/>
          <p:cNvPicPr>
            <a:picLocks noChangeAspect="1"/>
          </p:cNvPicPr>
          <p:nvPr/>
        </p:nvPicPr>
        <p:blipFill>
          <a:blip r:embed="rId9"/>
          <a:srcRect/>
          <a:stretch>
            <a:fillRect/>
          </a:stretch>
        </p:blipFill>
        <p:spPr>
          <a:xfrm>
            <a:off x="8103849" y="3897737"/>
            <a:ext cx="173787" cy="166851"/>
          </a:xfrm>
          <a:prstGeom prst="rect">
            <a:avLst/>
          </a:prstGeom>
        </p:spPr>
      </p:pic>
      <p:pic>
        <p:nvPicPr>
          <p:cNvPr id="195" name="Picture 195"/>
          <p:cNvPicPr>
            <a:picLocks noChangeAspect="1"/>
          </p:cNvPicPr>
          <p:nvPr/>
        </p:nvPicPr>
        <p:blipFill>
          <a:blip r:embed="rId10"/>
          <a:srcRect/>
          <a:stretch>
            <a:fillRect/>
          </a:stretch>
        </p:blipFill>
        <p:spPr>
          <a:xfrm>
            <a:off x="235754" y="2371239"/>
            <a:ext cx="206573" cy="190608"/>
          </a:xfrm>
          <a:prstGeom prst="rect">
            <a:avLst/>
          </a:prstGeom>
        </p:spPr>
      </p:pic>
      <p:pic>
        <p:nvPicPr>
          <p:cNvPr id="196" name="Picture 196"/>
          <p:cNvPicPr>
            <a:picLocks noChangeAspect="1"/>
          </p:cNvPicPr>
          <p:nvPr/>
        </p:nvPicPr>
        <p:blipFill>
          <a:blip r:embed="rId10"/>
          <a:srcRect/>
          <a:stretch>
            <a:fillRect/>
          </a:stretch>
        </p:blipFill>
        <p:spPr>
          <a:xfrm>
            <a:off x="1075604" y="3013095"/>
            <a:ext cx="206573" cy="190608"/>
          </a:xfrm>
          <a:prstGeom prst="rect">
            <a:avLst/>
          </a:prstGeom>
        </p:spPr>
      </p:pic>
      <p:pic>
        <p:nvPicPr>
          <p:cNvPr id="197" name="Picture 197"/>
          <p:cNvPicPr>
            <a:picLocks noChangeAspect="1"/>
          </p:cNvPicPr>
          <p:nvPr/>
        </p:nvPicPr>
        <p:blipFill>
          <a:blip r:embed="rId10"/>
          <a:srcRect/>
          <a:stretch>
            <a:fillRect/>
          </a:stretch>
        </p:blipFill>
        <p:spPr>
          <a:xfrm>
            <a:off x="1075604" y="3649360"/>
            <a:ext cx="206573" cy="190608"/>
          </a:xfrm>
          <a:prstGeom prst="rect">
            <a:avLst/>
          </a:prstGeom>
        </p:spPr>
      </p:pic>
      <p:pic>
        <p:nvPicPr>
          <p:cNvPr id="198" name="Picture 198"/>
          <p:cNvPicPr>
            <a:picLocks noChangeAspect="1"/>
          </p:cNvPicPr>
          <p:nvPr/>
        </p:nvPicPr>
        <p:blipFill>
          <a:blip r:embed="rId10"/>
          <a:srcRect/>
          <a:stretch>
            <a:fillRect/>
          </a:stretch>
        </p:blipFill>
        <p:spPr>
          <a:xfrm>
            <a:off x="1075604" y="4284548"/>
            <a:ext cx="206573" cy="190608"/>
          </a:xfrm>
          <a:prstGeom prst="rect">
            <a:avLst/>
          </a:prstGeom>
        </p:spPr>
      </p:pic>
      <p:pic>
        <p:nvPicPr>
          <p:cNvPr id="199" name="Picture 199"/>
          <p:cNvPicPr>
            <a:picLocks noChangeAspect="1"/>
          </p:cNvPicPr>
          <p:nvPr/>
        </p:nvPicPr>
        <p:blipFill>
          <a:blip r:embed="rId11"/>
          <a:srcRect/>
          <a:stretch>
            <a:fillRect/>
          </a:stretch>
        </p:blipFill>
        <p:spPr>
          <a:xfrm>
            <a:off x="9513725" y="2333455"/>
            <a:ext cx="210163" cy="210163"/>
          </a:xfrm>
          <a:prstGeom prst="rect">
            <a:avLst/>
          </a:prstGeom>
        </p:spPr>
      </p:pic>
      <p:pic>
        <p:nvPicPr>
          <p:cNvPr id="200" name="Picture 200"/>
          <p:cNvPicPr>
            <a:picLocks noChangeAspect="1"/>
          </p:cNvPicPr>
          <p:nvPr/>
        </p:nvPicPr>
        <p:blipFill>
          <a:blip r:embed="rId12"/>
          <a:srcRect/>
          <a:stretch>
            <a:fillRect/>
          </a:stretch>
        </p:blipFill>
        <p:spPr>
          <a:xfrm>
            <a:off x="9749384" y="2337770"/>
            <a:ext cx="208462" cy="205849"/>
          </a:xfrm>
          <a:prstGeom prst="rect">
            <a:avLst/>
          </a:prstGeom>
        </p:spPr>
      </p:pic>
      <p:pic>
        <p:nvPicPr>
          <p:cNvPr id="201" name="Picture 201"/>
          <p:cNvPicPr>
            <a:picLocks noChangeAspect="1"/>
          </p:cNvPicPr>
          <p:nvPr/>
        </p:nvPicPr>
        <p:blipFill>
          <a:blip r:embed="rId13"/>
          <a:srcRect/>
          <a:stretch>
            <a:fillRect/>
          </a:stretch>
        </p:blipFill>
        <p:spPr>
          <a:xfrm>
            <a:off x="9976895" y="2350461"/>
            <a:ext cx="199507" cy="199507"/>
          </a:xfrm>
          <a:prstGeom prst="rect">
            <a:avLst/>
          </a:prstGeom>
        </p:spPr>
      </p:pic>
      <p:sp>
        <p:nvSpPr>
          <p:cNvPr id="202" name="TextBox 202"/>
          <p:cNvSpPr txBox="1"/>
          <p:nvPr/>
        </p:nvSpPr>
        <p:spPr>
          <a:xfrm>
            <a:off x="548702" y="132107"/>
            <a:ext cx="10675191" cy="876650"/>
          </a:xfrm>
          <a:prstGeom prst="rect">
            <a:avLst/>
          </a:prstGeom>
        </p:spPr>
        <p:txBody>
          <a:bodyPr wrap="square" lIns="0" tIns="0" rIns="0" bIns="0" rtlCol="0" anchor="t">
            <a:spAutoFit/>
          </a:bodyPr>
          <a:lstStyle/>
          <a:p>
            <a:pPr defTabSz="609630">
              <a:lnSpc>
                <a:spcPts val="7933"/>
              </a:lnSpc>
            </a:pPr>
            <a:r>
              <a:rPr lang="en-US" sz="4000" dirty="0">
                <a:solidFill>
                  <a:srgbClr val="FFFEE6"/>
                </a:solidFill>
                <a:latin typeface="League Gothic"/>
              </a:rPr>
              <a:t>H2F Performance Team Structure</a:t>
            </a:r>
          </a:p>
        </p:txBody>
      </p:sp>
      <p:sp>
        <p:nvSpPr>
          <p:cNvPr id="203" name="TextBox 203"/>
          <p:cNvSpPr txBox="1"/>
          <p:nvPr/>
        </p:nvSpPr>
        <p:spPr>
          <a:xfrm>
            <a:off x="7006193" y="23938"/>
            <a:ext cx="6140910" cy="359073"/>
          </a:xfrm>
          <a:prstGeom prst="rect">
            <a:avLst/>
          </a:prstGeom>
        </p:spPr>
        <p:txBody>
          <a:bodyPr wrap="square" lIns="0" tIns="0" rIns="0" bIns="0" rtlCol="0" anchor="t">
            <a:spAutoFit/>
          </a:bodyPr>
          <a:lstStyle/>
          <a:p>
            <a:pPr algn="ctr" defTabSz="609630">
              <a:lnSpc>
                <a:spcPts val="2800"/>
              </a:lnSpc>
            </a:pPr>
            <a:r>
              <a:rPr lang="en-US" sz="2000" dirty="0">
                <a:solidFill>
                  <a:srgbClr val="FFFEE6"/>
                </a:solidFill>
                <a:latin typeface="League Gothic"/>
              </a:rPr>
              <a:t>Holistic Health and Fitness (H2F)</a:t>
            </a:r>
          </a:p>
        </p:txBody>
      </p:sp>
      <p:sp>
        <p:nvSpPr>
          <p:cNvPr id="204" name="TextBox 204"/>
          <p:cNvSpPr txBox="1"/>
          <p:nvPr/>
        </p:nvSpPr>
        <p:spPr>
          <a:xfrm>
            <a:off x="10127711" y="455995"/>
            <a:ext cx="1722964" cy="512961"/>
          </a:xfrm>
          <a:prstGeom prst="rect">
            <a:avLst/>
          </a:prstGeom>
        </p:spPr>
        <p:txBody>
          <a:bodyPr wrap="square" lIns="0" tIns="0" rIns="0" bIns="0" rtlCol="0" anchor="t">
            <a:spAutoFit/>
          </a:bodyPr>
          <a:lstStyle/>
          <a:p>
            <a:pPr algn="ctr" defTabSz="609630">
              <a:lnSpc>
                <a:spcPts val="4013"/>
              </a:lnSpc>
            </a:pPr>
            <a:r>
              <a:rPr lang="en-US" sz="2866" dirty="0">
                <a:solidFill>
                  <a:srgbClr val="FFFEE6"/>
                </a:solidFill>
                <a:latin typeface="League Gothic"/>
              </a:rPr>
              <a:t>Tier 1</a:t>
            </a:r>
          </a:p>
        </p:txBody>
      </p:sp>
      <p:sp>
        <p:nvSpPr>
          <p:cNvPr id="205" name="TextBox 205"/>
          <p:cNvSpPr txBox="1"/>
          <p:nvPr/>
        </p:nvSpPr>
        <p:spPr>
          <a:xfrm>
            <a:off x="10385626" y="3279191"/>
            <a:ext cx="1630239"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Cognitive Performance </a:t>
            </a:r>
          </a:p>
          <a:p>
            <a:pPr algn="ctr" defTabSz="609630">
              <a:lnSpc>
                <a:spcPts val="1493"/>
              </a:lnSpc>
            </a:pPr>
            <a:r>
              <a:rPr lang="en-US" sz="1067">
                <a:solidFill>
                  <a:srgbClr val="000000"/>
                </a:solidFill>
                <a:latin typeface="Open Sans"/>
              </a:rPr>
              <a:t>Specialist</a:t>
            </a:r>
          </a:p>
        </p:txBody>
      </p:sp>
      <p:sp>
        <p:nvSpPr>
          <p:cNvPr id="206" name="TextBox 206"/>
          <p:cNvSpPr txBox="1"/>
          <p:nvPr/>
        </p:nvSpPr>
        <p:spPr>
          <a:xfrm>
            <a:off x="4960396" y="1213762"/>
            <a:ext cx="2271208" cy="243656"/>
          </a:xfrm>
          <a:prstGeom prst="rect">
            <a:avLst/>
          </a:prstGeom>
        </p:spPr>
        <p:txBody>
          <a:bodyPr lIns="0" tIns="0" rIns="0" bIns="0" rtlCol="0" anchor="t">
            <a:spAutoFit/>
          </a:bodyPr>
          <a:lstStyle/>
          <a:p>
            <a:pPr algn="ctr" defTabSz="609630">
              <a:lnSpc>
                <a:spcPts val="1867"/>
              </a:lnSpc>
            </a:pPr>
            <a:r>
              <a:rPr lang="en-US" sz="1333">
                <a:solidFill>
                  <a:srgbClr val="000000"/>
                </a:solidFill>
                <a:latin typeface="Open Sans"/>
              </a:rPr>
              <a:t>H2F Program Director</a:t>
            </a:r>
          </a:p>
        </p:txBody>
      </p:sp>
      <p:sp>
        <p:nvSpPr>
          <p:cNvPr id="207" name="TextBox 207"/>
          <p:cNvSpPr txBox="1"/>
          <p:nvPr/>
        </p:nvSpPr>
        <p:spPr>
          <a:xfrm>
            <a:off x="300394" y="2027466"/>
            <a:ext cx="1228093" cy="384721"/>
          </a:xfrm>
          <a:prstGeom prst="rect">
            <a:avLst/>
          </a:prstGeom>
        </p:spPr>
        <p:txBody>
          <a:bodyPr lIns="0" tIns="0" rIns="0" bIns="0" rtlCol="0" anchor="t">
            <a:spAutoFit/>
          </a:bodyPr>
          <a:lstStyle/>
          <a:p>
            <a:pPr algn="ctr" defTabSz="609630">
              <a:lnSpc>
                <a:spcPts val="1493"/>
              </a:lnSpc>
            </a:pPr>
            <a:r>
              <a:rPr lang="en-US" sz="1066">
                <a:solidFill>
                  <a:srgbClr val="000000"/>
                </a:solidFill>
                <a:latin typeface="Open Sans"/>
              </a:rPr>
              <a:t>Nutrition Program</a:t>
            </a:r>
          </a:p>
          <a:p>
            <a:pPr algn="ctr" defTabSz="609630">
              <a:lnSpc>
                <a:spcPts val="1493"/>
              </a:lnSpc>
            </a:pPr>
            <a:r>
              <a:rPr lang="en-US" sz="1066">
                <a:solidFill>
                  <a:srgbClr val="000000"/>
                </a:solidFill>
                <a:latin typeface="Open Sans"/>
              </a:rPr>
              <a:t>Director/Provider</a:t>
            </a:r>
          </a:p>
        </p:txBody>
      </p:sp>
      <p:sp>
        <p:nvSpPr>
          <p:cNvPr id="208" name="TextBox 208"/>
          <p:cNvSpPr txBox="1"/>
          <p:nvPr/>
        </p:nvSpPr>
        <p:spPr>
          <a:xfrm>
            <a:off x="9584716" y="2000068"/>
            <a:ext cx="1228093" cy="384721"/>
          </a:xfrm>
          <a:prstGeom prst="rect">
            <a:avLst/>
          </a:prstGeom>
        </p:spPr>
        <p:txBody>
          <a:bodyPr lIns="0" tIns="0" rIns="0" bIns="0" rtlCol="0" anchor="t">
            <a:spAutoFit/>
          </a:bodyPr>
          <a:lstStyle/>
          <a:p>
            <a:pPr algn="ctr" defTabSz="609630">
              <a:lnSpc>
                <a:spcPts val="1493"/>
              </a:lnSpc>
            </a:pPr>
            <a:r>
              <a:rPr lang="en-US" sz="1066">
                <a:solidFill>
                  <a:srgbClr val="000000"/>
                </a:solidFill>
                <a:latin typeface="Open Sans"/>
              </a:rPr>
              <a:t>Mental Readiness</a:t>
            </a:r>
          </a:p>
          <a:p>
            <a:pPr algn="ctr" defTabSz="609630">
              <a:lnSpc>
                <a:spcPts val="1493"/>
              </a:lnSpc>
            </a:pPr>
            <a:r>
              <a:rPr lang="en-US" sz="1066">
                <a:solidFill>
                  <a:srgbClr val="000000"/>
                </a:solidFill>
                <a:latin typeface="Open Sans"/>
              </a:rPr>
              <a:t>Director/Provider</a:t>
            </a:r>
          </a:p>
        </p:txBody>
      </p:sp>
      <p:sp>
        <p:nvSpPr>
          <p:cNvPr id="209" name="TextBox 209"/>
          <p:cNvSpPr txBox="1"/>
          <p:nvPr/>
        </p:nvSpPr>
        <p:spPr>
          <a:xfrm>
            <a:off x="5246323" y="2811270"/>
            <a:ext cx="1228093" cy="19236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Physical Therapist</a:t>
            </a:r>
          </a:p>
        </p:txBody>
      </p:sp>
      <p:sp>
        <p:nvSpPr>
          <p:cNvPr id="210" name="TextBox 210"/>
          <p:cNvSpPr txBox="1"/>
          <p:nvPr/>
        </p:nvSpPr>
        <p:spPr>
          <a:xfrm>
            <a:off x="10561299" y="2646412"/>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Occupational Therapist</a:t>
            </a:r>
          </a:p>
        </p:txBody>
      </p:sp>
      <p:sp>
        <p:nvSpPr>
          <p:cNvPr id="211" name="TextBox 211"/>
          <p:cNvSpPr txBox="1"/>
          <p:nvPr/>
        </p:nvSpPr>
        <p:spPr>
          <a:xfrm>
            <a:off x="10567649" y="3918906"/>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Occupational Therapy Specialist</a:t>
            </a:r>
          </a:p>
        </p:txBody>
      </p:sp>
      <p:sp>
        <p:nvSpPr>
          <p:cNvPr id="212" name="TextBox 212"/>
          <p:cNvSpPr txBox="1"/>
          <p:nvPr/>
        </p:nvSpPr>
        <p:spPr>
          <a:xfrm>
            <a:off x="10568060" y="4571213"/>
            <a:ext cx="1228093" cy="384721"/>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Occupational Therapy Aide</a:t>
            </a:r>
          </a:p>
        </p:txBody>
      </p:sp>
      <p:sp>
        <p:nvSpPr>
          <p:cNvPr id="213" name="TextBox 213"/>
          <p:cNvSpPr txBox="1"/>
          <p:nvPr/>
        </p:nvSpPr>
        <p:spPr>
          <a:xfrm>
            <a:off x="3312084" y="2798365"/>
            <a:ext cx="1228093" cy="19236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Physical Therapist</a:t>
            </a:r>
          </a:p>
        </p:txBody>
      </p:sp>
      <p:sp>
        <p:nvSpPr>
          <p:cNvPr id="214" name="TextBox 214"/>
          <p:cNvSpPr txBox="1"/>
          <p:nvPr/>
        </p:nvSpPr>
        <p:spPr>
          <a:xfrm>
            <a:off x="5513708" y="4769497"/>
            <a:ext cx="1414525" cy="141064"/>
          </a:xfrm>
          <a:prstGeom prst="rect">
            <a:avLst/>
          </a:prstGeom>
        </p:spPr>
        <p:txBody>
          <a:bodyPr lIns="0" tIns="0" rIns="0" bIns="0" rtlCol="0" anchor="t">
            <a:spAutoFit/>
          </a:bodyPr>
          <a:lstStyle/>
          <a:p>
            <a:pPr algn="ctr" defTabSz="609630">
              <a:lnSpc>
                <a:spcPts val="1119"/>
              </a:lnSpc>
            </a:pPr>
            <a:r>
              <a:rPr lang="en-US" sz="799">
                <a:solidFill>
                  <a:srgbClr val="FFFEE6"/>
                </a:solidFill>
                <a:latin typeface="Open Sans"/>
              </a:rPr>
              <a:t>X4 Athletic Trainers</a:t>
            </a:r>
          </a:p>
        </p:txBody>
      </p:sp>
      <p:sp>
        <p:nvSpPr>
          <p:cNvPr id="215" name="TextBox 215"/>
          <p:cNvSpPr txBox="1"/>
          <p:nvPr/>
        </p:nvSpPr>
        <p:spPr>
          <a:xfrm>
            <a:off x="3014914" y="5300685"/>
            <a:ext cx="1414525" cy="141064"/>
          </a:xfrm>
          <a:prstGeom prst="rect">
            <a:avLst/>
          </a:prstGeom>
        </p:spPr>
        <p:txBody>
          <a:bodyPr lIns="0" tIns="0" rIns="0" bIns="0" rtlCol="0" anchor="t">
            <a:spAutoFit/>
          </a:bodyPr>
          <a:lstStyle/>
          <a:p>
            <a:pPr algn="ctr" defTabSz="609630">
              <a:lnSpc>
                <a:spcPts val="1119"/>
              </a:lnSpc>
            </a:pPr>
            <a:r>
              <a:rPr lang="en-US" sz="799">
                <a:solidFill>
                  <a:srgbClr val="FFFEE6"/>
                </a:solidFill>
                <a:latin typeface="Open Sans"/>
              </a:rPr>
              <a:t>X3 Athletic Trainers</a:t>
            </a:r>
          </a:p>
        </p:txBody>
      </p:sp>
      <p:sp>
        <p:nvSpPr>
          <p:cNvPr id="216" name="TextBox 216"/>
          <p:cNvSpPr txBox="1"/>
          <p:nvPr/>
        </p:nvSpPr>
        <p:spPr>
          <a:xfrm>
            <a:off x="8092850" y="4089687"/>
            <a:ext cx="1414525" cy="141064"/>
          </a:xfrm>
          <a:prstGeom prst="rect">
            <a:avLst/>
          </a:prstGeom>
        </p:spPr>
        <p:txBody>
          <a:bodyPr lIns="0" tIns="0" rIns="0" bIns="0" rtlCol="0" anchor="t">
            <a:spAutoFit/>
          </a:bodyPr>
          <a:lstStyle/>
          <a:p>
            <a:pPr algn="ctr" defTabSz="609630">
              <a:lnSpc>
                <a:spcPts val="1119"/>
              </a:lnSpc>
            </a:pPr>
            <a:r>
              <a:rPr lang="en-US" sz="799">
                <a:solidFill>
                  <a:srgbClr val="FFFEE6"/>
                </a:solidFill>
                <a:latin typeface="Open Sans"/>
              </a:rPr>
              <a:t>X14 Strength Coaches</a:t>
            </a:r>
          </a:p>
        </p:txBody>
      </p:sp>
      <p:pic>
        <p:nvPicPr>
          <p:cNvPr id="217" name="Picture 217"/>
          <p:cNvPicPr>
            <a:picLocks noChangeAspect="1"/>
          </p:cNvPicPr>
          <p:nvPr/>
        </p:nvPicPr>
        <p:blipFill>
          <a:blip r:embed="rId11"/>
          <a:srcRect/>
          <a:stretch>
            <a:fillRect/>
          </a:stretch>
        </p:blipFill>
        <p:spPr>
          <a:xfrm>
            <a:off x="10484370" y="3006745"/>
            <a:ext cx="210163" cy="210163"/>
          </a:xfrm>
          <a:prstGeom prst="rect">
            <a:avLst/>
          </a:prstGeom>
        </p:spPr>
      </p:pic>
      <p:pic>
        <p:nvPicPr>
          <p:cNvPr id="218" name="Picture 218"/>
          <p:cNvPicPr>
            <a:picLocks noChangeAspect="1"/>
          </p:cNvPicPr>
          <p:nvPr/>
        </p:nvPicPr>
        <p:blipFill>
          <a:blip r:embed="rId11"/>
          <a:srcRect/>
          <a:stretch>
            <a:fillRect/>
          </a:stretch>
        </p:blipFill>
        <p:spPr>
          <a:xfrm>
            <a:off x="10484370" y="3630424"/>
            <a:ext cx="210163" cy="210163"/>
          </a:xfrm>
          <a:prstGeom prst="rect">
            <a:avLst/>
          </a:prstGeom>
        </p:spPr>
      </p:pic>
      <p:pic>
        <p:nvPicPr>
          <p:cNvPr id="219" name="Picture 219"/>
          <p:cNvPicPr>
            <a:picLocks noChangeAspect="1"/>
          </p:cNvPicPr>
          <p:nvPr/>
        </p:nvPicPr>
        <p:blipFill>
          <a:blip r:embed="rId11"/>
          <a:srcRect/>
          <a:stretch>
            <a:fillRect/>
          </a:stretch>
        </p:blipFill>
        <p:spPr>
          <a:xfrm>
            <a:off x="10484370" y="4274771"/>
            <a:ext cx="210163" cy="210163"/>
          </a:xfrm>
          <a:prstGeom prst="rect">
            <a:avLst/>
          </a:prstGeom>
        </p:spPr>
      </p:pic>
      <p:pic>
        <p:nvPicPr>
          <p:cNvPr id="220" name="Picture 220"/>
          <p:cNvPicPr>
            <a:picLocks noChangeAspect="1"/>
          </p:cNvPicPr>
          <p:nvPr/>
        </p:nvPicPr>
        <p:blipFill>
          <a:blip r:embed="rId11"/>
          <a:srcRect/>
          <a:stretch>
            <a:fillRect/>
          </a:stretch>
        </p:blipFill>
        <p:spPr>
          <a:xfrm>
            <a:off x="10484370" y="4910573"/>
            <a:ext cx="210163" cy="210163"/>
          </a:xfrm>
          <a:prstGeom prst="rect">
            <a:avLst/>
          </a:prstGeom>
        </p:spPr>
      </p:pic>
      <p:pic>
        <p:nvPicPr>
          <p:cNvPr id="221" name="Picture 221"/>
          <p:cNvPicPr>
            <a:picLocks noChangeAspect="1"/>
          </p:cNvPicPr>
          <p:nvPr/>
        </p:nvPicPr>
        <p:blipFill>
          <a:blip r:embed="rId12"/>
          <a:srcRect/>
          <a:stretch>
            <a:fillRect/>
          </a:stretch>
        </p:blipFill>
        <p:spPr>
          <a:xfrm>
            <a:off x="10708578" y="3005474"/>
            <a:ext cx="208462" cy="205849"/>
          </a:xfrm>
          <a:prstGeom prst="rect">
            <a:avLst/>
          </a:prstGeom>
        </p:spPr>
      </p:pic>
      <p:pic>
        <p:nvPicPr>
          <p:cNvPr id="222" name="Picture 222"/>
          <p:cNvPicPr>
            <a:picLocks noChangeAspect="1"/>
          </p:cNvPicPr>
          <p:nvPr/>
        </p:nvPicPr>
        <p:blipFill>
          <a:blip r:embed="rId12"/>
          <a:srcRect/>
          <a:stretch>
            <a:fillRect/>
          </a:stretch>
        </p:blipFill>
        <p:spPr>
          <a:xfrm>
            <a:off x="10708578" y="4274771"/>
            <a:ext cx="208462" cy="205849"/>
          </a:xfrm>
          <a:prstGeom prst="rect">
            <a:avLst/>
          </a:prstGeom>
        </p:spPr>
      </p:pic>
      <p:pic>
        <p:nvPicPr>
          <p:cNvPr id="223" name="Picture 223"/>
          <p:cNvPicPr>
            <a:picLocks noChangeAspect="1"/>
          </p:cNvPicPr>
          <p:nvPr/>
        </p:nvPicPr>
        <p:blipFill>
          <a:blip r:embed="rId12"/>
          <a:srcRect/>
          <a:stretch>
            <a:fillRect/>
          </a:stretch>
        </p:blipFill>
        <p:spPr>
          <a:xfrm>
            <a:off x="10708578" y="4917773"/>
            <a:ext cx="208462" cy="205849"/>
          </a:xfrm>
          <a:prstGeom prst="rect">
            <a:avLst/>
          </a:prstGeom>
        </p:spPr>
      </p:pic>
      <p:pic>
        <p:nvPicPr>
          <p:cNvPr id="224" name="Picture 224"/>
          <p:cNvPicPr>
            <a:picLocks noChangeAspect="1"/>
          </p:cNvPicPr>
          <p:nvPr/>
        </p:nvPicPr>
        <p:blipFill>
          <a:blip r:embed="rId13"/>
          <a:srcRect/>
          <a:stretch>
            <a:fillRect/>
          </a:stretch>
        </p:blipFill>
        <p:spPr>
          <a:xfrm>
            <a:off x="10717533" y="3635751"/>
            <a:ext cx="199507" cy="199507"/>
          </a:xfrm>
          <a:prstGeom prst="rect">
            <a:avLst/>
          </a:prstGeom>
        </p:spPr>
      </p:pic>
      <p:grpSp>
        <p:nvGrpSpPr>
          <p:cNvPr id="225" name="Group 225"/>
          <p:cNvGrpSpPr/>
          <p:nvPr/>
        </p:nvGrpSpPr>
        <p:grpSpPr>
          <a:xfrm>
            <a:off x="10483958" y="1177726"/>
            <a:ext cx="1433575" cy="578241"/>
            <a:chOff x="0" y="0"/>
            <a:chExt cx="727406" cy="293404"/>
          </a:xfrm>
        </p:grpSpPr>
        <p:sp>
          <p:nvSpPr>
            <p:cNvPr id="226" name="Freeform 226"/>
            <p:cNvSpPr/>
            <p:nvPr/>
          </p:nvSpPr>
          <p:spPr>
            <a:xfrm>
              <a:off x="0" y="0"/>
              <a:ext cx="727406" cy="293404"/>
            </a:xfrm>
            <a:custGeom>
              <a:avLst/>
              <a:gdLst/>
              <a:ahLst/>
              <a:cxnLst/>
              <a:rect l="l" t="t" r="r" b="b"/>
              <a:pathLst>
                <a:path w="727406" h="293404">
                  <a:moveTo>
                    <a:pt x="0" y="0"/>
                  </a:moveTo>
                  <a:lnTo>
                    <a:pt x="727406" y="0"/>
                  </a:lnTo>
                  <a:lnTo>
                    <a:pt x="727406" y="293404"/>
                  </a:lnTo>
                  <a:lnTo>
                    <a:pt x="0" y="293404"/>
                  </a:lnTo>
                  <a:close/>
                </a:path>
              </a:pathLst>
            </a:custGeom>
            <a:solidFill>
              <a:srgbClr val="FFFFFF">
                <a:alpha val="49804"/>
              </a:srgbClr>
            </a:solidFill>
          </p:spPr>
        </p:sp>
      </p:grpSp>
      <p:sp>
        <p:nvSpPr>
          <p:cNvPr id="227" name="TextBox 227"/>
          <p:cNvSpPr txBox="1"/>
          <p:nvPr/>
        </p:nvSpPr>
        <p:spPr>
          <a:xfrm>
            <a:off x="10586699" y="1350629"/>
            <a:ext cx="1228093" cy="192360"/>
          </a:xfrm>
          <a:prstGeom prst="rect">
            <a:avLst/>
          </a:prstGeom>
        </p:spPr>
        <p:txBody>
          <a:bodyPr lIns="0" tIns="0" rIns="0" bIns="0" rtlCol="0" anchor="t">
            <a:spAutoFit/>
          </a:bodyPr>
          <a:lstStyle/>
          <a:p>
            <a:pPr algn="ctr" defTabSz="609630">
              <a:lnSpc>
                <a:spcPts val="1493"/>
              </a:lnSpc>
            </a:pPr>
            <a:r>
              <a:rPr lang="en-US" sz="1067">
                <a:solidFill>
                  <a:srgbClr val="000000"/>
                </a:solidFill>
                <a:latin typeface="Open Sans"/>
              </a:rPr>
              <a:t>Chaplain</a:t>
            </a:r>
          </a:p>
        </p:txBody>
      </p:sp>
      <p:pic>
        <p:nvPicPr>
          <p:cNvPr id="228" name="Picture 228"/>
          <p:cNvPicPr>
            <a:picLocks noChangeAspect="1"/>
          </p:cNvPicPr>
          <p:nvPr/>
        </p:nvPicPr>
        <p:blipFill>
          <a:blip r:embed="rId13"/>
          <a:srcRect/>
          <a:stretch>
            <a:fillRect/>
          </a:stretch>
        </p:blipFill>
        <p:spPr>
          <a:xfrm>
            <a:off x="10617779" y="1475626"/>
            <a:ext cx="199507" cy="199507"/>
          </a:xfrm>
          <a:prstGeom prst="rect">
            <a:avLst/>
          </a:prstGeom>
        </p:spPr>
      </p:pic>
      <p:sp>
        <p:nvSpPr>
          <p:cNvPr id="229" name="AutoShape 229"/>
          <p:cNvSpPr/>
          <p:nvPr/>
        </p:nvSpPr>
        <p:spPr>
          <a:xfrm>
            <a:off x="6986610" y="1369679"/>
            <a:ext cx="3503698" cy="0"/>
          </a:xfrm>
          <a:prstGeom prst="line">
            <a:avLst/>
          </a:prstGeom>
          <a:ln w="47625" cap="rnd">
            <a:solidFill>
              <a:srgbClr val="FFFEE6"/>
            </a:solidFill>
            <a:prstDash val="sysDash"/>
            <a:headEnd type="none" w="sm" len="sm"/>
            <a:tailEnd type="none" w="sm" len="sm"/>
          </a:ln>
        </p:spPr>
      </p:sp>
      <p:pic>
        <p:nvPicPr>
          <p:cNvPr id="230" name="Picture 230"/>
          <p:cNvPicPr>
            <a:picLocks noChangeAspect="1"/>
          </p:cNvPicPr>
          <p:nvPr/>
        </p:nvPicPr>
        <p:blipFill>
          <a:blip r:embed="rId13"/>
          <a:srcRect/>
          <a:stretch>
            <a:fillRect/>
          </a:stretch>
        </p:blipFill>
        <p:spPr>
          <a:xfrm>
            <a:off x="10928249" y="3013095"/>
            <a:ext cx="199507" cy="199507"/>
          </a:xfrm>
          <a:prstGeom prst="rect">
            <a:avLst/>
          </a:prstGeom>
        </p:spPr>
      </p:pic>
      <p:pic>
        <p:nvPicPr>
          <p:cNvPr id="231" name="Picture 231"/>
          <p:cNvPicPr>
            <a:picLocks noChangeAspect="1"/>
          </p:cNvPicPr>
          <p:nvPr/>
        </p:nvPicPr>
        <p:blipFill>
          <a:blip r:embed="rId13"/>
          <a:srcRect/>
          <a:stretch>
            <a:fillRect/>
          </a:stretch>
        </p:blipFill>
        <p:spPr>
          <a:xfrm>
            <a:off x="10956789" y="4296427"/>
            <a:ext cx="199507" cy="199507"/>
          </a:xfrm>
          <a:prstGeom prst="rect">
            <a:avLst/>
          </a:prstGeom>
        </p:spPr>
      </p:pic>
      <p:pic>
        <p:nvPicPr>
          <p:cNvPr id="232" name="Picture 232"/>
          <p:cNvPicPr>
            <a:picLocks noChangeAspect="1"/>
          </p:cNvPicPr>
          <p:nvPr/>
        </p:nvPicPr>
        <p:blipFill>
          <a:blip r:embed="rId13"/>
          <a:srcRect/>
          <a:stretch>
            <a:fillRect/>
          </a:stretch>
        </p:blipFill>
        <p:spPr>
          <a:xfrm>
            <a:off x="10934599" y="4924115"/>
            <a:ext cx="199507" cy="199507"/>
          </a:xfrm>
          <a:prstGeom prst="rect">
            <a:avLst/>
          </a:prstGeom>
        </p:spPr>
      </p:pic>
    </p:spTree>
    <p:extLst>
      <p:ext uri="{BB962C8B-B14F-4D97-AF65-F5344CB8AC3E}">
        <p14:creationId xmlns:p14="http://schemas.microsoft.com/office/powerpoint/2010/main" val="718792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5" y="124512"/>
            <a:ext cx="10363200" cy="822960"/>
          </a:xfrm>
        </p:spPr>
        <p:txBody>
          <a:bodyPr/>
          <a:lstStyle/>
          <a:p>
            <a:r>
              <a:rPr lang="en-US" sz="3200" dirty="0">
                <a:solidFill>
                  <a:prstClr val="black"/>
                </a:solidFill>
              </a:rPr>
              <a:t>Holistic Wellness and the </a:t>
            </a:r>
            <a:r>
              <a:rPr lang="en-US" sz="3200" dirty="0" smtClean="0">
                <a:solidFill>
                  <a:prstClr val="black"/>
                </a:solidFill>
              </a:rPr>
              <a:t>Role </a:t>
            </a:r>
            <a:r>
              <a:rPr lang="en-US" sz="3200" dirty="0">
                <a:solidFill>
                  <a:prstClr val="black"/>
                </a:solidFill>
              </a:rPr>
              <a:t>of Leadership</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2712" y="1212204"/>
            <a:ext cx="8436023" cy="4260192"/>
          </a:xfrm>
        </p:spPr>
      </p:pic>
      <p:sp>
        <p:nvSpPr>
          <p:cNvPr id="5" name="TextBox 4"/>
          <p:cNvSpPr txBox="1"/>
          <p:nvPr/>
        </p:nvSpPr>
        <p:spPr>
          <a:xfrm>
            <a:off x="-98662" y="5499335"/>
            <a:ext cx="12678769" cy="1015663"/>
          </a:xfrm>
          <a:prstGeom prst="rect">
            <a:avLst/>
          </a:prstGeom>
          <a:noFill/>
        </p:spPr>
        <p:txBody>
          <a:bodyPr wrap="square" rtlCol="0">
            <a:spAutoFit/>
          </a:bodyPr>
          <a:lstStyle/>
          <a:p>
            <a:pPr algn="ctr"/>
            <a:r>
              <a:rPr lang="en-US" sz="3200" b="1" u="sng" dirty="0" smtClean="0">
                <a:latin typeface="Arial" panose="020B0604020202020204" pitchFamily="34" charset="0"/>
                <a:cs typeface="Arial" panose="020B0604020202020204" pitchFamily="34" charset="0"/>
              </a:rPr>
              <a:t>Leadership Application #1: </a:t>
            </a:r>
          </a:p>
          <a:p>
            <a:pPr algn="ctr"/>
            <a:r>
              <a:rPr lang="en-US" sz="2800" dirty="0" smtClean="0">
                <a:latin typeface="Arial" panose="020B0604020202020204" pitchFamily="34" charset="0"/>
                <a:cs typeface="Arial" panose="020B0604020202020204" pitchFamily="34" charset="0"/>
              </a:rPr>
              <a:t>Before you can take of others, you need to first take care of yourself</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283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296" y="67169"/>
            <a:ext cx="10363200" cy="822960"/>
          </a:xfrm>
        </p:spPr>
        <p:txBody>
          <a:bodyPr/>
          <a:lstStyle/>
          <a:p>
            <a:pPr algn="ctr"/>
            <a:r>
              <a:rPr lang="en-US" sz="3200" dirty="0" smtClean="0"/>
              <a:t>Holistic Wellness and the Role of Leadership</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71" y="1255594"/>
            <a:ext cx="5904930" cy="3938542"/>
          </a:xfrm>
          <a:prstGeom prst="rect">
            <a:avLst/>
          </a:prstGeom>
        </p:spPr>
      </p:pic>
      <p:sp>
        <p:nvSpPr>
          <p:cNvPr id="6" name="TextBox 5"/>
          <p:cNvSpPr txBox="1"/>
          <p:nvPr/>
        </p:nvSpPr>
        <p:spPr>
          <a:xfrm>
            <a:off x="181971" y="5194136"/>
            <a:ext cx="11764371" cy="1754326"/>
          </a:xfrm>
          <a:prstGeom prst="rect">
            <a:avLst/>
          </a:prstGeom>
          <a:noFill/>
        </p:spPr>
        <p:txBody>
          <a:bodyPr wrap="square" rtlCol="0">
            <a:spAutoFit/>
          </a:bodyPr>
          <a:lstStyle/>
          <a:p>
            <a:pPr algn="ctr"/>
            <a:r>
              <a:rPr lang="en-US" sz="3600" b="1" u="sng" dirty="0" smtClean="0">
                <a:latin typeface="Arial" panose="020B0604020202020204" pitchFamily="34" charset="0"/>
                <a:cs typeface="Arial" panose="020B0604020202020204" pitchFamily="34" charset="0"/>
              </a:rPr>
              <a:t>Leadership Application #2: </a:t>
            </a:r>
          </a:p>
          <a:p>
            <a:pPr algn="ctr"/>
            <a:r>
              <a:rPr lang="en-US" sz="3600" dirty="0" smtClean="0">
                <a:latin typeface="Arial" panose="020B0604020202020204" pitchFamily="34" charset="0"/>
                <a:cs typeface="Arial" panose="020B0604020202020204" pitchFamily="34" charset="0"/>
              </a:rPr>
              <a:t>Before you can take care of your Soldiers, you need to know your Soldiers </a:t>
            </a:r>
            <a:endParaRPr lang="en-US" sz="3600" dirty="0">
              <a:latin typeface="Arial" panose="020B0604020202020204" pitchFamily="34" charset="0"/>
              <a:cs typeface="Arial" panose="020B0604020202020204" pitchFamily="34" charset="0"/>
            </a:endParaRPr>
          </a:p>
        </p:txBody>
      </p:sp>
      <p:sp>
        <p:nvSpPr>
          <p:cNvPr id="7" name="TextBox 6"/>
          <p:cNvSpPr txBox="1"/>
          <p:nvPr/>
        </p:nvSpPr>
        <p:spPr>
          <a:xfrm>
            <a:off x="7178723" y="1601447"/>
            <a:ext cx="4490113" cy="3539430"/>
          </a:xfrm>
          <a:prstGeom prst="rect">
            <a:avLst/>
          </a:prstGeom>
          <a:noFill/>
        </p:spPr>
        <p:txBody>
          <a:bodyPr wrap="square" rtlCol="0">
            <a:spAutoFit/>
          </a:bodyPr>
          <a:lstStyle/>
          <a:p>
            <a:pPr algn="ctr"/>
            <a:r>
              <a:rPr lang="en-US" sz="3200" dirty="0">
                <a:solidFill>
                  <a:srgbClr val="000000"/>
                </a:solidFill>
                <a:latin typeface="Arial" panose="020B0604020202020204" pitchFamily="34" charset="0"/>
                <a:cs typeface="Arial" panose="020B0604020202020204" pitchFamily="34" charset="0"/>
              </a:rPr>
              <a:t>"That's the goal: to understand the people around </a:t>
            </a:r>
            <a:r>
              <a:rPr lang="en-US" sz="3200" dirty="0" smtClean="0">
                <a:solidFill>
                  <a:srgbClr val="000000"/>
                </a:solidFill>
                <a:latin typeface="Arial" panose="020B0604020202020204" pitchFamily="34" charset="0"/>
                <a:cs typeface="Arial" panose="020B0604020202020204" pitchFamily="34" charset="0"/>
              </a:rPr>
              <a:t>you, knowing </a:t>
            </a:r>
            <a:r>
              <a:rPr lang="en-US" sz="3200" dirty="0">
                <a:solidFill>
                  <a:srgbClr val="000000"/>
                </a:solidFill>
                <a:latin typeface="Arial" panose="020B0604020202020204" pitchFamily="34" charset="0"/>
                <a:cs typeface="Arial" panose="020B0604020202020204" pitchFamily="34" charset="0"/>
              </a:rPr>
              <a:t>Soldiers builds trust and mutual respect</a:t>
            </a:r>
            <a:r>
              <a:rPr lang="en-US" sz="3200" dirty="0" smtClean="0">
                <a:solidFill>
                  <a:srgbClr val="000000"/>
                </a:solidFill>
                <a:latin typeface="Arial" panose="020B0604020202020204" pitchFamily="34" charset="0"/>
                <a:cs typeface="Arial" panose="020B0604020202020204" pitchFamily="34" charset="0"/>
              </a:rPr>
              <a:t>.” </a:t>
            </a:r>
          </a:p>
          <a:p>
            <a:pPr algn="ctr"/>
            <a:r>
              <a:rPr lang="en-US" sz="3200" dirty="0" smtClean="0">
                <a:solidFill>
                  <a:srgbClr val="000000"/>
                </a:solidFill>
                <a:latin typeface="Arial" panose="020B0604020202020204" pitchFamily="34" charset="0"/>
                <a:cs typeface="Arial" panose="020B0604020202020204" pitchFamily="34" charset="0"/>
              </a:rPr>
              <a:t>- </a:t>
            </a:r>
            <a:r>
              <a:rPr lang="en-US" sz="3200" dirty="0">
                <a:solidFill>
                  <a:srgbClr val="000000"/>
                </a:solidFill>
                <a:latin typeface="Arial" panose="020B0604020202020204" pitchFamily="34" charset="0"/>
                <a:cs typeface="Arial" panose="020B0604020202020204" pitchFamily="34" charset="0"/>
              </a:rPr>
              <a:t>Sgt. Maj. of the Army Michael Grinston</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3126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296" y="67169"/>
            <a:ext cx="10363200" cy="822960"/>
          </a:xfrm>
        </p:spPr>
        <p:txBody>
          <a:bodyPr/>
          <a:lstStyle/>
          <a:p>
            <a:pPr algn="ctr"/>
            <a:r>
              <a:rPr lang="en-US" sz="3600" dirty="0" smtClean="0"/>
              <a:t>Holistic Wellness and the Role of Leadership</a:t>
            </a:r>
            <a:endParaRPr lang="en-US" sz="3600" dirty="0"/>
          </a:p>
        </p:txBody>
      </p:sp>
      <p:sp>
        <p:nvSpPr>
          <p:cNvPr id="3" name="TextBox 2"/>
          <p:cNvSpPr txBox="1"/>
          <p:nvPr/>
        </p:nvSpPr>
        <p:spPr>
          <a:xfrm>
            <a:off x="256421" y="2736209"/>
            <a:ext cx="11586949" cy="2554545"/>
          </a:xfrm>
          <a:prstGeom prst="rect">
            <a:avLst/>
          </a:prstGeom>
          <a:noFill/>
        </p:spPr>
        <p:txBody>
          <a:bodyPr wrap="square" rtlCol="0">
            <a:spAutoFit/>
          </a:bodyPr>
          <a:lstStyle/>
          <a:p>
            <a:pPr algn="ctr"/>
            <a:r>
              <a:rPr lang="en-US" sz="4000" b="1" u="sng" dirty="0" smtClean="0">
                <a:latin typeface="Arial" panose="020B0604020202020204" pitchFamily="34" charset="0"/>
                <a:cs typeface="Arial" panose="020B0604020202020204" pitchFamily="34" charset="0"/>
              </a:rPr>
              <a:t>Leadership Application #3: </a:t>
            </a:r>
          </a:p>
          <a:p>
            <a:pPr algn="ctr"/>
            <a:r>
              <a:rPr lang="en-US" sz="4000" dirty="0" smtClean="0">
                <a:latin typeface="Arial" panose="020B0604020202020204" pitchFamily="34" charset="0"/>
                <a:cs typeface="Arial" panose="020B0604020202020204" pitchFamily="34" charset="0"/>
              </a:rPr>
              <a:t>Be Creative in implementing H2F in your personal life and your workplace</a:t>
            </a:r>
          </a:p>
          <a:p>
            <a:pPr marL="342900" indent="-342900">
              <a:buAutoNum type="arabicPeriod"/>
            </a:pP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489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0393" y="2811295"/>
            <a:ext cx="1060315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u="none" strike="noStrike" kern="1200" cap="none" spc="0" normalizeH="0" baseline="0" noProof="0" dirty="0">
                <a:ln>
                  <a:noFill/>
                </a:ln>
                <a:effectLst/>
                <a:uLnTx/>
                <a:uFillTx/>
                <a:latin typeface="Arial" panose="020B0604020202020204" pitchFamily="34" charset="0"/>
                <a:cs typeface="Arial" panose="020B0604020202020204" pitchFamily="34" charset="0"/>
              </a:rPr>
              <a:t>Questions</a:t>
            </a:r>
            <a:r>
              <a:rPr kumimoji="0" lang="en-US" sz="9600" b="1" u="none" strike="noStrike" kern="1200" cap="none" spc="0" normalizeH="0" baseline="0" noProof="0" dirty="0">
                <a:ln>
                  <a:noFill/>
                </a:ln>
                <a:effectLst/>
                <a:uLnTx/>
                <a:uFillTx/>
                <a:latin typeface="Calibri"/>
              </a:rPr>
              <a:t>?</a:t>
            </a:r>
          </a:p>
        </p:txBody>
      </p:sp>
    </p:spTree>
    <p:extLst>
      <p:ext uri="{BB962C8B-B14F-4D97-AF65-F5344CB8AC3E}">
        <p14:creationId xmlns:p14="http://schemas.microsoft.com/office/powerpoint/2010/main" val="1860457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02632" y="125431"/>
            <a:ext cx="1018673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Agenda</a:t>
            </a:r>
            <a:endParaRPr kumimoji="0" lang="en-US" sz="4000" b="0" i="0" u="none" strike="noStrike" kern="1200" cap="none" spc="0" normalizeH="0" baseline="0" noProof="0" dirty="0">
              <a:ln>
                <a:noFill/>
              </a:ln>
              <a:solidFill>
                <a:prstClr val="black"/>
              </a:solidFill>
              <a:effectLst/>
              <a:uLnTx/>
              <a:uFillTx/>
              <a:latin typeface="Calibri"/>
              <a:ea typeface="+mn-ea"/>
            </a:endParaRPr>
          </a:p>
        </p:txBody>
      </p:sp>
      <p:sp>
        <p:nvSpPr>
          <p:cNvPr id="2" name="TextBox 1"/>
          <p:cNvSpPr txBox="1"/>
          <p:nvPr/>
        </p:nvSpPr>
        <p:spPr>
          <a:xfrm>
            <a:off x="115262" y="1345053"/>
            <a:ext cx="12076738" cy="5632311"/>
          </a:xfrm>
          <a:prstGeom prst="rect">
            <a:avLst/>
          </a:prstGeom>
          <a:noFill/>
        </p:spPr>
        <p:txBody>
          <a:bodyPr wrap="square" rtlCol="0">
            <a:spAutoFit/>
          </a:bodyPr>
          <a:lstStyle/>
          <a:p>
            <a:pPr marL="342900" indent="-342900">
              <a:buFont typeface="Arial" panose="020B0604020202020204" pitchFamily="34" charset="0"/>
              <a:buChar char="•"/>
            </a:pPr>
            <a:r>
              <a:rPr lang="en-US" sz="3600" b="1" dirty="0">
                <a:latin typeface="Arial" panose="020B0604020202020204" pitchFamily="34" charset="0"/>
                <a:cs typeface="Arial" panose="020B0604020202020204" pitchFamily="34" charset="0"/>
              </a:rPr>
              <a:t>Introduction</a:t>
            </a:r>
          </a:p>
          <a:p>
            <a:pPr marL="342900" indent="-342900">
              <a:buFont typeface="Arial" panose="020B0604020202020204" pitchFamily="34" charset="0"/>
              <a:buChar char="•"/>
            </a:pPr>
            <a:endParaRPr lang="en-US" sz="36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Understanding the Army’s Definition of Wellness</a:t>
            </a:r>
          </a:p>
          <a:p>
            <a:pPr marL="342900" indent="-342900">
              <a:buFont typeface="Arial" panose="020B0604020202020204" pitchFamily="34" charset="0"/>
              <a:buChar char="•"/>
            </a:pPr>
            <a:endParaRPr lang="en-US" sz="36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FM 7-22 and Holistic Health and Fitness (H2F)</a:t>
            </a:r>
          </a:p>
          <a:p>
            <a:pPr marL="342900" indent="-342900">
              <a:buFont typeface="Arial" panose="020B0604020202020204" pitchFamily="34" charset="0"/>
              <a:buChar char="•"/>
            </a:pPr>
            <a:endParaRPr lang="en-US" sz="36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b="1" dirty="0" smtClean="0">
                <a:latin typeface="Arial" panose="020B0604020202020204" pitchFamily="34" charset="0"/>
                <a:cs typeface="Arial" panose="020B0604020202020204" pitchFamily="34" charset="0"/>
              </a:rPr>
              <a:t>Practical Application for Leaders and Additional Resources</a:t>
            </a:r>
          </a:p>
          <a:p>
            <a:r>
              <a:rPr lang="en-US" sz="3600" b="1" dirty="0" smtClean="0">
                <a:latin typeface="Arial" panose="020B0604020202020204" pitchFamily="34" charset="0"/>
                <a:cs typeface="Arial" panose="020B0604020202020204" pitchFamily="34" charset="0"/>
              </a:rPr>
              <a:t> </a:t>
            </a:r>
            <a:endParaRPr lang="en-US" sz="36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600"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986608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051" y="255257"/>
            <a:ext cx="2952458" cy="438581"/>
          </a:xfrm>
        </p:spPr>
        <p:txBody>
          <a:bodyPr>
            <a:noAutofit/>
          </a:bodyPr>
          <a:lstStyle/>
          <a:p>
            <a:pPr algn="ctr"/>
            <a:r>
              <a:rPr lang="en-US" sz="4000" b="1" dirty="0"/>
              <a:t>References</a:t>
            </a:r>
          </a:p>
        </p:txBody>
      </p:sp>
      <p:sp>
        <p:nvSpPr>
          <p:cNvPr id="4" name="Slide Number Placeholder 3"/>
          <p:cNvSpPr>
            <a:spLocks noGrp="1"/>
          </p:cNvSpPr>
          <p:nvPr>
            <p:ph type="sldNum" sz="quarter" idx="4294967295"/>
          </p:nvPr>
        </p:nvSpPr>
        <p:spPr/>
        <p:txBody>
          <a:bodyPr/>
          <a:lstStyle/>
          <a:p>
            <a:fld id="{61109094-8CEB-4341-8F60-6A872A14C8E2}" type="slidenum">
              <a:rPr lang="en-US" smtClean="0">
                <a:solidFill>
                  <a:prstClr val="black">
                    <a:tint val="75000"/>
                  </a:prstClr>
                </a:solidFill>
              </a:rPr>
              <a:pPr/>
              <a:t>3</a:t>
            </a:fld>
            <a:endParaRPr lang="en-US">
              <a:solidFill>
                <a:prstClr val="black">
                  <a:tint val="75000"/>
                </a:prstClr>
              </a:solidFill>
            </a:endParaRPr>
          </a:p>
        </p:txBody>
      </p:sp>
      <p:pic>
        <p:nvPicPr>
          <p:cNvPr id="7" name="Picture 6">
            <a:extLst>
              <a:ext uri="{FF2B5EF4-FFF2-40B4-BE49-F238E27FC236}">
                <a16:creationId xmlns:a16="http://schemas.microsoft.com/office/drawing/2014/main" id="{996D0B62-9963-4838-99BA-8448FFAD0235}"/>
              </a:ext>
            </a:extLst>
          </p:cNvPr>
          <p:cNvPicPr>
            <a:picLocks noChangeAspect="1"/>
          </p:cNvPicPr>
          <p:nvPr/>
        </p:nvPicPr>
        <p:blipFill rotWithShape="1">
          <a:blip r:embed="rId3"/>
          <a:srcRect l="33016" t="10145" r="33886" b="13478"/>
          <a:stretch/>
        </p:blipFill>
        <p:spPr>
          <a:xfrm>
            <a:off x="191695" y="1941264"/>
            <a:ext cx="2675465" cy="3472832"/>
          </a:xfrm>
          <a:prstGeom prst="rect">
            <a:avLst/>
          </a:prstGeom>
        </p:spPr>
      </p:pic>
      <p:pic>
        <p:nvPicPr>
          <p:cNvPr id="3" name="Picture 2"/>
          <p:cNvPicPr>
            <a:picLocks noChangeAspect="1"/>
          </p:cNvPicPr>
          <p:nvPr/>
        </p:nvPicPr>
        <p:blipFill rotWithShape="1">
          <a:blip r:embed="rId4"/>
          <a:srcRect l="32747" t="12392" r="33346" b="5770"/>
          <a:stretch/>
        </p:blipFill>
        <p:spPr>
          <a:xfrm>
            <a:off x="3195808" y="1941264"/>
            <a:ext cx="2678472" cy="3454479"/>
          </a:xfrm>
          <a:prstGeom prst="rect">
            <a:avLst/>
          </a:prstGeom>
        </p:spPr>
      </p:pic>
      <p:pic>
        <p:nvPicPr>
          <p:cNvPr id="5" name="Picture 4"/>
          <p:cNvPicPr>
            <a:picLocks noChangeAspect="1"/>
          </p:cNvPicPr>
          <p:nvPr/>
        </p:nvPicPr>
        <p:blipFill>
          <a:blip r:embed="rId5"/>
          <a:stretch>
            <a:fillRect/>
          </a:stretch>
        </p:blipFill>
        <p:spPr>
          <a:xfrm>
            <a:off x="6267610" y="1941263"/>
            <a:ext cx="2711753" cy="34544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2694" y="1928050"/>
            <a:ext cx="2706894" cy="3499260"/>
          </a:xfrm>
          <a:prstGeom prst="rect">
            <a:avLst/>
          </a:prstGeom>
        </p:spPr>
      </p:pic>
    </p:spTree>
    <p:extLst>
      <p:ext uri="{BB962C8B-B14F-4D97-AF65-F5344CB8AC3E}">
        <p14:creationId xmlns:p14="http://schemas.microsoft.com/office/powerpoint/2010/main" val="235211115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4319" y="1264663"/>
            <a:ext cx="11480800" cy="5181600"/>
          </a:xfrm>
        </p:spPr>
        <p:txBody>
          <a:bodyPr/>
          <a:lstStyle/>
          <a:p>
            <a:pPr marL="0" indent="0" algn="ctr">
              <a:buNone/>
            </a:pPr>
            <a:endParaRPr lang="en-US" sz="4000" dirty="0" smtClean="0"/>
          </a:p>
          <a:p>
            <a:pPr marL="0" indent="0" algn="ctr">
              <a:buNone/>
            </a:pPr>
            <a:endParaRPr lang="en-US" sz="4000" dirty="0"/>
          </a:p>
          <a:p>
            <a:pPr marL="0" indent="0" algn="ctr">
              <a:buNone/>
            </a:pPr>
            <a:endParaRPr lang="en-US" sz="4000" dirty="0" smtClean="0"/>
          </a:p>
          <a:p>
            <a:pPr marL="0" indent="0" algn="ctr">
              <a:buNone/>
            </a:pPr>
            <a:r>
              <a:rPr lang="en-US" sz="6000" dirty="0" smtClean="0"/>
              <a:t>What does it mean to be “well?”</a:t>
            </a:r>
            <a:endParaRPr lang="en-US" sz="6000" dirty="0"/>
          </a:p>
        </p:txBody>
      </p:sp>
    </p:spTree>
    <p:extLst>
      <p:ext uri="{BB962C8B-B14F-4D97-AF65-F5344CB8AC3E}">
        <p14:creationId xmlns:p14="http://schemas.microsoft.com/office/powerpoint/2010/main" val="22383899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560" y="76840"/>
            <a:ext cx="10363200" cy="822960"/>
          </a:xfrm>
        </p:spPr>
        <p:txBody>
          <a:bodyPr/>
          <a:lstStyle/>
          <a:p>
            <a:pPr algn="ctr"/>
            <a:r>
              <a:rPr lang="en-US" sz="3200" dirty="0" smtClean="0"/>
              <a:t>The Army’s Evolution of “Wellness” </a:t>
            </a:r>
            <a:endParaRPr lang="en-US" sz="3200" dirty="0"/>
          </a:p>
        </p:txBody>
      </p:sp>
      <p:sp>
        <p:nvSpPr>
          <p:cNvPr id="8" name="TextBox 7"/>
          <p:cNvSpPr txBox="1"/>
          <p:nvPr/>
        </p:nvSpPr>
        <p:spPr>
          <a:xfrm>
            <a:off x="53788" y="1652067"/>
            <a:ext cx="5965372" cy="4678204"/>
          </a:xfrm>
          <a:prstGeom prst="rect">
            <a:avLst/>
          </a:prstGeom>
          <a:noFill/>
        </p:spPr>
        <p:txBody>
          <a:bodyPr wrap="square" rtlCol="0">
            <a:spAutoFit/>
          </a:bodyPr>
          <a:lstStyle/>
          <a:p>
            <a:r>
              <a:rPr lang="en-US" sz="2000" dirty="0" smtClean="0">
                <a:solidFill>
                  <a:srgbClr val="000000"/>
                </a:solidFill>
                <a:latin typeface="Lora"/>
              </a:rPr>
              <a:t>“Comprehensive </a:t>
            </a:r>
            <a:r>
              <a:rPr lang="en-US" sz="2000" dirty="0">
                <a:solidFill>
                  <a:srgbClr val="000000"/>
                </a:solidFill>
                <a:latin typeface="Lora"/>
              </a:rPr>
              <a:t>Soldier Fitness (CSF) was established in August 2008 by then-Chief of Staff of the </a:t>
            </a:r>
            <a:r>
              <a:rPr lang="en-US" sz="2000" dirty="0" smtClean="0">
                <a:latin typeface="Lora"/>
              </a:rPr>
              <a:t>Army, General George W. Casey, </a:t>
            </a:r>
            <a:r>
              <a:rPr lang="en-US" sz="2000" dirty="0" smtClean="0">
                <a:solidFill>
                  <a:srgbClr val="000000"/>
                </a:solidFill>
                <a:latin typeface="Lora"/>
              </a:rPr>
              <a:t>in </a:t>
            </a:r>
            <a:r>
              <a:rPr lang="en-US" sz="2000" dirty="0">
                <a:solidFill>
                  <a:srgbClr val="000000"/>
                </a:solidFill>
                <a:latin typeface="Lora"/>
              </a:rPr>
              <a:t>an effort to address the challenges being faced due to multiple deployments required by persistent conflicts in Iraq and Afghanistan. Instead of focusing only on treatment after the issues arose, Casey wanted to also provide preventative measures to the soldiers, their families and Army civilians to make them stronger on the front end</a:t>
            </a:r>
            <a:r>
              <a:rPr lang="en-US" sz="2000" dirty="0" smtClean="0">
                <a:solidFill>
                  <a:srgbClr val="000000"/>
                </a:solidFill>
                <a:latin typeface="Lora"/>
              </a:rPr>
              <a:t>.”</a:t>
            </a:r>
          </a:p>
          <a:p>
            <a:endParaRPr lang="en-US" sz="2000" dirty="0" smtClean="0">
              <a:solidFill>
                <a:srgbClr val="000000"/>
              </a:solidFill>
              <a:latin typeface="Open Sans"/>
            </a:endParaRPr>
          </a:p>
          <a:p>
            <a:r>
              <a:rPr lang="en-US" sz="2000" dirty="0" smtClean="0">
                <a:solidFill>
                  <a:srgbClr val="000000"/>
                </a:solidFill>
                <a:latin typeface="Open Sans"/>
              </a:rPr>
              <a:t>Brian Feeney</a:t>
            </a:r>
          </a:p>
          <a:p>
            <a:r>
              <a:rPr lang="en-US" sz="2000" dirty="0">
                <a:solidFill>
                  <a:srgbClr val="000000"/>
                </a:solidFill>
                <a:latin typeface="Open Sans"/>
              </a:rPr>
              <a:t> </a:t>
            </a:r>
            <a:r>
              <a:rPr lang="en-US" sz="2000" u="sng" dirty="0">
                <a:solidFill>
                  <a:srgbClr val="40BBE1"/>
                </a:solidFill>
                <a:latin typeface="Open Sans"/>
                <a:hlinkClick r:id="rId3"/>
              </a:rPr>
              <a:t>"CSF Sees a Culture of Resilience Growing in the Army Family"</a:t>
            </a:r>
            <a:r>
              <a:rPr lang="en-US" sz="2000" dirty="0">
                <a:solidFill>
                  <a:srgbClr val="000000"/>
                </a:solidFill>
                <a:latin typeface="Open Sans"/>
              </a:rPr>
              <a:t>. </a:t>
            </a:r>
            <a:r>
              <a:rPr lang="en-US" sz="2000" i="1" dirty="0">
                <a:solidFill>
                  <a:srgbClr val="000000"/>
                </a:solidFill>
                <a:latin typeface="Open Sans"/>
              </a:rPr>
              <a:t>U.S. Army News Portal</a:t>
            </a:r>
            <a:endParaRPr lang="en-US" sz="2000" dirty="0">
              <a:solidFill>
                <a:srgbClr val="000000"/>
              </a:solidFill>
              <a:latin typeface="Lora"/>
            </a:endParaRPr>
          </a:p>
          <a:p>
            <a:endParaRPr lang="en-US" dirty="0"/>
          </a:p>
        </p:txBody>
      </p:sp>
      <p:pic>
        <p:nvPicPr>
          <p:cNvPr id="19" name="Content Placeholder 1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bwMode="auto">
          <a:xfrm>
            <a:off x="6623637" y="1374800"/>
            <a:ext cx="5163671" cy="516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1570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296" y="59485"/>
            <a:ext cx="10363200" cy="822960"/>
          </a:xfrm>
        </p:spPr>
        <p:txBody>
          <a:bodyPr/>
          <a:lstStyle/>
          <a:p>
            <a:pPr algn="ctr"/>
            <a:r>
              <a:rPr lang="en-US" sz="2400" dirty="0" smtClean="0"/>
              <a:t>AR 350-53 – Comprehensive Soldier and Family Fitness</a:t>
            </a:r>
            <a:endParaRPr lang="en-US" sz="2400" dirty="0"/>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7345294" y="1259380"/>
            <a:ext cx="4626589" cy="46265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676" y="1341369"/>
            <a:ext cx="7034218" cy="3956748"/>
          </a:xfrm>
          <a:prstGeom prst="rect">
            <a:avLst/>
          </a:prstGeom>
        </p:spPr>
      </p:pic>
      <p:sp>
        <p:nvSpPr>
          <p:cNvPr id="6" name="Rectangle 5"/>
          <p:cNvSpPr/>
          <p:nvPr/>
        </p:nvSpPr>
        <p:spPr>
          <a:xfrm>
            <a:off x="181676" y="5885969"/>
            <a:ext cx="11373970" cy="978729"/>
          </a:xfrm>
          <a:prstGeom prst="rect">
            <a:avLst/>
          </a:prstGeom>
        </p:spPr>
        <p:txBody>
          <a:bodyPr wrap="square">
            <a:spAutoFit/>
          </a:bodyPr>
          <a:lstStyle/>
          <a:p>
            <a:pPr lvl="0" algn="ctr" eaLnBrk="0" fontAlgn="base" hangingPunct="0">
              <a:spcBef>
                <a:spcPct val="20000"/>
              </a:spcBef>
              <a:spcAft>
                <a:spcPct val="0"/>
              </a:spcAft>
            </a:pPr>
            <a:r>
              <a:rPr lang="en-US" sz="1600" dirty="0" smtClean="0">
                <a:solidFill>
                  <a:prstClr val="black"/>
                </a:solidFill>
                <a:latin typeface="Arial" pitchFamily="34" charset="0"/>
                <a:cs typeface="Arial" pitchFamily="34" charset="0"/>
              </a:rPr>
              <a:t>“</a:t>
            </a:r>
            <a:r>
              <a:rPr lang="en-US" dirty="0" smtClean="0">
                <a:solidFill>
                  <a:prstClr val="black"/>
                </a:solidFill>
                <a:latin typeface="Arial" pitchFamily="34" charset="0"/>
                <a:cs typeface="Arial" pitchFamily="34" charset="0"/>
              </a:rPr>
              <a:t>The </a:t>
            </a:r>
            <a:r>
              <a:rPr lang="en-US" dirty="0">
                <a:solidFill>
                  <a:prstClr val="black"/>
                </a:solidFill>
                <a:latin typeface="Arial" pitchFamily="34" charset="0"/>
                <a:cs typeface="Arial" pitchFamily="34" charset="0"/>
              </a:rPr>
              <a:t>goal of CSF2 is to increase resilience and performance enhancement skills by building on the following Five Dimensions of Strength: physical, emotional, social, spiritual, and family</a:t>
            </a:r>
            <a:r>
              <a:rPr lang="en-US" dirty="0" smtClean="0">
                <a:solidFill>
                  <a:prstClr val="black"/>
                </a:solidFill>
                <a:latin typeface="Arial" pitchFamily="34" charset="0"/>
                <a:cs typeface="Arial" pitchFamily="34" charset="0"/>
              </a:rPr>
              <a:t>.”</a:t>
            </a:r>
            <a:endParaRPr lang="en-US" dirty="0">
              <a:solidFill>
                <a:prstClr val="black"/>
              </a:solidFill>
              <a:latin typeface="Arial" pitchFamily="34" charset="0"/>
              <a:cs typeface="Arial" pitchFamily="34" charset="0"/>
            </a:endParaRPr>
          </a:p>
          <a:p>
            <a:pPr lvl="0" algn="ctr" eaLnBrk="0" fontAlgn="base" hangingPunct="0">
              <a:spcBef>
                <a:spcPct val="20000"/>
              </a:spcBef>
              <a:spcAft>
                <a:spcPct val="0"/>
              </a:spcAft>
            </a:pPr>
            <a:r>
              <a:rPr lang="en-US" dirty="0" smtClean="0">
                <a:solidFill>
                  <a:prstClr val="black"/>
                </a:solidFill>
                <a:latin typeface="Arial" pitchFamily="34" charset="0"/>
                <a:cs typeface="Arial" pitchFamily="34" charset="0"/>
              </a:rPr>
              <a:t>(</a:t>
            </a:r>
            <a:r>
              <a:rPr lang="en-US" dirty="0">
                <a:solidFill>
                  <a:prstClr val="black"/>
                </a:solidFill>
                <a:latin typeface="Arial" pitchFamily="34" charset="0"/>
                <a:cs typeface="Arial" pitchFamily="34" charset="0"/>
              </a:rPr>
              <a:t>AR 350-53, 2-1)</a:t>
            </a:r>
          </a:p>
        </p:txBody>
      </p:sp>
    </p:spTree>
    <p:extLst>
      <p:ext uri="{BB962C8B-B14F-4D97-AF65-F5344CB8AC3E}">
        <p14:creationId xmlns:p14="http://schemas.microsoft.com/office/powerpoint/2010/main" val="2442642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351" y="67169"/>
            <a:ext cx="10363200" cy="822960"/>
          </a:xfrm>
        </p:spPr>
        <p:txBody>
          <a:bodyPr/>
          <a:lstStyle/>
          <a:p>
            <a:pPr algn="ctr"/>
            <a:r>
              <a:rPr lang="en-US" sz="4000" dirty="0" smtClean="0"/>
              <a:t>The Legacy of AR 350-53 and CSF2</a:t>
            </a:r>
            <a:endParaRPr lang="en-US" sz="4000" dirty="0"/>
          </a:p>
        </p:txBody>
      </p:sp>
      <p:sp>
        <p:nvSpPr>
          <p:cNvPr id="3" name="Content Placeholder 2"/>
          <p:cNvSpPr>
            <a:spLocks noGrp="1"/>
          </p:cNvSpPr>
          <p:nvPr>
            <p:ph idx="1"/>
          </p:nvPr>
        </p:nvSpPr>
        <p:spPr>
          <a:xfrm>
            <a:off x="397862" y="1131627"/>
            <a:ext cx="10710689" cy="5181600"/>
          </a:xfrm>
        </p:spPr>
        <p:txBody>
          <a:bodyPr/>
          <a:lstStyle/>
          <a:p>
            <a:pPr marL="0" indent="0">
              <a:buNone/>
            </a:pPr>
            <a:r>
              <a:rPr lang="en-US" sz="2400" dirty="0" smtClean="0"/>
              <a:t>Positive Outcomes: </a:t>
            </a:r>
          </a:p>
          <a:p>
            <a:pPr>
              <a:buFontTx/>
              <a:buChar char="-"/>
            </a:pPr>
            <a:r>
              <a:rPr lang="en-US" sz="2400" dirty="0" smtClean="0"/>
              <a:t>Wellness is understood of being comprised of “5 Dimensions of Strength” which is indicative of our complexity as human beings </a:t>
            </a:r>
          </a:p>
          <a:p>
            <a:pPr>
              <a:buFontTx/>
              <a:buChar char="-"/>
            </a:pPr>
            <a:r>
              <a:rPr lang="en-US" sz="2400" dirty="0" smtClean="0"/>
              <a:t>The Army has attempted to institute of system which can measure the wellness of each individual Soldier and provide them the resources to strengthen and sustain their fitness</a:t>
            </a:r>
          </a:p>
          <a:p>
            <a:pPr>
              <a:buFontTx/>
              <a:buChar char="-"/>
            </a:pPr>
            <a:r>
              <a:rPr lang="en-US" sz="2400" dirty="0" smtClean="0"/>
              <a:t>Many of the Army-wide wellness programs and initiatives are a product of CSF2</a:t>
            </a:r>
            <a:endParaRPr lang="en-US" sz="2400" dirty="0" smtClean="0"/>
          </a:p>
          <a:p>
            <a:pPr>
              <a:buFontTx/>
              <a:buChar char="-"/>
            </a:pPr>
            <a:endParaRPr lang="en-US" sz="2400" dirty="0"/>
          </a:p>
          <a:p>
            <a:pPr marL="0" indent="0">
              <a:buNone/>
            </a:pPr>
            <a:r>
              <a:rPr lang="en-US" sz="2400" dirty="0" smtClean="0"/>
              <a:t>Unintended Consequences:</a:t>
            </a:r>
          </a:p>
          <a:p>
            <a:pPr marL="0" indent="0">
              <a:buNone/>
            </a:pPr>
            <a:r>
              <a:rPr lang="en-US" sz="2400" dirty="0" smtClean="0"/>
              <a:t>- The CSF2 does not describe the holistic nature of the “5 Dimensions of Strength”</a:t>
            </a:r>
          </a:p>
          <a:p>
            <a:pPr>
              <a:buFontTx/>
              <a:buChar char="-"/>
            </a:pPr>
            <a:r>
              <a:rPr lang="en-US" sz="2400" dirty="0" smtClean="0"/>
              <a:t>The “5 Dimensions of Strength” are fragmented from each other with has led to a fragmented approach to preventing, healing, and sustaining wellness</a:t>
            </a:r>
            <a:endParaRPr lang="en-US" sz="2400" dirty="0"/>
          </a:p>
        </p:txBody>
      </p:sp>
    </p:spTree>
    <p:extLst>
      <p:ext uri="{BB962C8B-B14F-4D97-AF65-F5344CB8AC3E}">
        <p14:creationId xmlns:p14="http://schemas.microsoft.com/office/powerpoint/2010/main" val="2488872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8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0000"/>
          </a:blip>
          <a:srcRect l="20496" t="47913"/>
          <a:stretch>
            <a:fillRect/>
          </a:stretch>
        </p:blipFill>
        <p:spPr>
          <a:xfrm>
            <a:off x="6116971" y="1160989"/>
            <a:ext cx="6057950" cy="2435901"/>
          </a:xfrm>
          <a:prstGeom prst="rect">
            <a:avLst/>
          </a:prstGeom>
        </p:spPr>
      </p:pic>
      <p:pic>
        <p:nvPicPr>
          <p:cNvPr id="3" name="Picture 3"/>
          <p:cNvPicPr>
            <a:picLocks noChangeAspect="1"/>
          </p:cNvPicPr>
          <p:nvPr/>
        </p:nvPicPr>
        <p:blipFill>
          <a:blip r:embed="rId4">
            <a:alphaModFix amt="30000"/>
          </a:blip>
          <a:srcRect r="32692" b="5841"/>
          <a:stretch>
            <a:fillRect/>
          </a:stretch>
        </p:blipFill>
        <p:spPr>
          <a:xfrm>
            <a:off x="5889537" y="2293470"/>
            <a:ext cx="6302463" cy="4672856"/>
          </a:xfrm>
          <a:prstGeom prst="rect">
            <a:avLst/>
          </a:prstGeom>
        </p:spPr>
      </p:pic>
      <p:pic>
        <p:nvPicPr>
          <p:cNvPr id="4" name="Picture 4"/>
          <p:cNvPicPr>
            <a:picLocks noChangeAspect="1"/>
          </p:cNvPicPr>
          <p:nvPr/>
        </p:nvPicPr>
        <p:blipFill>
          <a:blip r:embed="rId5">
            <a:alphaModFix amt="30000"/>
          </a:blip>
          <a:srcRect l="123" r="123"/>
          <a:stretch>
            <a:fillRect/>
          </a:stretch>
        </p:blipFill>
        <p:spPr>
          <a:xfrm>
            <a:off x="9886" y="1160989"/>
            <a:ext cx="6073077" cy="2496141"/>
          </a:xfrm>
          <a:prstGeom prst="rect">
            <a:avLst/>
          </a:prstGeom>
        </p:spPr>
      </p:pic>
      <p:pic>
        <p:nvPicPr>
          <p:cNvPr id="5" name="Picture 5"/>
          <p:cNvPicPr>
            <a:picLocks noChangeAspect="1"/>
          </p:cNvPicPr>
          <p:nvPr/>
        </p:nvPicPr>
        <p:blipFill>
          <a:blip r:embed="rId6">
            <a:alphaModFix amt="40000"/>
          </a:blip>
          <a:srcRect l="1701"/>
          <a:stretch>
            <a:fillRect/>
          </a:stretch>
        </p:blipFill>
        <p:spPr>
          <a:xfrm>
            <a:off x="9886" y="1976580"/>
            <a:ext cx="5847901" cy="4903907"/>
          </a:xfrm>
          <a:prstGeom prst="rect">
            <a:avLst/>
          </a:prstGeom>
        </p:spPr>
      </p:pic>
      <p:pic>
        <p:nvPicPr>
          <p:cNvPr id="6" name="Picture 6"/>
          <p:cNvPicPr>
            <a:picLocks noChangeAspect="1"/>
          </p:cNvPicPr>
          <p:nvPr/>
        </p:nvPicPr>
        <p:blipFill>
          <a:blip r:embed="rId7">
            <a:alphaModFix amt="30000"/>
          </a:blip>
          <a:srcRect b="33067"/>
          <a:stretch>
            <a:fillRect/>
          </a:stretch>
        </p:blipFill>
        <p:spPr>
          <a:xfrm>
            <a:off x="3211722" y="4298099"/>
            <a:ext cx="5829047" cy="2599383"/>
          </a:xfrm>
          <a:prstGeom prst="rect">
            <a:avLst/>
          </a:prstGeom>
        </p:spPr>
      </p:pic>
      <p:grpSp>
        <p:nvGrpSpPr>
          <p:cNvPr id="9" name="Group 9"/>
          <p:cNvGrpSpPr/>
          <p:nvPr/>
        </p:nvGrpSpPr>
        <p:grpSpPr>
          <a:xfrm>
            <a:off x="-35201" y="1090256"/>
            <a:ext cx="12227201" cy="121259"/>
            <a:chOff x="0" y="0"/>
            <a:chExt cx="24454402" cy="242519"/>
          </a:xfrm>
        </p:grpSpPr>
        <p:sp>
          <p:nvSpPr>
            <p:cNvPr id="10" name="AutoShape 10"/>
            <p:cNvSpPr/>
            <p:nvPr/>
          </p:nvSpPr>
          <p:spPr>
            <a:xfrm rot="-5400000">
              <a:off x="6620773" y="-6620773"/>
              <a:ext cx="242519" cy="13484064"/>
            </a:xfrm>
            <a:prstGeom prst="rect">
              <a:avLst/>
            </a:prstGeom>
            <a:solidFill>
              <a:srgbClr val="EDBE05"/>
            </a:solidFill>
          </p:spPr>
        </p:sp>
        <p:sp>
          <p:nvSpPr>
            <p:cNvPr id="11" name="AutoShape 11"/>
            <p:cNvSpPr/>
            <p:nvPr/>
          </p:nvSpPr>
          <p:spPr>
            <a:xfrm rot="-5400000">
              <a:off x="17591111" y="-6620773"/>
              <a:ext cx="242519" cy="13484064"/>
            </a:xfrm>
            <a:prstGeom prst="rect">
              <a:avLst/>
            </a:prstGeom>
            <a:solidFill>
              <a:srgbClr val="EDBE05"/>
            </a:solidFill>
          </p:spPr>
        </p:sp>
      </p:grpSp>
      <p:sp>
        <p:nvSpPr>
          <p:cNvPr id="12" name="AutoShape 12"/>
          <p:cNvSpPr/>
          <p:nvPr/>
        </p:nvSpPr>
        <p:spPr>
          <a:xfrm>
            <a:off x="3069711" y="0"/>
            <a:ext cx="127000" cy="1160989"/>
          </a:xfrm>
          <a:prstGeom prst="rect">
            <a:avLst/>
          </a:prstGeom>
          <a:solidFill>
            <a:srgbClr val="EDBE05"/>
          </a:solidFill>
        </p:spPr>
      </p:sp>
      <p:sp>
        <p:nvSpPr>
          <p:cNvPr id="13" name="AutoShape 13"/>
          <p:cNvSpPr/>
          <p:nvPr/>
        </p:nvSpPr>
        <p:spPr>
          <a:xfrm rot="4501021">
            <a:off x="9368628" y="18063"/>
            <a:ext cx="26076" cy="5811502"/>
          </a:xfrm>
          <a:prstGeom prst="rect">
            <a:avLst/>
          </a:prstGeom>
          <a:solidFill>
            <a:srgbClr val="EDBE05"/>
          </a:solidFill>
        </p:spPr>
      </p:sp>
      <p:sp>
        <p:nvSpPr>
          <p:cNvPr id="14" name="AutoShape 14"/>
          <p:cNvSpPr/>
          <p:nvPr/>
        </p:nvSpPr>
        <p:spPr>
          <a:xfrm rot="-4317153">
            <a:off x="2778082" y="-215887"/>
            <a:ext cx="22976" cy="5963991"/>
          </a:xfrm>
          <a:prstGeom prst="rect">
            <a:avLst/>
          </a:prstGeom>
          <a:solidFill>
            <a:srgbClr val="EDBE05"/>
          </a:solidFill>
        </p:spPr>
      </p:sp>
      <p:sp>
        <p:nvSpPr>
          <p:cNvPr id="15" name="AutoShape 15"/>
          <p:cNvSpPr/>
          <p:nvPr/>
        </p:nvSpPr>
        <p:spPr>
          <a:xfrm rot="8523172">
            <a:off x="7355294" y="3585939"/>
            <a:ext cx="29682" cy="3788044"/>
          </a:xfrm>
          <a:prstGeom prst="rect">
            <a:avLst/>
          </a:prstGeom>
          <a:solidFill>
            <a:srgbClr val="000000"/>
          </a:solidFill>
        </p:spPr>
      </p:sp>
      <p:sp>
        <p:nvSpPr>
          <p:cNvPr id="16" name="AutoShape 16"/>
          <p:cNvSpPr/>
          <p:nvPr/>
        </p:nvSpPr>
        <p:spPr>
          <a:xfrm rot="-8517621">
            <a:off x="4816531" y="3545346"/>
            <a:ext cx="22863" cy="3836580"/>
          </a:xfrm>
          <a:prstGeom prst="rect">
            <a:avLst/>
          </a:prstGeom>
          <a:solidFill>
            <a:srgbClr val="000000"/>
          </a:solidFill>
        </p:spPr>
      </p:sp>
      <p:sp>
        <p:nvSpPr>
          <p:cNvPr id="17" name="AutoShape 17"/>
          <p:cNvSpPr/>
          <p:nvPr/>
        </p:nvSpPr>
        <p:spPr>
          <a:xfrm>
            <a:off x="6083639" y="1153756"/>
            <a:ext cx="24723" cy="1962881"/>
          </a:xfrm>
          <a:prstGeom prst="rect">
            <a:avLst/>
          </a:prstGeom>
          <a:solidFill>
            <a:srgbClr val="EDBE05"/>
          </a:solidFill>
        </p:spPr>
      </p:sp>
      <p:sp>
        <p:nvSpPr>
          <p:cNvPr id="18" name="AutoShape 18"/>
          <p:cNvSpPr/>
          <p:nvPr/>
        </p:nvSpPr>
        <p:spPr>
          <a:xfrm rot="-8507370">
            <a:off x="4738090" y="3718368"/>
            <a:ext cx="24854" cy="3569159"/>
          </a:xfrm>
          <a:prstGeom prst="rect">
            <a:avLst/>
          </a:prstGeom>
          <a:solidFill>
            <a:srgbClr val="EDBE05"/>
          </a:solidFill>
        </p:spPr>
      </p:sp>
      <p:sp>
        <p:nvSpPr>
          <p:cNvPr id="19" name="AutoShape 19"/>
          <p:cNvSpPr/>
          <p:nvPr/>
        </p:nvSpPr>
        <p:spPr>
          <a:xfrm rot="8510629">
            <a:off x="7358350" y="3581176"/>
            <a:ext cx="23571" cy="3704831"/>
          </a:xfrm>
          <a:prstGeom prst="rect">
            <a:avLst/>
          </a:prstGeom>
          <a:solidFill>
            <a:srgbClr val="EDBE05"/>
          </a:solidFill>
        </p:spPr>
      </p:sp>
      <p:pic>
        <p:nvPicPr>
          <p:cNvPr id="20" name="Picture 20"/>
          <p:cNvPicPr>
            <a:picLocks noChangeAspect="1"/>
          </p:cNvPicPr>
          <p:nvPr/>
        </p:nvPicPr>
        <p:blipFill>
          <a:blip r:embed="rId8"/>
          <a:srcRect/>
          <a:stretch>
            <a:fillRect/>
          </a:stretch>
        </p:blipFill>
        <p:spPr>
          <a:xfrm>
            <a:off x="5132376" y="2826481"/>
            <a:ext cx="1927249" cy="1866491"/>
          </a:xfrm>
          <a:prstGeom prst="rect">
            <a:avLst/>
          </a:prstGeom>
        </p:spPr>
      </p:pic>
      <p:sp>
        <p:nvSpPr>
          <p:cNvPr id="21" name="AutoShape 21"/>
          <p:cNvSpPr/>
          <p:nvPr/>
        </p:nvSpPr>
        <p:spPr>
          <a:xfrm rot="5400000">
            <a:off x="7200332" y="-3952821"/>
            <a:ext cx="1038847" cy="8944489"/>
          </a:xfrm>
          <a:prstGeom prst="rect">
            <a:avLst/>
          </a:prstGeom>
          <a:solidFill>
            <a:srgbClr val="F8CF2C">
              <a:alpha val="60000"/>
            </a:srgbClr>
          </a:solidFill>
        </p:spPr>
      </p:sp>
      <p:sp>
        <p:nvSpPr>
          <p:cNvPr id="60" name="TextBox 60"/>
          <p:cNvSpPr txBox="1"/>
          <p:nvPr/>
        </p:nvSpPr>
        <p:spPr>
          <a:xfrm>
            <a:off x="166790" y="69215"/>
            <a:ext cx="2779747" cy="718145"/>
          </a:xfrm>
          <a:prstGeom prst="rect">
            <a:avLst/>
          </a:prstGeom>
        </p:spPr>
        <p:txBody>
          <a:bodyPr lIns="0" tIns="0" rIns="0" bIns="0" rtlCol="0" anchor="t">
            <a:spAutoFit/>
          </a:bodyPr>
          <a:lstStyle/>
          <a:p>
            <a:pPr marL="0" marR="0" lvl="0" indent="0" algn="l" defTabSz="60963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EE6"/>
                </a:solidFill>
                <a:effectLst/>
                <a:uLnTx/>
                <a:uFillTx/>
                <a:latin typeface="League Gothic"/>
                <a:ea typeface="+mn-ea"/>
                <a:cs typeface="+mn-cs"/>
              </a:rPr>
              <a:t>Holistic Health and Fitness (H2F)</a:t>
            </a:r>
          </a:p>
        </p:txBody>
      </p:sp>
      <p:sp>
        <p:nvSpPr>
          <p:cNvPr id="61" name="TextBox 61"/>
          <p:cNvSpPr txBox="1"/>
          <p:nvPr/>
        </p:nvSpPr>
        <p:spPr>
          <a:xfrm>
            <a:off x="3636896" y="32167"/>
            <a:ext cx="8738699" cy="687689"/>
          </a:xfrm>
          <a:prstGeom prst="rect">
            <a:avLst/>
          </a:prstGeom>
        </p:spPr>
        <p:txBody>
          <a:bodyPr lIns="0" tIns="0" rIns="0" bIns="0" rtlCol="0" anchor="t">
            <a:spAutoFit/>
          </a:bodyPr>
          <a:lstStyle/>
          <a:p>
            <a:pPr marL="0" marR="0" lvl="0" indent="0" algn="l" defTabSz="609630" rtl="0" eaLnBrk="1" fontAlgn="auto" latinLnBrk="0" hangingPunct="1">
              <a:lnSpc>
                <a:spcPts val="6254"/>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EE6"/>
                </a:solidFill>
                <a:effectLst/>
                <a:uLnTx/>
                <a:uFillTx/>
                <a:latin typeface="League Gothic"/>
                <a:ea typeface="+mn-ea"/>
                <a:cs typeface="+mn-cs"/>
              </a:rPr>
              <a:t>Changing the Army's Culture of Health and Fitness!</a:t>
            </a:r>
          </a:p>
        </p:txBody>
      </p:sp>
      <p:sp>
        <p:nvSpPr>
          <p:cNvPr id="62" name="TextBox 62"/>
          <p:cNvSpPr txBox="1"/>
          <p:nvPr/>
        </p:nvSpPr>
        <p:spPr>
          <a:xfrm>
            <a:off x="2320279" y="1587924"/>
            <a:ext cx="3275164" cy="846386"/>
          </a:xfrm>
          <a:prstGeom prst="rect">
            <a:avLst/>
          </a:prstGeom>
        </p:spPr>
        <p:txBody>
          <a:bodyPr wrap="square" lIns="0" tIns="0" rIns="0" bIns="0" rtlCol="0" anchor="t">
            <a:spAutoFit/>
          </a:bodyPr>
          <a:lstStyle/>
          <a:p>
            <a:pPr marL="0" marR="0" lvl="0" indent="0" algn="ctr" defTabSz="609630" rtl="0" eaLnBrk="1" fontAlgn="auto" latinLnBrk="0" hangingPunct="1">
              <a:lnSpc>
                <a:spcPts val="3266"/>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BE05"/>
                </a:solidFill>
                <a:effectLst/>
                <a:uLnTx/>
                <a:uFillTx/>
                <a:latin typeface="League Gothic"/>
                <a:ea typeface="+mn-ea"/>
                <a:cs typeface="+mn-cs"/>
              </a:rPr>
              <a:t>Mental Readiness</a:t>
            </a:r>
          </a:p>
        </p:txBody>
      </p:sp>
      <p:sp>
        <p:nvSpPr>
          <p:cNvPr id="63" name="TextBox 63"/>
          <p:cNvSpPr txBox="1"/>
          <p:nvPr/>
        </p:nvSpPr>
        <p:spPr>
          <a:xfrm>
            <a:off x="7347967" y="1555601"/>
            <a:ext cx="2301000" cy="846386"/>
          </a:xfrm>
          <a:prstGeom prst="rect">
            <a:avLst/>
          </a:prstGeom>
        </p:spPr>
        <p:txBody>
          <a:bodyPr wrap="square" lIns="0" tIns="0" rIns="0" bIns="0" rtlCol="0" anchor="t">
            <a:spAutoFit/>
          </a:bodyPr>
          <a:lstStyle/>
          <a:p>
            <a:pPr marL="0" marR="0" lvl="0" indent="0" algn="ctr" defTabSz="609630" rtl="0" eaLnBrk="1" fontAlgn="auto" latinLnBrk="0" hangingPunct="1">
              <a:lnSpc>
                <a:spcPts val="3266"/>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BE05"/>
                </a:solidFill>
                <a:effectLst/>
                <a:uLnTx/>
                <a:uFillTx/>
                <a:latin typeface="League Gothic"/>
                <a:ea typeface="+mn-ea"/>
                <a:cs typeface="+mn-cs"/>
              </a:rPr>
              <a:t>Sleep Readiness</a:t>
            </a:r>
          </a:p>
        </p:txBody>
      </p:sp>
      <p:sp>
        <p:nvSpPr>
          <p:cNvPr id="64" name="TextBox 64"/>
          <p:cNvSpPr txBox="1"/>
          <p:nvPr/>
        </p:nvSpPr>
        <p:spPr>
          <a:xfrm>
            <a:off x="8120981" y="4112790"/>
            <a:ext cx="3159317" cy="846386"/>
          </a:xfrm>
          <a:prstGeom prst="rect">
            <a:avLst/>
          </a:prstGeom>
        </p:spPr>
        <p:txBody>
          <a:bodyPr wrap="square" lIns="0" tIns="0" rIns="0" bIns="0" rtlCol="0" anchor="t">
            <a:spAutoFit/>
          </a:bodyPr>
          <a:lstStyle/>
          <a:p>
            <a:pPr marL="0" marR="0" lvl="0" indent="0" algn="ctr" defTabSz="609630" rtl="0" eaLnBrk="1" fontAlgn="auto" latinLnBrk="0" hangingPunct="1">
              <a:lnSpc>
                <a:spcPts val="3266"/>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BE05"/>
                </a:solidFill>
                <a:effectLst/>
                <a:uLnTx/>
                <a:uFillTx/>
                <a:latin typeface="League Gothic"/>
                <a:ea typeface="+mn-ea"/>
                <a:cs typeface="+mn-cs"/>
              </a:rPr>
              <a:t>Nutritional Readiness</a:t>
            </a:r>
          </a:p>
        </p:txBody>
      </p:sp>
      <p:sp>
        <p:nvSpPr>
          <p:cNvPr id="65" name="TextBox 65"/>
          <p:cNvSpPr txBox="1"/>
          <p:nvPr/>
        </p:nvSpPr>
        <p:spPr>
          <a:xfrm>
            <a:off x="4699855" y="5333941"/>
            <a:ext cx="2653783" cy="846386"/>
          </a:xfrm>
          <a:prstGeom prst="rect">
            <a:avLst/>
          </a:prstGeom>
        </p:spPr>
        <p:txBody>
          <a:bodyPr wrap="square" lIns="0" tIns="0" rIns="0" bIns="0" rtlCol="0" anchor="t">
            <a:spAutoFit/>
          </a:bodyPr>
          <a:lstStyle/>
          <a:p>
            <a:pPr marL="0" marR="0" lvl="0" indent="0" algn="ctr" defTabSz="609630" rtl="0" eaLnBrk="1" fontAlgn="auto" latinLnBrk="0" hangingPunct="1">
              <a:lnSpc>
                <a:spcPts val="3266"/>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BE05"/>
                </a:solidFill>
                <a:effectLst/>
                <a:uLnTx/>
                <a:uFillTx/>
                <a:latin typeface="League Gothic"/>
                <a:ea typeface="+mn-ea"/>
                <a:cs typeface="+mn-cs"/>
              </a:rPr>
              <a:t>Physical Readiness</a:t>
            </a:r>
          </a:p>
        </p:txBody>
      </p:sp>
      <p:sp>
        <p:nvSpPr>
          <p:cNvPr id="66" name="TextBox 66"/>
          <p:cNvSpPr txBox="1"/>
          <p:nvPr/>
        </p:nvSpPr>
        <p:spPr>
          <a:xfrm>
            <a:off x="755393" y="3874906"/>
            <a:ext cx="3368903" cy="846386"/>
          </a:xfrm>
          <a:prstGeom prst="rect">
            <a:avLst/>
          </a:prstGeom>
        </p:spPr>
        <p:txBody>
          <a:bodyPr wrap="square" lIns="0" tIns="0" rIns="0" bIns="0" rtlCol="0" anchor="t">
            <a:spAutoFit/>
          </a:bodyPr>
          <a:lstStyle/>
          <a:p>
            <a:pPr marL="0" marR="0" lvl="0" indent="0" algn="ctr" defTabSz="609630" rtl="0" eaLnBrk="1" fontAlgn="auto" latinLnBrk="0" hangingPunct="1">
              <a:lnSpc>
                <a:spcPts val="3266"/>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DBE05"/>
                </a:solidFill>
                <a:effectLst/>
                <a:uLnTx/>
                <a:uFillTx/>
                <a:latin typeface="League Gothic"/>
                <a:ea typeface="+mn-ea"/>
                <a:cs typeface="+mn-cs"/>
              </a:rPr>
              <a:t>Spiritual Readiness</a:t>
            </a:r>
          </a:p>
        </p:txBody>
      </p:sp>
    </p:spTree>
    <p:extLst>
      <p:ext uri="{BB962C8B-B14F-4D97-AF65-F5344CB8AC3E}">
        <p14:creationId xmlns:p14="http://schemas.microsoft.com/office/powerpoint/2010/main" val="950300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676044" y="-1387478"/>
            <a:ext cx="3214265" cy="5978015"/>
          </a:xfrm>
          <a:prstGeom prst="rect">
            <a:avLst/>
          </a:prstGeom>
          <a:solidFill>
            <a:srgbClr val="1C2529"/>
          </a:solidFill>
        </p:spPr>
      </p:sp>
      <p:sp>
        <p:nvSpPr>
          <p:cNvPr id="3" name="AutoShape 3"/>
          <p:cNvSpPr/>
          <p:nvPr/>
        </p:nvSpPr>
        <p:spPr>
          <a:xfrm rot="-5400000">
            <a:off x="4287753" y="2261861"/>
            <a:ext cx="3214265" cy="5978015"/>
          </a:xfrm>
          <a:prstGeom prst="rect">
            <a:avLst/>
          </a:prstGeom>
          <a:solidFill>
            <a:srgbClr val="1C2529"/>
          </a:solidFill>
        </p:spPr>
      </p:sp>
      <p:grpSp>
        <p:nvGrpSpPr>
          <p:cNvPr id="4" name="Group 4"/>
          <p:cNvGrpSpPr/>
          <p:nvPr/>
        </p:nvGrpSpPr>
        <p:grpSpPr>
          <a:xfrm>
            <a:off x="4133728" y="-9282"/>
            <a:ext cx="8113683" cy="6837977"/>
            <a:chOff x="0" y="-824"/>
            <a:chExt cx="16227366" cy="13675954"/>
          </a:xfrm>
        </p:grpSpPr>
        <p:pic>
          <p:nvPicPr>
            <p:cNvPr id="5" name="Picture 5"/>
            <p:cNvPicPr>
              <a:picLocks noChangeAspect="1"/>
            </p:cNvPicPr>
            <p:nvPr/>
          </p:nvPicPr>
          <p:blipFill>
            <a:blip r:embed="rId3"/>
            <a:srcRect l="10674" r="3810" b="2534"/>
            <a:stretch>
              <a:fillRect/>
            </a:stretch>
          </p:blipFill>
          <p:spPr>
            <a:xfrm>
              <a:off x="9415334" y="8562012"/>
              <a:ext cx="6720778" cy="5113118"/>
            </a:xfrm>
            <a:prstGeom prst="rect">
              <a:avLst/>
            </a:prstGeom>
          </p:spPr>
        </p:pic>
        <p:pic>
          <p:nvPicPr>
            <p:cNvPr id="6" name="Picture 6"/>
            <p:cNvPicPr>
              <a:picLocks noChangeAspect="1"/>
            </p:cNvPicPr>
            <p:nvPr/>
          </p:nvPicPr>
          <p:blipFill>
            <a:blip r:embed="rId4"/>
            <a:srcRect t="10593"/>
            <a:stretch>
              <a:fillRect/>
            </a:stretch>
          </p:blipFill>
          <p:spPr>
            <a:xfrm>
              <a:off x="7396842" y="-824"/>
              <a:ext cx="8830524" cy="5691006"/>
            </a:xfrm>
            <a:prstGeom prst="rect">
              <a:avLst/>
            </a:prstGeom>
          </p:spPr>
        </p:pic>
        <p:pic>
          <p:nvPicPr>
            <p:cNvPr id="7" name="Picture 7"/>
            <p:cNvPicPr>
              <a:picLocks noChangeAspect="1"/>
            </p:cNvPicPr>
            <p:nvPr/>
          </p:nvPicPr>
          <p:blipFill>
            <a:blip r:embed="rId5"/>
            <a:srcRect/>
            <a:stretch>
              <a:fillRect/>
            </a:stretch>
          </p:blipFill>
          <p:spPr>
            <a:xfrm>
              <a:off x="8213642" y="4186132"/>
              <a:ext cx="7886094" cy="4670580"/>
            </a:xfrm>
            <a:prstGeom prst="rect">
              <a:avLst/>
            </a:prstGeom>
          </p:spPr>
        </p:pic>
        <p:sp>
          <p:nvSpPr>
            <p:cNvPr id="8" name="AutoShape 8"/>
            <p:cNvSpPr/>
            <p:nvPr/>
          </p:nvSpPr>
          <p:spPr>
            <a:xfrm rot="-5400000">
              <a:off x="7918304" y="-3987496"/>
              <a:ext cx="125427" cy="15962036"/>
            </a:xfrm>
            <a:prstGeom prst="rect">
              <a:avLst/>
            </a:prstGeom>
            <a:solidFill>
              <a:srgbClr val="EDBE05"/>
            </a:solidFill>
          </p:spPr>
        </p:sp>
        <p:sp>
          <p:nvSpPr>
            <p:cNvPr id="9" name="AutoShape 9"/>
            <p:cNvSpPr/>
            <p:nvPr/>
          </p:nvSpPr>
          <p:spPr>
            <a:xfrm rot="-5400000">
              <a:off x="7918304" y="570357"/>
              <a:ext cx="125427" cy="15962036"/>
            </a:xfrm>
            <a:prstGeom prst="rect">
              <a:avLst/>
            </a:prstGeom>
            <a:solidFill>
              <a:srgbClr val="EDBE05"/>
            </a:solidFill>
          </p:spPr>
        </p:sp>
      </p:grpSp>
      <p:sp>
        <p:nvSpPr>
          <p:cNvPr id="10" name="AutoShape 10"/>
          <p:cNvSpPr/>
          <p:nvPr/>
        </p:nvSpPr>
        <p:spPr>
          <a:xfrm>
            <a:off x="-42154" y="-5603"/>
            <a:ext cx="7097906" cy="6863603"/>
          </a:xfrm>
          <a:prstGeom prst="rect">
            <a:avLst/>
          </a:prstGeom>
          <a:solidFill>
            <a:srgbClr val="1C2529"/>
          </a:solidFill>
        </p:spPr>
      </p:sp>
      <p:sp>
        <p:nvSpPr>
          <p:cNvPr id="11" name="AutoShape 11"/>
          <p:cNvSpPr/>
          <p:nvPr/>
        </p:nvSpPr>
        <p:spPr>
          <a:xfrm rot="-782927">
            <a:off x="5268295" y="473657"/>
            <a:ext cx="3214265" cy="5978015"/>
          </a:xfrm>
          <a:prstGeom prst="rect">
            <a:avLst/>
          </a:prstGeom>
          <a:solidFill>
            <a:srgbClr val="1C2529"/>
          </a:solidFill>
        </p:spPr>
      </p:sp>
      <p:sp>
        <p:nvSpPr>
          <p:cNvPr id="12" name="AutoShape 12"/>
          <p:cNvSpPr/>
          <p:nvPr/>
        </p:nvSpPr>
        <p:spPr>
          <a:xfrm rot="-782927">
            <a:off x="8333218" y="-192727"/>
            <a:ext cx="324235" cy="7199490"/>
          </a:xfrm>
          <a:prstGeom prst="rect">
            <a:avLst/>
          </a:prstGeom>
          <a:solidFill>
            <a:srgbClr val="EDBE05"/>
          </a:solidFill>
        </p:spPr>
      </p:sp>
      <p:sp>
        <p:nvSpPr>
          <p:cNvPr id="13" name="AutoShape 13"/>
          <p:cNvSpPr/>
          <p:nvPr/>
        </p:nvSpPr>
        <p:spPr>
          <a:xfrm rot="-5400000">
            <a:off x="6639766" y="4666154"/>
            <a:ext cx="1835257" cy="2548435"/>
          </a:xfrm>
          <a:prstGeom prst="rect">
            <a:avLst/>
          </a:prstGeom>
          <a:solidFill>
            <a:srgbClr val="EDBE05"/>
          </a:solidFill>
        </p:spPr>
      </p:sp>
      <p:sp>
        <p:nvSpPr>
          <p:cNvPr id="14" name="AutoShape 14"/>
          <p:cNvSpPr/>
          <p:nvPr/>
        </p:nvSpPr>
        <p:spPr>
          <a:xfrm rot="-5400000">
            <a:off x="7078344" y="4798032"/>
            <a:ext cx="1439331" cy="2680606"/>
          </a:xfrm>
          <a:prstGeom prst="rect">
            <a:avLst/>
          </a:prstGeom>
          <a:solidFill>
            <a:srgbClr val="EDBE05"/>
          </a:solidFill>
        </p:spPr>
      </p:sp>
      <p:grpSp>
        <p:nvGrpSpPr>
          <p:cNvPr id="15" name="Group 15"/>
          <p:cNvGrpSpPr>
            <a:grpSpLocks noChangeAspect="1"/>
          </p:cNvGrpSpPr>
          <p:nvPr/>
        </p:nvGrpSpPr>
        <p:grpSpPr>
          <a:xfrm rot="-5400000">
            <a:off x="159853" y="1218693"/>
            <a:ext cx="228475" cy="153620"/>
            <a:chOff x="0" y="0"/>
            <a:chExt cx="1930400" cy="1297940"/>
          </a:xfrm>
        </p:grpSpPr>
        <p:sp>
          <p:nvSpPr>
            <p:cNvPr id="16" name="Freeform 1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17" name="TextBox 17"/>
          <p:cNvSpPr txBox="1"/>
          <p:nvPr/>
        </p:nvSpPr>
        <p:spPr>
          <a:xfrm>
            <a:off x="971272" y="1155865"/>
            <a:ext cx="5957854" cy="282129"/>
          </a:xfrm>
          <a:prstGeom prst="rect">
            <a:avLst/>
          </a:prstGeom>
        </p:spPr>
        <p:txBody>
          <a:bodyPr lIns="0" tIns="0" rIns="0" bIns="0" rtlCol="0" anchor="t">
            <a:spAutoFit/>
          </a:bodyPr>
          <a:lstStyle/>
          <a:p>
            <a:pPr algn="ctr">
              <a:lnSpc>
                <a:spcPts val="2240"/>
              </a:lnSpc>
            </a:pPr>
            <a:r>
              <a:rPr lang="en-US" sz="1600">
                <a:solidFill>
                  <a:srgbClr val="FFFEE6"/>
                </a:solidFill>
                <a:latin typeface="Open Sans"/>
              </a:rPr>
              <a:t>of people between 17-24 are unqualified for military service.</a:t>
            </a:r>
          </a:p>
        </p:txBody>
      </p:sp>
      <p:sp>
        <p:nvSpPr>
          <p:cNvPr id="18" name="TextBox 18"/>
          <p:cNvSpPr txBox="1"/>
          <p:nvPr/>
        </p:nvSpPr>
        <p:spPr>
          <a:xfrm>
            <a:off x="416113" y="1097171"/>
            <a:ext cx="666055"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70%</a:t>
            </a:r>
          </a:p>
        </p:txBody>
      </p:sp>
      <p:grpSp>
        <p:nvGrpSpPr>
          <p:cNvPr id="19" name="Group 19"/>
          <p:cNvGrpSpPr>
            <a:grpSpLocks noChangeAspect="1"/>
          </p:cNvGrpSpPr>
          <p:nvPr/>
        </p:nvGrpSpPr>
        <p:grpSpPr>
          <a:xfrm rot="-5400000">
            <a:off x="159853" y="2866211"/>
            <a:ext cx="228475" cy="153620"/>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21" name="TextBox 21"/>
          <p:cNvSpPr txBox="1"/>
          <p:nvPr/>
        </p:nvSpPr>
        <p:spPr>
          <a:xfrm>
            <a:off x="437027" y="2742407"/>
            <a:ext cx="473343"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10</a:t>
            </a:r>
          </a:p>
        </p:txBody>
      </p:sp>
      <p:sp>
        <p:nvSpPr>
          <p:cNvPr id="22" name="TextBox 22"/>
          <p:cNvSpPr txBox="1"/>
          <p:nvPr/>
        </p:nvSpPr>
        <p:spPr>
          <a:xfrm>
            <a:off x="904020" y="2822582"/>
            <a:ext cx="7600372"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million limited duty days &amp;               million annually in patient care.</a:t>
            </a:r>
          </a:p>
        </p:txBody>
      </p:sp>
      <p:sp>
        <p:nvSpPr>
          <p:cNvPr id="23" name="TextBox 23"/>
          <p:cNvSpPr txBox="1"/>
          <p:nvPr/>
        </p:nvSpPr>
        <p:spPr>
          <a:xfrm>
            <a:off x="3342899" y="2742407"/>
            <a:ext cx="1034907"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$577 </a:t>
            </a:r>
          </a:p>
        </p:txBody>
      </p:sp>
      <p:grpSp>
        <p:nvGrpSpPr>
          <p:cNvPr id="24" name="Group 24"/>
          <p:cNvGrpSpPr>
            <a:grpSpLocks noChangeAspect="1"/>
          </p:cNvGrpSpPr>
          <p:nvPr/>
        </p:nvGrpSpPr>
        <p:grpSpPr>
          <a:xfrm rot="-5400000">
            <a:off x="159479" y="2359998"/>
            <a:ext cx="228475" cy="153620"/>
            <a:chOff x="0" y="0"/>
            <a:chExt cx="1930400" cy="1297940"/>
          </a:xfrm>
        </p:grpSpPr>
        <p:sp>
          <p:nvSpPr>
            <p:cNvPr id="25" name="Freeform 2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26" name="TextBox 26"/>
          <p:cNvSpPr txBox="1"/>
          <p:nvPr/>
        </p:nvSpPr>
        <p:spPr>
          <a:xfrm>
            <a:off x="1158398" y="2297170"/>
            <a:ext cx="7731845"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of AC Soldiers sustain a musculoskeletal injury each year.</a:t>
            </a:r>
          </a:p>
        </p:txBody>
      </p:sp>
      <p:sp>
        <p:nvSpPr>
          <p:cNvPr id="27" name="TextBox 27"/>
          <p:cNvSpPr txBox="1"/>
          <p:nvPr/>
        </p:nvSpPr>
        <p:spPr>
          <a:xfrm>
            <a:off x="428581" y="2236195"/>
            <a:ext cx="729817"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55%</a:t>
            </a:r>
          </a:p>
        </p:txBody>
      </p:sp>
      <p:sp>
        <p:nvSpPr>
          <p:cNvPr id="28" name="TextBox 28"/>
          <p:cNvSpPr txBox="1"/>
          <p:nvPr/>
        </p:nvSpPr>
        <p:spPr>
          <a:xfrm>
            <a:off x="1422296" y="3315355"/>
            <a:ext cx="6637937"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of AC non-deployable Soldiers are non-deployable due to medical </a:t>
            </a:r>
          </a:p>
        </p:txBody>
      </p:sp>
      <p:grpSp>
        <p:nvGrpSpPr>
          <p:cNvPr id="29" name="Group 29"/>
          <p:cNvGrpSpPr>
            <a:grpSpLocks noChangeAspect="1"/>
          </p:cNvGrpSpPr>
          <p:nvPr/>
        </p:nvGrpSpPr>
        <p:grpSpPr>
          <a:xfrm rot="-5400000">
            <a:off x="159853" y="3396208"/>
            <a:ext cx="228475" cy="153620"/>
            <a:chOff x="0" y="0"/>
            <a:chExt cx="1930400" cy="1297940"/>
          </a:xfrm>
        </p:grpSpPr>
        <p:sp>
          <p:nvSpPr>
            <p:cNvPr id="30" name="Freeform 3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31" name="TextBox 31"/>
          <p:cNvSpPr txBox="1"/>
          <p:nvPr/>
        </p:nvSpPr>
        <p:spPr>
          <a:xfrm>
            <a:off x="504781" y="3262051"/>
            <a:ext cx="1140763" cy="384721"/>
          </a:xfrm>
          <a:prstGeom prst="rect">
            <a:avLst/>
          </a:prstGeom>
        </p:spPr>
        <p:txBody>
          <a:bodyPr lIns="0" tIns="0" rIns="0" bIns="0" rtlCol="0" anchor="t">
            <a:spAutoFit/>
          </a:bodyPr>
          <a:lstStyle/>
          <a:p>
            <a:pPr>
              <a:lnSpc>
                <a:spcPts val="2987"/>
              </a:lnSpc>
            </a:pPr>
            <a:r>
              <a:rPr lang="en-US" sz="2133">
                <a:solidFill>
                  <a:srgbClr val="EDBE05"/>
                </a:solidFill>
                <a:latin typeface="Open Sans Bold"/>
              </a:rPr>
              <a:t>37,000</a:t>
            </a:r>
          </a:p>
        </p:txBody>
      </p:sp>
      <p:sp>
        <p:nvSpPr>
          <p:cNvPr id="32" name="TextBox 32"/>
          <p:cNvSpPr txBox="1"/>
          <p:nvPr/>
        </p:nvSpPr>
        <p:spPr>
          <a:xfrm>
            <a:off x="554019" y="3561856"/>
            <a:ext cx="6056999"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reasons.</a:t>
            </a:r>
          </a:p>
        </p:txBody>
      </p:sp>
      <p:sp>
        <p:nvSpPr>
          <p:cNvPr id="33" name="AutoShape 33"/>
          <p:cNvSpPr/>
          <p:nvPr/>
        </p:nvSpPr>
        <p:spPr>
          <a:xfrm rot="-5400000">
            <a:off x="3361480" y="-3412280"/>
            <a:ext cx="1073945" cy="7898503"/>
          </a:xfrm>
          <a:prstGeom prst="rect">
            <a:avLst/>
          </a:prstGeom>
          <a:solidFill>
            <a:srgbClr val="EDBE05">
              <a:alpha val="60000"/>
            </a:srgbClr>
          </a:solidFill>
        </p:spPr>
      </p:sp>
      <p:sp>
        <p:nvSpPr>
          <p:cNvPr id="34" name="AutoShape 34"/>
          <p:cNvSpPr/>
          <p:nvPr/>
        </p:nvSpPr>
        <p:spPr>
          <a:xfrm rot="-5400000">
            <a:off x="3889144" y="-2878495"/>
            <a:ext cx="24965" cy="7904853"/>
          </a:xfrm>
          <a:prstGeom prst="rect">
            <a:avLst/>
          </a:prstGeom>
          <a:solidFill>
            <a:srgbClr val="EDBE05"/>
          </a:solidFill>
        </p:spPr>
      </p:sp>
      <p:pic>
        <p:nvPicPr>
          <p:cNvPr id="35" name="Picture 35"/>
          <p:cNvPicPr>
            <a:picLocks noChangeAspect="1"/>
          </p:cNvPicPr>
          <p:nvPr/>
        </p:nvPicPr>
        <p:blipFill>
          <a:blip r:embed="rId6"/>
          <a:srcRect/>
          <a:stretch>
            <a:fillRect/>
          </a:stretch>
        </p:blipFill>
        <p:spPr>
          <a:xfrm>
            <a:off x="4543575" y="5052591"/>
            <a:ext cx="1739602" cy="1684759"/>
          </a:xfrm>
          <a:prstGeom prst="rect">
            <a:avLst/>
          </a:prstGeom>
        </p:spPr>
      </p:pic>
      <p:sp>
        <p:nvSpPr>
          <p:cNvPr id="40" name="AutoShape 40"/>
          <p:cNvSpPr/>
          <p:nvPr/>
        </p:nvSpPr>
        <p:spPr>
          <a:xfrm rot="-5400000">
            <a:off x="4334190" y="666574"/>
            <a:ext cx="24947" cy="8731427"/>
          </a:xfrm>
          <a:prstGeom prst="rect">
            <a:avLst/>
          </a:prstGeom>
          <a:solidFill>
            <a:srgbClr val="EDBE05"/>
          </a:solidFill>
        </p:spPr>
      </p:sp>
      <p:grpSp>
        <p:nvGrpSpPr>
          <p:cNvPr id="41" name="Group 41"/>
          <p:cNvGrpSpPr>
            <a:grpSpLocks noChangeAspect="1"/>
          </p:cNvGrpSpPr>
          <p:nvPr/>
        </p:nvGrpSpPr>
        <p:grpSpPr>
          <a:xfrm rot="-5400000">
            <a:off x="159853" y="1746247"/>
            <a:ext cx="228475" cy="153620"/>
            <a:chOff x="0" y="0"/>
            <a:chExt cx="1930400" cy="1297940"/>
          </a:xfrm>
        </p:grpSpPr>
        <p:sp>
          <p:nvSpPr>
            <p:cNvPr id="42" name="Freeform 4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43" name="TextBox 43"/>
          <p:cNvSpPr txBox="1"/>
          <p:nvPr/>
        </p:nvSpPr>
        <p:spPr>
          <a:xfrm>
            <a:off x="1102093" y="1683420"/>
            <a:ext cx="6708617" cy="282129"/>
          </a:xfrm>
          <a:prstGeom prst="rect">
            <a:avLst/>
          </a:prstGeom>
        </p:spPr>
        <p:txBody>
          <a:bodyPr lIns="0" tIns="0" rIns="0" bIns="0" rtlCol="0" anchor="t">
            <a:spAutoFit/>
          </a:bodyPr>
          <a:lstStyle/>
          <a:p>
            <a:pPr>
              <a:lnSpc>
                <a:spcPts val="2240"/>
              </a:lnSpc>
            </a:pPr>
            <a:r>
              <a:rPr lang="en-US" sz="1600">
                <a:solidFill>
                  <a:srgbClr val="FFFEE6"/>
                </a:solidFill>
                <a:latin typeface="Open Sans"/>
              </a:rPr>
              <a:t>of Active Component (AC) Soldiers and             of Reserve/National </a:t>
            </a:r>
          </a:p>
        </p:txBody>
      </p:sp>
      <p:sp>
        <p:nvSpPr>
          <p:cNvPr id="44" name="TextBox 44"/>
          <p:cNvSpPr txBox="1"/>
          <p:nvPr/>
        </p:nvSpPr>
        <p:spPr>
          <a:xfrm>
            <a:off x="384686" y="1624726"/>
            <a:ext cx="717407"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17%</a:t>
            </a:r>
          </a:p>
        </p:txBody>
      </p:sp>
      <p:sp>
        <p:nvSpPr>
          <p:cNvPr id="45" name="TextBox 45"/>
          <p:cNvSpPr txBox="1"/>
          <p:nvPr/>
        </p:nvSpPr>
        <p:spPr>
          <a:xfrm>
            <a:off x="4734069" y="1624726"/>
            <a:ext cx="717407"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25%</a:t>
            </a:r>
          </a:p>
        </p:txBody>
      </p:sp>
      <p:sp>
        <p:nvSpPr>
          <p:cNvPr id="46" name="TextBox 46"/>
          <p:cNvSpPr txBox="1"/>
          <p:nvPr/>
        </p:nvSpPr>
        <p:spPr>
          <a:xfrm>
            <a:off x="532718" y="1943794"/>
            <a:ext cx="2909687" cy="282129"/>
          </a:xfrm>
          <a:prstGeom prst="rect">
            <a:avLst/>
          </a:prstGeom>
        </p:spPr>
        <p:txBody>
          <a:bodyPr lIns="0" tIns="0" rIns="0" bIns="0" rtlCol="0" anchor="t">
            <a:spAutoFit/>
          </a:bodyPr>
          <a:lstStyle/>
          <a:p>
            <a:pPr>
              <a:lnSpc>
                <a:spcPts val="2240"/>
              </a:lnSpc>
            </a:pPr>
            <a:r>
              <a:rPr lang="en-US" sz="1600">
                <a:solidFill>
                  <a:srgbClr val="FFFEE6"/>
                </a:solidFill>
                <a:latin typeface="Open Sans"/>
              </a:rPr>
              <a:t>Guard Soldiers are obese.</a:t>
            </a:r>
          </a:p>
        </p:txBody>
      </p:sp>
      <p:sp>
        <p:nvSpPr>
          <p:cNvPr id="47" name="TextBox 47"/>
          <p:cNvSpPr txBox="1"/>
          <p:nvPr/>
        </p:nvSpPr>
        <p:spPr>
          <a:xfrm>
            <a:off x="501758" y="4434668"/>
            <a:ext cx="7450551"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A            reduction of non-available rates will save more than                             . </a:t>
            </a:r>
          </a:p>
        </p:txBody>
      </p:sp>
      <p:grpSp>
        <p:nvGrpSpPr>
          <p:cNvPr id="48" name="Group 48"/>
          <p:cNvGrpSpPr>
            <a:grpSpLocks noChangeAspect="1"/>
          </p:cNvGrpSpPr>
          <p:nvPr/>
        </p:nvGrpSpPr>
        <p:grpSpPr>
          <a:xfrm rot="-5400000">
            <a:off x="159217" y="4497758"/>
            <a:ext cx="230074" cy="154695"/>
            <a:chOff x="0" y="0"/>
            <a:chExt cx="1930400" cy="1297940"/>
          </a:xfrm>
        </p:grpSpPr>
        <p:sp>
          <p:nvSpPr>
            <p:cNvPr id="49" name="Freeform 49"/>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50" name="TextBox 50"/>
          <p:cNvSpPr txBox="1"/>
          <p:nvPr/>
        </p:nvSpPr>
        <p:spPr>
          <a:xfrm>
            <a:off x="6213327" y="4374492"/>
            <a:ext cx="1758032" cy="384721"/>
          </a:xfrm>
          <a:prstGeom prst="rect">
            <a:avLst/>
          </a:prstGeom>
        </p:spPr>
        <p:txBody>
          <a:bodyPr lIns="0" tIns="0" rIns="0" bIns="0" rtlCol="0" anchor="t">
            <a:spAutoFit/>
          </a:bodyPr>
          <a:lstStyle/>
          <a:p>
            <a:pPr>
              <a:lnSpc>
                <a:spcPts val="2987"/>
              </a:lnSpc>
            </a:pPr>
            <a:r>
              <a:rPr lang="en-US" sz="2133">
                <a:solidFill>
                  <a:srgbClr val="EDBE05"/>
                </a:solidFill>
                <a:latin typeface="Open Sans Bold"/>
              </a:rPr>
              <a:t>$40 million</a:t>
            </a:r>
          </a:p>
        </p:txBody>
      </p:sp>
      <p:sp>
        <p:nvSpPr>
          <p:cNvPr id="51" name="TextBox 51"/>
          <p:cNvSpPr txBox="1"/>
          <p:nvPr/>
        </p:nvSpPr>
        <p:spPr>
          <a:xfrm>
            <a:off x="704850" y="4374492"/>
            <a:ext cx="480846"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1%</a:t>
            </a:r>
          </a:p>
        </p:txBody>
      </p:sp>
      <p:sp>
        <p:nvSpPr>
          <p:cNvPr id="52" name="TextBox 52"/>
          <p:cNvSpPr txBox="1"/>
          <p:nvPr/>
        </p:nvSpPr>
        <p:spPr>
          <a:xfrm>
            <a:off x="4372201" y="3818908"/>
            <a:ext cx="436067"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5%</a:t>
            </a:r>
          </a:p>
        </p:txBody>
      </p:sp>
      <p:sp>
        <p:nvSpPr>
          <p:cNvPr id="53" name="TextBox 53"/>
          <p:cNvSpPr txBox="1"/>
          <p:nvPr/>
        </p:nvSpPr>
        <p:spPr>
          <a:xfrm>
            <a:off x="1184339" y="3887380"/>
            <a:ext cx="7142963"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of Soldier have sleep disorders &amp;           of AC Soldiers require prescription</a:t>
            </a:r>
          </a:p>
        </p:txBody>
      </p:sp>
      <p:grpSp>
        <p:nvGrpSpPr>
          <p:cNvPr id="54" name="Group 54"/>
          <p:cNvGrpSpPr>
            <a:grpSpLocks noChangeAspect="1"/>
          </p:cNvGrpSpPr>
          <p:nvPr/>
        </p:nvGrpSpPr>
        <p:grpSpPr>
          <a:xfrm rot="-5400000">
            <a:off x="159479" y="3942712"/>
            <a:ext cx="228475" cy="153620"/>
            <a:chOff x="0" y="0"/>
            <a:chExt cx="1930400" cy="1297940"/>
          </a:xfrm>
        </p:grpSpPr>
        <p:sp>
          <p:nvSpPr>
            <p:cNvPr id="55" name="Freeform 5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EDBE05"/>
            </a:solidFill>
          </p:spPr>
        </p:sp>
      </p:grpSp>
      <p:sp>
        <p:nvSpPr>
          <p:cNvPr id="56" name="TextBox 56"/>
          <p:cNvSpPr txBox="1"/>
          <p:nvPr/>
        </p:nvSpPr>
        <p:spPr>
          <a:xfrm>
            <a:off x="479008" y="3818908"/>
            <a:ext cx="644493" cy="384721"/>
          </a:xfrm>
          <a:prstGeom prst="rect">
            <a:avLst/>
          </a:prstGeom>
        </p:spPr>
        <p:txBody>
          <a:bodyPr lIns="0" tIns="0" rIns="0" bIns="0" rtlCol="0" anchor="t">
            <a:spAutoFit/>
          </a:bodyPr>
          <a:lstStyle/>
          <a:p>
            <a:pPr algn="ctr">
              <a:lnSpc>
                <a:spcPts val="2987"/>
              </a:lnSpc>
            </a:pPr>
            <a:r>
              <a:rPr lang="en-US" sz="2133">
                <a:solidFill>
                  <a:srgbClr val="EDBE05"/>
                </a:solidFill>
                <a:latin typeface="Open Sans Bold"/>
              </a:rPr>
              <a:t>12%</a:t>
            </a:r>
          </a:p>
        </p:txBody>
      </p:sp>
      <p:sp>
        <p:nvSpPr>
          <p:cNvPr id="57" name="TextBox 57"/>
          <p:cNvSpPr txBox="1"/>
          <p:nvPr/>
        </p:nvSpPr>
        <p:spPr>
          <a:xfrm>
            <a:off x="552279" y="4108360"/>
            <a:ext cx="6056999" cy="282129"/>
          </a:xfrm>
          <a:prstGeom prst="rect">
            <a:avLst/>
          </a:prstGeom>
        </p:spPr>
        <p:txBody>
          <a:bodyPr lIns="0" tIns="0" rIns="0" bIns="0" rtlCol="0" anchor="t">
            <a:spAutoFit/>
          </a:bodyPr>
          <a:lstStyle/>
          <a:p>
            <a:pPr>
              <a:lnSpc>
                <a:spcPts val="2239"/>
              </a:lnSpc>
            </a:pPr>
            <a:r>
              <a:rPr lang="en-US" sz="1600">
                <a:solidFill>
                  <a:srgbClr val="FFFEE6"/>
                </a:solidFill>
                <a:latin typeface="Open Sans"/>
              </a:rPr>
              <a:t>sleep aids.</a:t>
            </a:r>
          </a:p>
        </p:txBody>
      </p:sp>
      <p:sp>
        <p:nvSpPr>
          <p:cNvPr id="58" name="TextBox 58"/>
          <p:cNvSpPr txBox="1"/>
          <p:nvPr/>
        </p:nvSpPr>
        <p:spPr>
          <a:xfrm>
            <a:off x="95435" y="4772788"/>
            <a:ext cx="6056999" cy="205184"/>
          </a:xfrm>
          <a:prstGeom prst="rect">
            <a:avLst/>
          </a:prstGeom>
        </p:spPr>
        <p:txBody>
          <a:bodyPr lIns="0" tIns="0" rIns="0" bIns="0" rtlCol="0" anchor="t">
            <a:spAutoFit/>
          </a:bodyPr>
          <a:lstStyle/>
          <a:p>
            <a:pPr>
              <a:lnSpc>
                <a:spcPts val="1587"/>
              </a:lnSpc>
            </a:pPr>
            <a:r>
              <a:rPr lang="en-US" sz="1133">
                <a:solidFill>
                  <a:srgbClr val="FFFEE6"/>
                </a:solidFill>
                <a:latin typeface="Gidole"/>
              </a:rPr>
              <a:t>**Above data from the 2020 Health of the Force Report**</a:t>
            </a:r>
          </a:p>
        </p:txBody>
      </p:sp>
      <p:sp>
        <p:nvSpPr>
          <p:cNvPr id="59" name="TextBox 59"/>
          <p:cNvSpPr txBox="1"/>
          <p:nvPr/>
        </p:nvSpPr>
        <p:spPr>
          <a:xfrm>
            <a:off x="95436" y="5079281"/>
            <a:ext cx="4744582" cy="1705595"/>
          </a:xfrm>
          <a:prstGeom prst="rect">
            <a:avLst/>
          </a:prstGeom>
        </p:spPr>
        <p:txBody>
          <a:bodyPr lIns="0" tIns="0" rIns="0" bIns="0" rtlCol="0" anchor="t">
            <a:spAutoFit/>
          </a:bodyPr>
          <a:lstStyle/>
          <a:p>
            <a:pPr>
              <a:lnSpc>
                <a:spcPts val="1866"/>
              </a:lnSpc>
            </a:pPr>
            <a:r>
              <a:rPr lang="en-US" sz="1333">
                <a:solidFill>
                  <a:srgbClr val="EDBE05"/>
                </a:solidFill>
                <a:latin typeface="Open Sans"/>
              </a:rPr>
              <a:t>Implement H2F to:</a:t>
            </a:r>
          </a:p>
          <a:p>
            <a:pPr>
              <a:lnSpc>
                <a:spcPts val="1866"/>
              </a:lnSpc>
            </a:pPr>
            <a:r>
              <a:rPr lang="en-US" sz="1333">
                <a:solidFill>
                  <a:srgbClr val="EDBE05"/>
                </a:solidFill>
                <a:latin typeface="Open Sans"/>
              </a:rPr>
              <a:t>- Optimize Soldier personal readiness</a:t>
            </a:r>
          </a:p>
          <a:p>
            <a:pPr>
              <a:lnSpc>
                <a:spcPts val="1866"/>
              </a:lnSpc>
            </a:pPr>
            <a:r>
              <a:rPr lang="en-US" sz="1333">
                <a:solidFill>
                  <a:srgbClr val="EDBE05"/>
                </a:solidFill>
                <a:latin typeface="Open Sans"/>
              </a:rPr>
              <a:t>- Optimize physical and non-physical performance </a:t>
            </a:r>
          </a:p>
          <a:p>
            <a:pPr>
              <a:lnSpc>
                <a:spcPts val="1866"/>
              </a:lnSpc>
            </a:pPr>
            <a:r>
              <a:rPr lang="en-US" sz="1333">
                <a:solidFill>
                  <a:srgbClr val="EDBE05"/>
                </a:solidFill>
                <a:latin typeface="Open Sans"/>
              </a:rPr>
              <a:t>- Reduce injury rates, particularly over-use MSKI rates</a:t>
            </a:r>
          </a:p>
          <a:p>
            <a:pPr>
              <a:lnSpc>
                <a:spcPts val="1866"/>
              </a:lnSpc>
            </a:pPr>
            <a:r>
              <a:rPr lang="en-US" sz="1333">
                <a:solidFill>
                  <a:srgbClr val="EDBE05"/>
                </a:solidFill>
                <a:latin typeface="Open Sans"/>
              </a:rPr>
              <a:t>- Rapidly rehabilitate and recondition Soldier following injury</a:t>
            </a:r>
          </a:p>
          <a:p>
            <a:pPr>
              <a:lnSpc>
                <a:spcPts val="1866"/>
              </a:lnSpc>
            </a:pPr>
            <a:r>
              <a:rPr lang="en-US" sz="1333">
                <a:solidFill>
                  <a:srgbClr val="EDBE05"/>
                </a:solidFill>
                <a:latin typeface="Open Sans"/>
              </a:rPr>
              <a:t>- Improve overall Soldier and unit morale and effectiveness</a:t>
            </a:r>
          </a:p>
          <a:p>
            <a:pPr>
              <a:lnSpc>
                <a:spcPts val="1866"/>
              </a:lnSpc>
            </a:pPr>
            <a:endParaRPr lang="en-US" sz="1333">
              <a:solidFill>
                <a:srgbClr val="EDBE05"/>
              </a:solidFill>
              <a:latin typeface="Open Sans"/>
            </a:endParaRPr>
          </a:p>
        </p:txBody>
      </p:sp>
      <p:sp>
        <p:nvSpPr>
          <p:cNvPr id="60" name="TextBox 60"/>
          <p:cNvSpPr txBox="1"/>
          <p:nvPr/>
        </p:nvSpPr>
        <p:spPr>
          <a:xfrm>
            <a:off x="6283177" y="5192085"/>
            <a:ext cx="2894179" cy="1603003"/>
          </a:xfrm>
          <a:prstGeom prst="rect">
            <a:avLst/>
          </a:prstGeom>
        </p:spPr>
        <p:txBody>
          <a:bodyPr lIns="0" tIns="0" rIns="0" bIns="0" rtlCol="0" anchor="t">
            <a:spAutoFit/>
          </a:bodyPr>
          <a:lstStyle/>
          <a:p>
            <a:pPr algn="ctr">
              <a:lnSpc>
                <a:spcPts val="2453"/>
              </a:lnSpc>
              <a:spcBef>
                <a:spcPct val="0"/>
              </a:spcBef>
            </a:pPr>
            <a:r>
              <a:rPr lang="en-US" sz="1753">
                <a:solidFill>
                  <a:srgbClr val="000000"/>
                </a:solidFill>
                <a:latin typeface="Open Sans Bold"/>
              </a:rPr>
              <a:t>"I want to ensure every Soldier can play home and away games."</a:t>
            </a:r>
          </a:p>
          <a:p>
            <a:pPr algn="ctr">
              <a:lnSpc>
                <a:spcPts val="2453"/>
              </a:lnSpc>
              <a:spcBef>
                <a:spcPct val="0"/>
              </a:spcBef>
            </a:pPr>
            <a:r>
              <a:rPr lang="en-US" sz="1753">
                <a:solidFill>
                  <a:srgbClr val="000000"/>
                </a:solidFill>
                <a:latin typeface="Open Sans Bold"/>
              </a:rPr>
              <a:t>- GEN McConville </a:t>
            </a:r>
          </a:p>
          <a:p>
            <a:pPr algn="ctr">
              <a:lnSpc>
                <a:spcPts val="2453"/>
              </a:lnSpc>
              <a:spcBef>
                <a:spcPct val="0"/>
              </a:spcBef>
            </a:pPr>
            <a:r>
              <a:rPr lang="en-US" sz="1753">
                <a:solidFill>
                  <a:srgbClr val="000000"/>
                </a:solidFill>
                <a:latin typeface="Open Sans Bold"/>
              </a:rPr>
              <a:t>40th CSA</a:t>
            </a:r>
          </a:p>
        </p:txBody>
      </p:sp>
      <p:sp>
        <p:nvSpPr>
          <p:cNvPr id="61" name="TextBox 61"/>
          <p:cNvSpPr txBox="1"/>
          <p:nvPr/>
        </p:nvSpPr>
        <p:spPr>
          <a:xfrm>
            <a:off x="120836" y="-8870"/>
            <a:ext cx="2714363" cy="718145"/>
          </a:xfrm>
          <a:prstGeom prst="rect">
            <a:avLst/>
          </a:prstGeom>
        </p:spPr>
        <p:txBody>
          <a:bodyPr lIns="0" tIns="0" rIns="0" bIns="0" rtlCol="0" anchor="t">
            <a:spAutoFit/>
          </a:bodyPr>
          <a:lstStyle/>
          <a:p>
            <a:pPr>
              <a:lnSpc>
                <a:spcPts val="2800"/>
              </a:lnSpc>
            </a:pPr>
            <a:r>
              <a:rPr lang="en-US" sz="2000">
                <a:solidFill>
                  <a:srgbClr val="FFFEE6"/>
                </a:solidFill>
                <a:latin typeface="League Gothic"/>
              </a:rPr>
              <a:t>Holistic Health and Fitness (H2F)</a:t>
            </a:r>
          </a:p>
        </p:txBody>
      </p:sp>
      <p:sp>
        <p:nvSpPr>
          <p:cNvPr id="62" name="TextBox 62"/>
          <p:cNvSpPr txBox="1"/>
          <p:nvPr/>
        </p:nvSpPr>
        <p:spPr>
          <a:xfrm>
            <a:off x="2190135" y="41872"/>
            <a:ext cx="9370584" cy="864917"/>
          </a:xfrm>
          <a:prstGeom prst="rect">
            <a:avLst/>
          </a:prstGeom>
        </p:spPr>
        <p:txBody>
          <a:bodyPr wrap="square" lIns="0" tIns="0" rIns="0" bIns="0" rtlCol="0" anchor="t">
            <a:spAutoFit/>
          </a:bodyPr>
          <a:lstStyle/>
          <a:p>
            <a:pPr>
              <a:lnSpc>
                <a:spcPts val="7933"/>
              </a:lnSpc>
            </a:pPr>
            <a:r>
              <a:rPr lang="en-US" sz="3600" dirty="0">
                <a:solidFill>
                  <a:srgbClr val="FFFEE6"/>
                </a:solidFill>
                <a:latin typeface="League Gothic"/>
              </a:rPr>
              <a:t>Why do we need H2F?</a:t>
            </a:r>
          </a:p>
        </p:txBody>
      </p:sp>
    </p:spTree>
    <p:extLst>
      <p:ext uri="{BB962C8B-B14F-4D97-AF65-F5344CB8AC3E}">
        <p14:creationId xmlns:p14="http://schemas.microsoft.com/office/powerpoint/2010/main" val="22951991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e6fdb9d6-0fa5-4ed4-9c9d-52c91a46750c"/>
  <p:tag name="WASPOLLED" val="798E75492C5A47D99CDA68A01F9AEC5F"/>
  <p:tag name="TPVERSION" val="8"/>
  <p:tag name="TPFULLVERSION" val="8.7.4.18"/>
  <p:tag name="PPTVERSION" val="16"/>
  <p:tag name="TPOS" val="2"/>
  <p:tag name="TPLASTSAVEVERSION" val="6.4 PC"/>
</p:tagLst>
</file>

<file path=ppt/theme/theme1.xml><?xml version="1.0" encoding="utf-8"?>
<a:theme xmlns:a="http://schemas.openxmlformats.org/drawingml/2006/main" name="105_Slide_Master_KMO_110801_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6_Slide_Master_KMO_110801_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15249</TotalTime>
  <Words>3736</Words>
  <Application>Microsoft Office PowerPoint</Application>
  <PresentationFormat>Widescreen</PresentationFormat>
  <Paragraphs>216</Paragraphs>
  <Slides>14</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Calibri</vt:lpstr>
      <vt:lpstr>Gidole</vt:lpstr>
      <vt:lpstr>League Gothic</vt:lpstr>
      <vt:lpstr>Lora</vt:lpstr>
      <vt:lpstr>Open Sans</vt:lpstr>
      <vt:lpstr>Open Sans Bold</vt:lpstr>
      <vt:lpstr>Wingdings</vt:lpstr>
      <vt:lpstr>105_Slide_Master_KMO_110801_U</vt:lpstr>
      <vt:lpstr>Office Theme</vt:lpstr>
      <vt:lpstr>106_Slide_Master_KMO_110801_U</vt:lpstr>
      <vt:lpstr>PowerPoint Presentation</vt:lpstr>
      <vt:lpstr>PowerPoint Presentation</vt:lpstr>
      <vt:lpstr>References</vt:lpstr>
      <vt:lpstr>PowerPoint Presentation</vt:lpstr>
      <vt:lpstr>The Army’s Evolution of “Wellness” </vt:lpstr>
      <vt:lpstr>AR 350-53 – Comprehensive Soldier and Family Fitness</vt:lpstr>
      <vt:lpstr>The Legacy of AR 350-53 and CSF2</vt:lpstr>
      <vt:lpstr>PowerPoint Presentation</vt:lpstr>
      <vt:lpstr>PowerPoint Presentation</vt:lpstr>
      <vt:lpstr>PowerPoint Presentation</vt:lpstr>
      <vt:lpstr>Holistic Wellness and the Role of Leadership</vt:lpstr>
      <vt:lpstr>Holistic Wellness and the Role of Leadership</vt:lpstr>
      <vt:lpstr>Holistic Wellness and the Role of Leadership</vt:lpstr>
      <vt:lpstr>PowerPoint Presentation</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 Patrick L LTC HQDA OTJAG</dc:creator>
  <cp:lastModifiedBy>Chittim, Joshua A MAJ HQDA OTJAG</cp:lastModifiedBy>
  <cp:revision>181</cp:revision>
  <cp:lastPrinted>2022-01-04T21:36:45Z</cp:lastPrinted>
  <dcterms:created xsi:type="dcterms:W3CDTF">2020-01-09T19:30:43Z</dcterms:created>
  <dcterms:modified xsi:type="dcterms:W3CDTF">2022-09-13T15:22:58Z</dcterms:modified>
</cp:coreProperties>
</file>