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55" r:id="rId2"/>
    <p:sldId id="356" r:id="rId3"/>
    <p:sldId id="357" r:id="rId4"/>
    <p:sldId id="358" r:id="rId5"/>
    <p:sldId id="359" r:id="rId6"/>
    <p:sldId id="360" r:id="rId7"/>
    <p:sldId id="361" r:id="rId8"/>
    <p:sldId id="362" r:id="rId9"/>
    <p:sldId id="363" r:id="rId10"/>
    <p:sldId id="364" r:id="rId11"/>
    <p:sldId id="365" r:id="rId12"/>
    <p:sldId id="366"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1387" autoAdjust="0"/>
  </p:normalViewPr>
  <p:slideViewPr>
    <p:cSldViewPr snapToGrid="0">
      <p:cViewPr varScale="1">
        <p:scale>
          <a:sx n="50" d="100"/>
          <a:sy n="50" d="100"/>
        </p:scale>
        <p:origin x="1272" y="60"/>
      </p:cViewPr>
      <p:guideLst/>
    </p:cSldViewPr>
  </p:slideViewPr>
  <p:notesTextViewPr>
    <p:cViewPr>
      <p:scale>
        <a:sx n="3" d="2"/>
        <a:sy n="3" d="2"/>
      </p:scale>
      <p:origin x="0" y="0"/>
    </p:cViewPr>
  </p:notesTextViewPr>
  <p:sorterViewPr>
    <p:cViewPr varScale="1">
      <p:scale>
        <a:sx n="100" d="100"/>
        <a:sy n="100" d="100"/>
      </p:scale>
      <p:origin x="0" y="-9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55B62A-EB1E-4584-A1E0-DDA6244EFD62}" type="datetimeFigureOut">
              <a:rPr lang="en-US" smtClean="0"/>
              <a:t>5/9/2022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898C381-B2A8-48FA-B5EA-6C57E882BD03}" type="slidenum">
              <a:rPr lang="en-US" smtClean="0"/>
              <a:t>‹#›</a:t>
            </a:fld>
            <a:endParaRPr lang="en-US"/>
          </a:p>
        </p:txBody>
      </p:sp>
    </p:spTree>
    <p:extLst>
      <p:ext uri="{BB962C8B-B14F-4D97-AF65-F5344CB8AC3E}">
        <p14:creationId xmlns:p14="http://schemas.microsoft.com/office/powerpoint/2010/main" val="1333026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522A70-15F9-4B44-B29F-CC7170644FB9}" type="datetimeFigureOut">
              <a:rPr lang="en-US" smtClean="0"/>
              <a:t>5/9/2022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00BEDF4-7546-48F3-984D-81FEBFCDE2D4}" type="slidenum">
              <a:rPr lang="en-US" smtClean="0"/>
              <a:t>‹#›</a:t>
            </a:fld>
            <a:endParaRPr lang="en-US"/>
          </a:p>
        </p:txBody>
      </p:sp>
    </p:spTree>
    <p:extLst>
      <p:ext uri="{BB962C8B-B14F-4D97-AF65-F5344CB8AC3E}">
        <p14:creationId xmlns:p14="http://schemas.microsoft.com/office/powerpoint/2010/main" val="78304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0BEDF4-7546-48F3-984D-81FEBFCDE2D4}" type="slidenum">
              <a:rPr lang="en-US" smtClean="0"/>
              <a:t>1</a:t>
            </a:fld>
            <a:endParaRPr lang="en-US"/>
          </a:p>
        </p:txBody>
      </p:sp>
    </p:spTree>
    <p:extLst>
      <p:ext uri="{BB962C8B-B14F-4D97-AF65-F5344CB8AC3E}">
        <p14:creationId xmlns:p14="http://schemas.microsoft.com/office/powerpoint/2010/main" val="3220650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Receive Self-Fulfilment</a:t>
            </a:r>
            <a:r>
              <a:rPr lang="en-US" b="0" u="none" dirty="0" smtClean="0"/>
              <a:t>:</a:t>
            </a:r>
            <a:r>
              <a:rPr lang="en-US" b="0" u="none" baseline="0" dirty="0" smtClean="0"/>
              <a:t> Mentorship can be incredibly rewarding by knowing you are helping others, playing a key role in their development, and improving the profession. </a:t>
            </a:r>
          </a:p>
          <a:p>
            <a:endParaRPr lang="en-US" b="0" u="none" baseline="0" dirty="0" smtClean="0"/>
          </a:p>
          <a:p>
            <a:r>
              <a:rPr lang="en-US" b="1" u="sng" baseline="0" dirty="0" smtClean="0"/>
              <a:t>Improve Leadership Skills</a:t>
            </a:r>
            <a:r>
              <a:rPr lang="en-US" b="0" u="none" baseline="0" dirty="0" smtClean="0"/>
              <a:t>: Mentoring is leading.  Leadership, like many other skills, is something you get better at the more you do it. Each one of us should strive to be a better leader and mentorship is something that helps both the mentor and mentee become better leaders. </a:t>
            </a:r>
          </a:p>
          <a:p>
            <a:endParaRPr lang="en-US" b="0" u="none" baseline="0" dirty="0" smtClean="0"/>
          </a:p>
          <a:p>
            <a:r>
              <a:rPr lang="en-US" b="1" u="sng" baseline="0" dirty="0" smtClean="0"/>
              <a:t>Gain New Perspectives</a:t>
            </a:r>
            <a:r>
              <a:rPr lang="en-US" b="0" u="none" baseline="0" dirty="0" smtClean="0"/>
              <a:t>: Just as a mentee gains new perspectives from their mentor, mentors can gain new perspectives from their mentees</a:t>
            </a:r>
            <a:endParaRPr lang="en-US" b="1"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10</a:t>
            </a:fld>
            <a:endParaRPr lang="en-US"/>
          </a:p>
        </p:txBody>
      </p:sp>
    </p:spTree>
    <p:extLst>
      <p:ext uri="{BB962C8B-B14F-4D97-AF65-F5344CB8AC3E}">
        <p14:creationId xmlns:p14="http://schemas.microsoft.com/office/powerpoint/2010/main" val="416833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u="sng" dirty="0" smtClean="0"/>
              <a:t>Develop</a:t>
            </a:r>
            <a:r>
              <a:rPr lang="en-US" b="1" u="sng" baseline="0" dirty="0" smtClean="0"/>
              <a:t> </a:t>
            </a:r>
            <a:r>
              <a:rPr lang="en-US" b="1" u="sng" dirty="0" smtClean="0"/>
              <a:t>Future</a:t>
            </a:r>
            <a:r>
              <a:rPr lang="en-US" b="1" u="sng" baseline="0" dirty="0" smtClean="0"/>
              <a:t> Leaders</a:t>
            </a:r>
            <a:r>
              <a:rPr lang="en-US" b="0" u="none" baseline="0" dirty="0" smtClean="0"/>
              <a:t>: The Army grows its own leaders and recruits to fill leadership vacancies from within. When you are in charge of growing and developing tomorrows leaders internally, mentorship becomes much more important.   </a:t>
            </a:r>
          </a:p>
          <a:p>
            <a:pPr marL="0" indent="0">
              <a:buFontTx/>
              <a:buNone/>
            </a:pPr>
            <a:endParaRPr lang="en-US" b="0" u="none" baseline="0" dirty="0" smtClean="0"/>
          </a:p>
          <a:p>
            <a:pPr marL="0" indent="0">
              <a:buFontTx/>
              <a:buNone/>
            </a:pPr>
            <a:r>
              <a:rPr lang="en-US" b="1" u="sng" baseline="0" dirty="0" smtClean="0"/>
              <a:t>Retain Current Leaders</a:t>
            </a:r>
            <a:r>
              <a:rPr lang="en-US" b="0" u="none" baseline="0" dirty="0" smtClean="0"/>
              <a:t>: Mentoring helps create a stronger sense of inclusion and belonging to the organization.  Naturally, the stronger your sense of belong and inclusion the more likely you are to stay with the organization.</a:t>
            </a:r>
          </a:p>
          <a:p>
            <a:pPr marL="0" indent="0">
              <a:buFontTx/>
              <a:buNone/>
            </a:pPr>
            <a:endParaRPr lang="en-US" b="0" u="none" baseline="0" dirty="0" smtClean="0"/>
          </a:p>
          <a:p>
            <a:pPr marL="0" indent="0">
              <a:buFontTx/>
              <a:buNone/>
            </a:pPr>
            <a:r>
              <a:rPr lang="en-US" b="1" u="sng" baseline="0" dirty="0" smtClean="0"/>
              <a:t>Foster an Inclusive, Diverse, and Collaborative Environment</a:t>
            </a:r>
            <a:r>
              <a:rPr lang="en-US" b="0" u="none" baseline="0" dirty="0" smtClean="0"/>
              <a:t>: Having mentors who may not look and act like their mentees fosters inclusiveness through the sharing of ideas between people of diverse backgrounds.  Further, even if the mentor/mentee do not come from diverse backgrounds, that does not mean new thoughts and ideas won’t be shared, furthering the office’s inclusive and collaborative environment. </a:t>
            </a:r>
          </a:p>
          <a:p>
            <a:pPr marL="0" indent="0">
              <a:buFontTx/>
              <a:buNone/>
            </a:pPr>
            <a:endParaRPr lang="en-US" b="0" u="none" baseline="0" dirty="0" smtClean="0"/>
          </a:p>
          <a:p>
            <a:pPr marL="0" indent="0">
              <a:buFontTx/>
              <a:buNone/>
            </a:pPr>
            <a:r>
              <a:rPr lang="en-US" b="1" i="0" u="sng" baseline="0" dirty="0" smtClean="0"/>
              <a:t>Increase Productivity</a:t>
            </a:r>
            <a:r>
              <a:rPr lang="en-US" b="0" i="0" u="none" baseline="0" dirty="0" smtClean="0"/>
              <a:t>: A mentor sharing knowledge and wisdom gained from their vast experience can dramatically improve the learning curve of the mentee increasing productivity. </a:t>
            </a:r>
            <a:endParaRPr lang="en-US" b="1" i="0" u="sng" baseline="0" dirty="0" smtClean="0"/>
          </a:p>
          <a:p>
            <a:pPr marL="0" indent="0">
              <a:buFontTx/>
              <a:buNone/>
            </a:pPr>
            <a:endParaRPr lang="en-US" b="0" u="none" baseline="0" dirty="0" smtClean="0"/>
          </a:p>
          <a:p>
            <a:pPr marL="0" indent="0">
              <a:buFontTx/>
              <a:buNone/>
            </a:pPr>
            <a:endParaRPr lang="en-US" b="1"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11</a:t>
            </a:fld>
            <a:endParaRPr lang="en-US"/>
          </a:p>
        </p:txBody>
      </p:sp>
    </p:spTree>
    <p:extLst>
      <p:ext uri="{BB962C8B-B14F-4D97-AF65-F5344CB8AC3E}">
        <p14:creationId xmlns:p14="http://schemas.microsoft.com/office/powerpoint/2010/main" val="383186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100BEDF4-7546-48F3-984D-81FEBFCDE2D4}" type="slidenum">
              <a:rPr lang="en-US" smtClean="0"/>
              <a:t>2</a:t>
            </a:fld>
            <a:endParaRPr lang="en-US"/>
          </a:p>
        </p:txBody>
      </p:sp>
    </p:spTree>
    <p:extLst>
      <p:ext uri="{BB962C8B-B14F-4D97-AF65-F5344CB8AC3E}">
        <p14:creationId xmlns:p14="http://schemas.microsoft.com/office/powerpoint/2010/main" val="1483818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Army’s Leadership Requirements</a:t>
            </a:r>
            <a:r>
              <a:rPr lang="en-US" baseline="0" dirty="0" smtClean="0"/>
              <a:t> </a:t>
            </a:r>
            <a:r>
              <a:rPr lang="en-US" dirty="0" smtClean="0"/>
              <a:t>Model (LRM) has three attributes</a:t>
            </a:r>
            <a:r>
              <a:rPr lang="en-US" baseline="0" dirty="0" smtClean="0"/>
              <a:t> and three competencies.</a:t>
            </a:r>
          </a:p>
          <a:p>
            <a:pPr marL="0" indent="0">
              <a:buFontTx/>
              <a:buNone/>
            </a:pPr>
            <a:endParaRPr lang="en-US" baseline="0" dirty="0" smtClean="0"/>
          </a:p>
          <a:p>
            <a:pPr marL="0" indent="0">
              <a:buFontTx/>
              <a:buNone/>
            </a:pPr>
            <a:r>
              <a:rPr lang="en-US" b="1" u="sng" baseline="0" dirty="0" smtClean="0"/>
              <a:t>Attributes</a:t>
            </a:r>
            <a:r>
              <a:rPr lang="en-US" u="none" baseline="0" dirty="0" smtClean="0"/>
              <a:t> – Encompass enduring personal characteristics which are molded through experience over time.  The LRM attributes include:</a:t>
            </a:r>
          </a:p>
          <a:p>
            <a:pPr marL="685800" lvl="1" indent="-228600">
              <a:buFont typeface="+mj-lt"/>
              <a:buAutoNum type="arabicPeriod"/>
            </a:pPr>
            <a:r>
              <a:rPr lang="en-US" u="none" baseline="0" dirty="0" smtClean="0"/>
              <a:t>Character</a:t>
            </a:r>
          </a:p>
          <a:p>
            <a:pPr marL="685800" lvl="1" indent="-228600">
              <a:buFont typeface="+mj-lt"/>
              <a:buAutoNum type="arabicPeriod"/>
            </a:pPr>
            <a:r>
              <a:rPr lang="en-US" u="none" baseline="0" dirty="0" smtClean="0"/>
              <a:t>Presence</a:t>
            </a:r>
          </a:p>
          <a:p>
            <a:pPr marL="685800" lvl="1" indent="-228600">
              <a:buFont typeface="+mj-lt"/>
              <a:buAutoNum type="arabicPeriod"/>
            </a:pPr>
            <a:r>
              <a:rPr lang="en-US" u="none" baseline="0" dirty="0" smtClean="0"/>
              <a:t>Intellect</a:t>
            </a:r>
          </a:p>
          <a:p>
            <a:pPr marL="0" lvl="0" indent="0">
              <a:buFontTx/>
              <a:buNone/>
            </a:pPr>
            <a:r>
              <a:rPr lang="en-US" b="1" u="sng" baseline="0" dirty="0" smtClean="0"/>
              <a:t>Competencies</a:t>
            </a:r>
            <a:r>
              <a:rPr lang="en-US" u="none" baseline="0" dirty="0" smtClean="0"/>
              <a:t> – Encompass skills that can be trained and developed.  The LRM competencies are:</a:t>
            </a:r>
          </a:p>
          <a:p>
            <a:pPr marL="685800" lvl="1" indent="-228600">
              <a:buFont typeface="+mj-lt"/>
              <a:buAutoNum type="arabicPeriod"/>
            </a:pPr>
            <a:r>
              <a:rPr lang="en-US" u="none" baseline="0" dirty="0" smtClean="0"/>
              <a:t>Leads</a:t>
            </a:r>
          </a:p>
          <a:p>
            <a:pPr marL="685800" lvl="1" indent="-228600">
              <a:buFont typeface="+mj-lt"/>
              <a:buAutoNum type="arabicPeriod"/>
            </a:pPr>
            <a:r>
              <a:rPr lang="en-US" u="none" baseline="0" dirty="0" smtClean="0"/>
              <a:t>Develops</a:t>
            </a:r>
          </a:p>
          <a:p>
            <a:pPr marL="685800" lvl="1" indent="-228600">
              <a:buFont typeface="+mj-lt"/>
              <a:buAutoNum type="arabicPeriod"/>
            </a:pPr>
            <a:r>
              <a:rPr lang="en-US" u="none" baseline="0" dirty="0" smtClean="0"/>
              <a:t>Achieves</a:t>
            </a:r>
          </a:p>
          <a:p>
            <a:pPr marL="0" lvl="0" indent="0">
              <a:buFontTx/>
              <a:buNone/>
            </a:pPr>
            <a:endParaRPr lang="en-US"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3</a:t>
            </a:fld>
            <a:endParaRPr lang="en-US"/>
          </a:p>
        </p:txBody>
      </p:sp>
    </p:spTree>
    <p:extLst>
      <p:ext uri="{BB962C8B-B14F-4D97-AF65-F5344CB8AC3E}">
        <p14:creationId xmlns:p14="http://schemas.microsoft.com/office/powerpoint/2010/main" val="204749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mentorship is discussed in</a:t>
            </a:r>
            <a:r>
              <a:rPr lang="en-US" baseline="0" dirty="0" smtClean="0"/>
              <a:t> detail, it is important to understand the competency of develops and where mentorship falls within the competency. </a:t>
            </a:r>
            <a:r>
              <a:rPr lang="en-US" dirty="0" smtClean="0"/>
              <a:t>Each competency of Develops focuses on different aspects of the organization</a:t>
            </a:r>
            <a:r>
              <a:rPr lang="en-US" baseline="0" dirty="0" smtClean="0"/>
              <a:t> to include: yourself in the organization, the organizational culture/climate, other individuals in the organization, and the future of the organization (stewardship). </a:t>
            </a:r>
          </a:p>
          <a:p>
            <a:endParaRPr lang="en-US" dirty="0" smtClean="0"/>
          </a:p>
          <a:p>
            <a:pPr marL="228600" indent="-228600">
              <a:buFont typeface="+mj-lt"/>
              <a:buAutoNum type="arabicPeriod"/>
            </a:pPr>
            <a:r>
              <a:rPr lang="en-US" b="1" u="sng" dirty="0" smtClean="0"/>
              <a:t>Prepares</a:t>
            </a:r>
            <a:r>
              <a:rPr lang="en-US" b="1" u="sng" baseline="0" dirty="0" smtClean="0"/>
              <a:t> Self</a:t>
            </a:r>
            <a:r>
              <a:rPr lang="en-US" b="1" u="none" baseline="0" dirty="0" smtClean="0"/>
              <a:t> </a:t>
            </a:r>
            <a:r>
              <a:rPr lang="en-US" u="none" baseline="0" dirty="0" smtClean="0"/>
              <a:t>– This focuses on one’s self. Leader preparation begins with self-awareness about one’s strengths and limitations, followed by focused self-development. If you are not prepared physically, mentally, and spiritually, you will face significant (and avoidable) challenges in leading others.</a:t>
            </a:r>
          </a:p>
          <a:p>
            <a:pPr marL="228600" indent="-228600">
              <a:buFont typeface="+mj-lt"/>
              <a:buAutoNum type="arabicPeriod"/>
            </a:pPr>
            <a:endParaRPr lang="en-US" u="none" baseline="0" dirty="0" smtClean="0"/>
          </a:p>
          <a:p>
            <a:pPr marL="228600" indent="-228600">
              <a:buFont typeface="+mj-lt"/>
              <a:buAutoNum type="arabicPeriod"/>
            </a:pPr>
            <a:r>
              <a:rPr lang="en-US" b="1" u="sng" baseline="0" dirty="0" smtClean="0"/>
              <a:t>Creates a Positive Environment</a:t>
            </a:r>
            <a:r>
              <a:rPr lang="en-US" b="1" u="none" baseline="0" dirty="0" smtClean="0"/>
              <a:t> </a:t>
            </a:r>
            <a:r>
              <a:rPr lang="en-US" u="none" baseline="0" dirty="0" smtClean="0"/>
              <a:t>– This focuses on the current organization’s conditions in which the leader leads. The environment includes both the climate (shorter-term experience that reflects on how people feel about their organization) and the culture (a longer lasting, more complex set of shared expectations such as attitudes, values, and goals that characterize the institution over time). The climate is almost like the current “weather” in an organization and can change easier whereas the culture are deeply rooted in tradition.  It is harder to change the culture, but if the climate remains consistently “stormy” it can start to pull the culture in that direction also.</a:t>
            </a:r>
          </a:p>
          <a:p>
            <a:pPr marL="228600" indent="-228600">
              <a:buFont typeface="+mj-lt"/>
              <a:buAutoNum type="arabicPeriod"/>
            </a:pPr>
            <a:endParaRPr lang="en-US" u="none" baseline="0" dirty="0" smtClean="0"/>
          </a:p>
          <a:p>
            <a:pPr marL="228600" indent="-228600">
              <a:buFont typeface="+mj-lt"/>
              <a:buAutoNum type="arabicPeriod"/>
            </a:pPr>
            <a:r>
              <a:rPr lang="en-US" b="1" u="sng" baseline="0" dirty="0" smtClean="0"/>
              <a:t>Develops Others</a:t>
            </a:r>
            <a:r>
              <a:rPr lang="en-US" b="1" u="none" baseline="0" dirty="0" smtClean="0"/>
              <a:t> </a:t>
            </a:r>
            <a:r>
              <a:rPr lang="en-US" u="none" baseline="0" dirty="0" smtClean="0"/>
              <a:t>– This focuses on others on a more individual basis. When leaders have properly prepared themselves, they will be more effective in developing others and growing them into strong leaders. Mentorship falls under “develops others.” </a:t>
            </a:r>
          </a:p>
          <a:p>
            <a:pPr marL="228600" indent="-228600">
              <a:buFont typeface="+mj-lt"/>
              <a:buAutoNum type="arabicPeriod"/>
            </a:pPr>
            <a:endParaRPr lang="en-US" u="none" baseline="0" dirty="0" smtClean="0"/>
          </a:p>
          <a:p>
            <a:pPr marL="228600" indent="-228600">
              <a:buFont typeface="+mj-lt"/>
              <a:buAutoNum type="arabicPeriod"/>
            </a:pPr>
            <a:r>
              <a:rPr lang="en-US" b="1" u="sng" baseline="0" dirty="0" smtClean="0"/>
              <a:t>Stewards of the Profession</a:t>
            </a:r>
            <a:r>
              <a:rPr lang="en-US" b="1" u="none" baseline="0" dirty="0" smtClean="0"/>
              <a:t> </a:t>
            </a:r>
            <a:r>
              <a:rPr lang="en-US" u="none" baseline="0" dirty="0" smtClean="0"/>
              <a:t>– Whereas “creates a positive environment” focuses on the current status of the organization, stewards of the profession focuses on the future of the organization. Simply stated, stewardship is one of the JAG Corps’ Four Constants and </a:t>
            </a:r>
            <a:r>
              <a:rPr lang="en-US" u="none" baseline="0" dirty="0" smtClean="0"/>
              <a:t>includes decisions </a:t>
            </a:r>
            <a:r>
              <a:rPr lang="en-US" u="none" baseline="0" dirty="0" smtClean="0"/>
              <a:t>with regard to people and resources </a:t>
            </a:r>
            <a:r>
              <a:rPr lang="en-US" u="none" baseline="0" dirty="0" smtClean="0"/>
              <a:t>when </a:t>
            </a:r>
            <a:r>
              <a:rPr lang="en-US" u="none" baseline="0" dirty="0" smtClean="0"/>
              <a:t>the benefits may not occur during a leader’s tour of duty with the organization, which will continue to positively impact the organization after your departure. </a:t>
            </a:r>
          </a:p>
          <a:p>
            <a:pPr marL="228600" indent="-228600">
              <a:buFont typeface="+mj-lt"/>
              <a:buAutoNum type="arabicPeriod"/>
            </a:pPr>
            <a:endParaRPr lang="en-US"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4</a:t>
            </a:fld>
            <a:endParaRPr lang="en-US"/>
          </a:p>
        </p:txBody>
      </p:sp>
    </p:spTree>
    <p:extLst>
      <p:ext uri="{BB962C8B-B14F-4D97-AF65-F5344CB8AC3E}">
        <p14:creationId xmlns:p14="http://schemas.microsoft.com/office/powerpoint/2010/main" val="713643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smtClean="0"/>
              <a:t>1. </a:t>
            </a:r>
            <a:r>
              <a:rPr lang="en-US" b="1" u="sng" dirty="0" smtClean="0"/>
              <a:t>Feedback</a:t>
            </a:r>
            <a:r>
              <a:rPr lang="en-US" u="none" dirty="0" smtClean="0"/>
              <a:t>: Providing feedback is important when</a:t>
            </a:r>
            <a:r>
              <a:rPr lang="en-US" u="none" baseline="0" dirty="0" smtClean="0"/>
              <a:t> m</a:t>
            </a:r>
            <a:r>
              <a:rPr lang="en-US" u="none" dirty="0" smtClean="0"/>
              <a:t>entoring others</a:t>
            </a:r>
            <a:r>
              <a:rPr lang="en-US" u="none" baseline="0" dirty="0" smtClean="0"/>
              <a:t> </a:t>
            </a:r>
            <a:r>
              <a:rPr lang="en-US" u="none" dirty="0" smtClean="0"/>
              <a:t>(feedback is also key to coaching</a:t>
            </a:r>
            <a:r>
              <a:rPr lang="en-US" u="none" baseline="0" dirty="0" smtClean="0"/>
              <a:t> and counseling). </a:t>
            </a:r>
            <a:r>
              <a:rPr lang="en-US" dirty="0" smtClean="0"/>
              <a:t>Providing Feedback starts with an </a:t>
            </a:r>
            <a:r>
              <a:rPr lang="en-US" i="1" dirty="0" smtClean="0"/>
              <a:t>observation</a:t>
            </a:r>
            <a:r>
              <a:rPr lang="en-US" dirty="0" smtClean="0"/>
              <a:t> and </a:t>
            </a:r>
            <a:r>
              <a:rPr lang="en-US" i="1" dirty="0" smtClean="0"/>
              <a:t>assessment</a:t>
            </a:r>
            <a:r>
              <a:rPr lang="en-US" dirty="0" smtClean="0"/>
              <a:t> of the individuals performance. </a:t>
            </a:r>
          </a:p>
          <a:p>
            <a:endParaRPr lang="en-US" dirty="0" smtClean="0"/>
          </a:p>
          <a:p>
            <a:pPr marL="0" indent="0">
              <a:buFont typeface="+mj-lt"/>
              <a:buNone/>
            </a:pPr>
            <a:r>
              <a:rPr lang="en-US" b="1" i="0" u="none" dirty="0" smtClean="0"/>
              <a:t>    a. </a:t>
            </a:r>
            <a:r>
              <a:rPr lang="en-US" b="1" i="0" u="sng" dirty="0" smtClean="0"/>
              <a:t>Observation</a:t>
            </a:r>
            <a:r>
              <a:rPr lang="en-US" u="none" dirty="0" smtClean="0"/>
              <a:t>:</a:t>
            </a:r>
            <a:r>
              <a:rPr lang="en-US" u="none" baseline="0" dirty="0" smtClean="0"/>
              <a:t> The best observations occur when the individual is engaged in critical performance, interacting with others, or addressing a challenging problem.</a:t>
            </a:r>
          </a:p>
          <a:p>
            <a:pPr marL="0" indent="0">
              <a:buFont typeface="+mj-lt"/>
              <a:buNone/>
            </a:pPr>
            <a:r>
              <a:rPr lang="en-US" b="1" i="0" u="none" baseline="0" dirty="0" smtClean="0"/>
              <a:t>    b. </a:t>
            </a:r>
            <a:r>
              <a:rPr lang="en-US" b="1" i="0" u="sng" baseline="0" dirty="0" smtClean="0"/>
              <a:t>Assessment</a:t>
            </a:r>
            <a:r>
              <a:rPr lang="en-US" u="none" baseline="0" dirty="0" smtClean="0"/>
              <a:t>: Determine how the individual performed in the task you observed.  It is recommended to take observation notes, especially when tracking multiple subordinates. Notes are a helpful tool when determining the individual’s performance and valuable in refreshing your memory when you provide feedback to the individual.</a:t>
            </a:r>
          </a:p>
          <a:p>
            <a:pPr marL="228600" indent="-228600">
              <a:buFont typeface="+mj-lt"/>
              <a:buAutoNum type="arabicPeriod"/>
            </a:pPr>
            <a:endParaRPr lang="en-US" u="none" baseline="0" dirty="0" smtClean="0"/>
          </a:p>
          <a:p>
            <a:pPr marL="0" indent="0">
              <a:buFont typeface="+mj-lt"/>
              <a:buNone/>
            </a:pPr>
            <a:r>
              <a:rPr lang="en-US" b="1" u="sng" baseline="0" dirty="0" smtClean="0"/>
              <a:t>Knowledge</a:t>
            </a:r>
            <a:r>
              <a:rPr lang="en-US" b="0" u="none" baseline="0" dirty="0" smtClean="0"/>
              <a:t>: While mentors can provide feedback based on observation and assessment, providing knowledge (based on the mentor’s greater experience) is key to mentoring.  Knowledge will often be imparted during mutual conversations or based on direct question from the mentee. </a:t>
            </a:r>
            <a:endParaRPr lang="en-US" b="1" u="sng" baseline="0" dirty="0" smtClean="0"/>
          </a:p>
          <a:p>
            <a:pPr marL="0" indent="0">
              <a:buFont typeface="+mj-lt"/>
              <a:buNone/>
            </a:pPr>
            <a:endParaRPr lang="en-US"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5</a:t>
            </a:fld>
            <a:endParaRPr lang="en-US"/>
          </a:p>
        </p:txBody>
      </p:sp>
    </p:spTree>
    <p:extLst>
      <p:ext uri="{BB962C8B-B14F-4D97-AF65-F5344CB8AC3E}">
        <p14:creationId xmlns:p14="http://schemas.microsoft.com/office/powerpoint/2010/main" val="3129206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While</a:t>
            </a:r>
            <a:r>
              <a:rPr lang="en-US" baseline="0" dirty="0" smtClean="0"/>
              <a:t> it will be discussed more later, mentorship involves both personal and professional development.</a:t>
            </a:r>
          </a:p>
          <a:p>
            <a:pPr marL="228600" indent="-228600">
              <a:buAutoNum type="arabicPeriod"/>
            </a:pPr>
            <a:endParaRPr lang="en-US" baseline="0" dirty="0" smtClean="0"/>
          </a:p>
          <a:p>
            <a:r>
              <a:rPr lang="en-US" baseline="0" dirty="0" smtClean="0"/>
              <a:t>     </a:t>
            </a:r>
            <a:r>
              <a:rPr lang="en-US" b="1" u="sng" baseline="0" dirty="0" smtClean="0"/>
              <a:t>Personal</a:t>
            </a:r>
            <a:r>
              <a:rPr lang="en-US" b="0" u="none" baseline="0" dirty="0" smtClean="0"/>
              <a:t>: Personal development includes things like maturity, interpersonal, and communication skills</a:t>
            </a:r>
          </a:p>
          <a:p>
            <a:r>
              <a:rPr lang="en-US" b="0" u="none" baseline="0" dirty="0" smtClean="0"/>
              <a:t>     </a:t>
            </a:r>
            <a:r>
              <a:rPr lang="en-US" b="1" u="sng" baseline="0" dirty="0" smtClean="0"/>
              <a:t>Professional</a:t>
            </a:r>
            <a:r>
              <a:rPr lang="en-US" b="0" u="none" baseline="0" dirty="0" smtClean="0"/>
              <a:t>: Professional development includes things like technical, tactical, and career path knowledge</a:t>
            </a:r>
            <a:endParaRPr lang="en-US" baseline="0" dirty="0" smtClean="0"/>
          </a:p>
          <a:p>
            <a:endParaRPr lang="en-US" baseline="0" dirty="0" smtClean="0"/>
          </a:p>
          <a:p>
            <a:r>
              <a:rPr lang="en-US" dirty="0" smtClean="0"/>
              <a:t>2. The next slide has</a:t>
            </a:r>
            <a:r>
              <a:rPr lang="en-US" baseline="0" dirty="0" smtClean="0"/>
              <a:t> </a:t>
            </a:r>
            <a:r>
              <a:rPr lang="en-US" dirty="0" smtClean="0"/>
              <a:t>a table the details the differences</a:t>
            </a:r>
            <a:r>
              <a:rPr lang="en-US" baseline="0" dirty="0" smtClean="0"/>
              <a:t> between counseling, coaching, and mentoring. </a:t>
            </a:r>
            <a:endParaRPr lang="en-US" dirty="0"/>
          </a:p>
        </p:txBody>
      </p:sp>
      <p:sp>
        <p:nvSpPr>
          <p:cNvPr id="4" name="Slide Number Placeholder 3"/>
          <p:cNvSpPr>
            <a:spLocks noGrp="1"/>
          </p:cNvSpPr>
          <p:nvPr>
            <p:ph type="sldNum" sz="quarter" idx="10"/>
          </p:nvPr>
        </p:nvSpPr>
        <p:spPr/>
        <p:txBody>
          <a:bodyPr/>
          <a:lstStyle/>
          <a:p>
            <a:fld id="{100BEDF4-7546-48F3-984D-81FEBFCDE2D4}" type="slidenum">
              <a:rPr lang="en-US" smtClean="0"/>
              <a:t>6</a:t>
            </a:fld>
            <a:endParaRPr lang="en-US"/>
          </a:p>
        </p:txBody>
      </p:sp>
    </p:spTree>
    <p:extLst>
      <p:ext uri="{BB962C8B-B14F-4D97-AF65-F5344CB8AC3E}">
        <p14:creationId xmlns:p14="http://schemas.microsoft.com/office/powerpoint/2010/main" val="3462060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essential to point out the</a:t>
            </a:r>
            <a:r>
              <a:rPr lang="en-US" baseline="0" dirty="0" smtClean="0"/>
              <a:t> difference between counseling, coaching, and mentoring. While the terms are often used interchangeably, they have very specific meanings and are used for different purposes.</a:t>
            </a:r>
            <a:endParaRPr lang="en-US" dirty="0"/>
          </a:p>
        </p:txBody>
      </p:sp>
      <p:sp>
        <p:nvSpPr>
          <p:cNvPr id="4" name="Slide Number Placeholder 3"/>
          <p:cNvSpPr>
            <a:spLocks noGrp="1"/>
          </p:cNvSpPr>
          <p:nvPr>
            <p:ph type="sldNum" sz="quarter" idx="10"/>
          </p:nvPr>
        </p:nvSpPr>
        <p:spPr/>
        <p:txBody>
          <a:bodyPr/>
          <a:lstStyle/>
          <a:p>
            <a:fld id="{100BEDF4-7546-48F3-984D-81FEBFCDE2D4}" type="slidenum">
              <a:rPr lang="en-US" smtClean="0"/>
              <a:t>7</a:t>
            </a:fld>
            <a:endParaRPr lang="en-US"/>
          </a:p>
        </p:txBody>
      </p:sp>
    </p:spTree>
    <p:extLst>
      <p:ext uri="{BB962C8B-B14F-4D97-AF65-F5344CB8AC3E}">
        <p14:creationId xmlns:p14="http://schemas.microsoft.com/office/powerpoint/2010/main" val="133176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Voluntary</a:t>
            </a:r>
            <a:r>
              <a:rPr lang="en-US" b="0" u="none" dirty="0" smtClean="0"/>
              <a:t>:</a:t>
            </a:r>
            <a:r>
              <a:rPr lang="en-US" b="0" u="none" baseline="0" dirty="0" smtClean="0"/>
              <a:t> While both coaching and counseling can be required, you cannot require individuals to form a mentor/mentee relationship. One of our sister services recently changed from a mentorship model where the mentor/mentee relationship was required to a model more similar to the Army where it is voluntary. While mentorship can be a formally entered into by the mentee asking an individual to mentor them (it can go the other way too), often it is something that develops over time without the parties asking.</a:t>
            </a:r>
          </a:p>
          <a:p>
            <a:endParaRPr lang="en-US" b="0" u="none" baseline="0" dirty="0" smtClean="0"/>
          </a:p>
          <a:p>
            <a:r>
              <a:rPr lang="en-US" b="1" u="sng" baseline="0" dirty="0" smtClean="0"/>
              <a:t>Greater Experience</a:t>
            </a:r>
            <a:r>
              <a:rPr lang="en-US" b="0" u="none" baseline="0" dirty="0" smtClean="0"/>
              <a:t>: Whereas counseling is necessarily from a person of greater rank to a junior Soldier, mentorship can also be between peers or from a Soldier of junior rank to a Soldier of more senior rank as it focuses on the experience levels more than just rank. For example, think of a senior platoon sergeant mentoring a new LT platoon leader.  </a:t>
            </a:r>
          </a:p>
          <a:p>
            <a:endParaRPr lang="en-US" b="0" u="none" baseline="0" dirty="0" smtClean="0"/>
          </a:p>
          <a:p>
            <a:r>
              <a:rPr lang="en-US" b="1" u="sng" baseline="0" dirty="0" smtClean="0"/>
              <a:t>Mutual Trust and Respect</a:t>
            </a:r>
            <a:r>
              <a:rPr lang="en-US" b="0" u="none" baseline="0" dirty="0" smtClean="0"/>
              <a:t>: Mentoring often involves the exchange of personal information. If there is no trust between the parties this exchange of information will, best case, be inhibited, or, worst case, not happen at all.</a:t>
            </a:r>
            <a:endParaRPr lang="en-US" b="1" u="sng" dirty="0"/>
          </a:p>
        </p:txBody>
      </p:sp>
      <p:sp>
        <p:nvSpPr>
          <p:cNvPr id="4" name="Slide Number Placeholder 3"/>
          <p:cNvSpPr>
            <a:spLocks noGrp="1"/>
          </p:cNvSpPr>
          <p:nvPr>
            <p:ph type="sldNum" sz="quarter" idx="10"/>
          </p:nvPr>
        </p:nvSpPr>
        <p:spPr/>
        <p:txBody>
          <a:bodyPr/>
          <a:lstStyle/>
          <a:p>
            <a:fld id="{100BEDF4-7546-48F3-984D-81FEBFCDE2D4}" type="slidenum">
              <a:rPr lang="en-US" smtClean="0"/>
              <a:t>8</a:t>
            </a:fld>
            <a:endParaRPr lang="en-US"/>
          </a:p>
        </p:txBody>
      </p:sp>
    </p:spTree>
    <p:extLst>
      <p:ext uri="{BB962C8B-B14F-4D97-AF65-F5344CB8AC3E}">
        <p14:creationId xmlns:p14="http://schemas.microsoft.com/office/powerpoint/2010/main" val="1333605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Develop Professionally</a:t>
            </a:r>
            <a:r>
              <a:rPr lang="en-US" b="0" u="none" dirty="0" smtClean="0"/>
              <a:t>: Mentors provide advice and guidance on your</a:t>
            </a:r>
            <a:r>
              <a:rPr lang="en-US" b="0" u="none" baseline="0" dirty="0" smtClean="0"/>
              <a:t> profession.  This can be anything from how to interact with other personnel, career decisions, how best to brief legal issues, etc.</a:t>
            </a:r>
          </a:p>
          <a:p>
            <a:endParaRPr lang="en-US" b="0" u="none" baseline="0" dirty="0" smtClean="0"/>
          </a:p>
          <a:p>
            <a:r>
              <a:rPr lang="en-US" b="1" u="sng" baseline="0" dirty="0" smtClean="0"/>
              <a:t>Develop Personally</a:t>
            </a:r>
            <a:r>
              <a:rPr lang="en-US" b="0" u="none" baseline="0" dirty="0" smtClean="0"/>
              <a:t>: A mentor/mentee relationship is not confined to the professional world.  Mentors often provide advice on a large range of personal issues.  This is one of the reasons trust in a mentor/mentee relationship is so important.  If you don’t trust one another, the advice sought and given will be incomplete. </a:t>
            </a:r>
          </a:p>
          <a:p>
            <a:endParaRPr lang="en-US" b="0" u="none" baseline="0" dirty="0" smtClean="0"/>
          </a:p>
          <a:p>
            <a:r>
              <a:rPr lang="en-US" b="1" u="sng" baseline="0" dirty="0" smtClean="0"/>
              <a:t>Increase Confidence</a:t>
            </a:r>
            <a:r>
              <a:rPr lang="en-US" b="0" u="none" baseline="0" dirty="0" smtClean="0"/>
              <a:t>: Having an individual with much more experience can either (1) reinforce you are on the right track, or (2) provide advice you need to get on the right track. Having confirmation by a more experienced individual will result in increased confidence. With confidence forged through mentorship, you will likely perform at a higher level.</a:t>
            </a:r>
          </a:p>
          <a:p>
            <a:endParaRPr lang="en-US" b="0" u="none" baseline="0" dirty="0" smtClean="0"/>
          </a:p>
          <a:p>
            <a:r>
              <a:rPr lang="en-US" b="1" u="sng" baseline="0" dirty="0" smtClean="0"/>
              <a:t>Gain New Perspectives</a:t>
            </a:r>
            <a:r>
              <a:rPr lang="en-US" b="0" u="none" baseline="0" dirty="0" smtClean="0"/>
              <a:t>: Have more than one mentor! In seeking mentors it is great to have someone who thinks and acts like you.  However, make sure you also have a mentor who is NOT your “mirror image.” This will expand your thinking, provide perspectives not previously contemplated, and you will be a better </a:t>
            </a:r>
            <a:r>
              <a:rPr lang="en-US" b="0" u="none" baseline="0" dirty="0" smtClean="0"/>
              <a:t>person, </a:t>
            </a:r>
            <a:r>
              <a:rPr lang="en-US" b="0" u="none" baseline="0" dirty="0" smtClean="0"/>
              <a:t>and </a:t>
            </a:r>
            <a:r>
              <a:rPr lang="en-US" b="0" u="none" baseline="0" dirty="0" smtClean="0"/>
              <a:t>leader, </a:t>
            </a:r>
            <a:r>
              <a:rPr lang="en-US" b="0" u="none" baseline="0" dirty="0" smtClean="0"/>
              <a:t>for it!</a:t>
            </a:r>
          </a:p>
          <a:p>
            <a:endParaRPr lang="en-US" b="0" u="none" baseline="0" dirty="0" smtClean="0"/>
          </a:p>
        </p:txBody>
      </p:sp>
      <p:sp>
        <p:nvSpPr>
          <p:cNvPr id="4" name="Slide Number Placeholder 3"/>
          <p:cNvSpPr>
            <a:spLocks noGrp="1"/>
          </p:cNvSpPr>
          <p:nvPr>
            <p:ph type="sldNum" sz="quarter" idx="10"/>
          </p:nvPr>
        </p:nvSpPr>
        <p:spPr/>
        <p:txBody>
          <a:bodyPr/>
          <a:lstStyle/>
          <a:p>
            <a:fld id="{100BEDF4-7546-48F3-984D-81FEBFCDE2D4}" type="slidenum">
              <a:rPr lang="en-US" smtClean="0"/>
              <a:t>9</a:t>
            </a:fld>
            <a:endParaRPr lang="en-US"/>
          </a:p>
        </p:txBody>
      </p:sp>
    </p:spTree>
    <p:extLst>
      <p:ext uri="{BB962C8B-B14F-4D97-AF65-F5344CB8AC3E}">
        <p14:creationId xmlns:p14="http://schemas.microsoft.com/office/powerpoint/2010/main" val="2992381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529" y="-55166"/>
            <a:ext cx="12193057" cy="6968332"/>
          </a:xfrm>
          <a:prstGeom prst="rect">
            <a:avLst/>
          </a:prstGeom>
        </p:spPr>
      </p:pic>
      <p:sp>
        <p:nvSpPr>
          <p:cNvPr id="4" name="Rectangle 21"/>
          <p:cNvSpPr>
            <a:spLocks noChangeArrowheads="1"/>
          </p:cNvSpPr>
          <p:nvPr userDrawn="1"/>
        </p:nvSpPr>
        <p:spPr bwMode="auto">
          <a:xfrm>
            <a:off x="1117600" y="6608742"/>
            <a:ext cx="9956800" cy="25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nchorCtr="1">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51" b="1" i="0" u="none" strike="noStrike" kern="1200" cap="none" spc="0" normalizeH="0" baseline="0" noProof="0" dirty="0" smtClean="0">
                <a:ln>
                  <a:noFill/>
                </a:ln>
                <a:solidFill>
                  <a:srgbClr val="008000"/>
                </a:solidFill>
                <a:effectLst/>
                <a:uLnTx/>
                <a:uFillTx/>
                <a:latin typeface="Arial" panose="020B0604020202020204" pitchFamily="34" charset="0"/>
                <a:ea typeface="+mn-ea"/>
                <a:cs typeface="Arial" panose="020B0604020202020204" pitchFamily="34" charset="0"/>
              </a:rPr>
              <a:t>CUI</a:t>
            </a:r>
            <a:endParaRPr kumimoji="0" lang="en-US" altLang="en-US" sz="10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5" name="Rectangle 24"/>
          <p:cNvSpPr>
            <a:spLocks noChangeArrowheads="1"/>
          </p:cNvSpPr>
          <p:nvPr userDrawn="1"/>
        </p:nvSpPr>
        <p:spPr bwMode="auto">
          <a:xfrm rot="10800000">
            <a:off x="0" y="990600"/>
            <a:ext cx="12192000" cy="3048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22" name="Rectangle 2"/>
          <p:cNvSpPr>
            <a:spLocks noGrp="1" noChangeArrowheads="1"/>
          </p:cNvSpPr>
          <p:nvPr>
            <p:ph type="ctrTitle"/>
          </p:nvPr>
        </p:nvSpPr>
        <p:spPr>
          <a:xfrm>
            <a:off x="914400" y="2130436"/>
            <a:ext cx="10363200" cy="1470025"/>
          </a:xfrm>
        </p:spPr>
        <p:txBody>
          <a:bodyPr/>
          <a:lstStyle>
            <a:lvl1pPr algn="ctr">
              <a:defRPr/>
            </a:lvl1pPr>
          </a:lstStyle>
          <a:p>
            <a:r>
              <a:rPr lang="en-US" dirty="0"/>
              <a:t>Click to edit Master title style</a:t>
            </a:r>
          </a:p>
        </p:txBody>
      </p:sp>
      <p:sp>
        <p:nvSpPr>
          <p:cNvPr id="5123" name="Rectangle 3"/>
          <p:cNvSpPr>
            <a:spLocks noGrp="1" noChangeArrowheads="1"/>
          </p:cNvSpPr>
          <p:nvPr>
            <p:ph type="subTitle" idx="1"/>
          </p:nvPr>
        </p:nvSpPr>
        <p:spPr>
          <a:xfrm>
            <a:off x="1828800" y="3886200"/>
            <a:ext cx="8534400" cy="1752600"/>
          </a:xfrm>
        </p:spPr>
        <p:txBody>
          <a:bodyPr/>
          <a:lstStyle>
            <a:lvl1pPr marL="0" indent="0" algn="ctr">
              <a:buFontTx/>
              <a:buNone/>
              <a:defRPr sz="1500" baseline="0"/>
            </a:lvl1pPr>
          </a:lstStyle>
          <a:p>
            <a:r>
              <a:rPr lang="en-US"/>
              <a:t>Click to edit Master subtitle style</a:t>
            </a:r>
            <a:endParaRPr lang="en-US" dirty="0"/>
          </a:p>
        </p:txBody>
      </p:sp>
      <p:pic>
        <p:nvPicPr>
          <p:cNvPr id="8" name="Picture 5" descr="Regimental-Crest-Color"/>
          <p:cNvPicPr>
            <a:picLocks noChangeAspect="1" noChangeArrowheads="1"/>
          </p:cNvPicPr>
          <p:nvPr userDrawn="1"/>
        </p:nvPicPr>
        <p:blipFill>
          <a:blip r:embed="rId3" cstate="print">
            <a:clrChange>
              <a:clrFrom>
                <a:srgbClr val="000000"/>
              </a:clrFrom>
              <a:clrTo>
                <a:srgbClr val="000000">
                  <a:alpha val="0"/>
                </a:srgbClr>
              </a:clrTo>
            </a:clrChange>
          </a:blip>
          <a:srcRect/>
          <a:stretch>
            <a:fillRect/>
          </a:stretch>
        </p:blipFill>
        <p:spPr bwMode="auto">
          <a:xfrm>
            <a:off x="65903" y="0"/>
            <a:ext cx="749643" cy="894744"/>
          </a:xfrm>
          <a:prstGeom prst="rect">
            <a:avLst/>
          </a:prstGeom>
          <a:noFill/>
          <a:ln w="9525">
            <a:noFill/>
            <a:miter lim="800000"/>
            <a:headEnd/>
            <a:tailEnd/>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71655" y="0"/>
            <a:ext cx="1120346" cy="1254211"/>
          </a:xfrm>
          <a:prstGeom prst="rect">
            <a:avLst/>
          </a:prstGeom>
        </p:spPr>
      </p:pic>
    </p:spTree>
    <p:extLst>
      <p:ext uri="{BB962C8B-B14F-4D97-AF65-F5344CB8AC3E}">
        <p14:creationId xmlns:p14="http://schemas.microsoft.com/office/powerpoint/2010/main" val="3365427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ad Chart">
    <p:spTree>
      <p:nvGrpSpPr>
        <p:cNvPr id="1" name=""/>
        <p:cNvGrpSpPr/>
        <p:nvPr/>
      </p:nvGrpSpPr>
      <p:grpSpPr>
        <a:xfrm>
          <a:off x="0" y="0"/>
          <a:ext cx="0" cy="0"/>
          <a:chOff x="0" y="0"/>
          <a:chExt cx="0" cy="0"/>
        </a:xfrm>
      </p:grpSpPr>
      <p:cxnSp>
        <p:nvCxnSpPr>
          <p:cNvPr id="11" name="Straight Connector 10"/>
          <p:cNvCxnSpPr/>
          <p:nvPr userDrawn="1"/>
        </p:nvCxnSpPr>
        <p:spPr>
          <a:xfrm rot="5400000">
            <a:off x="3733800" y="3886200"/>
            <a:ext cx="4724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06400" y="3810000"/>
            <a:ext cx="11582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203200" y="1265249"/>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203200" y="1777043"/>
            <a:ext cx="5793317" cy="1985510"/>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74" y="1265249"/>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4" y="1777043"/>
            <a:ext cx="5795433" cy="1985510"/>
          </a:xfrm>
        </p:spPr>
        <p:txBody>
          <a:bodyPr rtlCol="0">
            <a:normAutofit/>
          </a:bodyPr>
          <a:lstStyle>
            <a:lvl1pPr marL="130966" indent="-130966" algn="l" defTabSz="685783" rtl="0" eaLnBrk="1" latinLnBrk="0" hangingPunct="1">
              <a:spcBef>
                <a:spcPct val="20000"/>
              </a:spcBef>
              <a:buFont typeface="Arial" pitchFamily="34" charset="0"/>
              <a:defRPr lang="en-US" sz="1200" kern="1200" dirty="0" smtClean="0">
                <a:solidFill>
                  <a:schemeClr val="tx1"/>
                </a:solidFill>
                <a:latin typeface="Arial" pitchFamily="34" charset="0"/>
                <a:ea typeface="+mn-ea"/>
                <a:cs typeface="Arial" pitchFamily="34" charset="0"/>
              </a:defRPr>
            </a:lvl1pPr>
            <a:lvl2pPr marL="253598" indent="-122632" algn="l" defTabSz="685783" rtl="0" eaLnBrk="1" latinLnBrk="0" hangingPunct="1">
              <a:spcBef>
                <a:spcPct val="20000"/>
              </a:spcBef>
              <a:buFont typeface="Wingdings" pitchFamily="2" charset="2"/>
              <a:buChar char="Ø"/>
              <a:defRPr lang="en-US" sz="1051" kern="1200" dirty="0" smtClean="0">
                <a:solidFill>
                  <a:schemeClr val="tx1"/>
                </a:solidFill>
                <a:latin typeface="Arial" pitchFamily="34" charset="0"/>
                <a:ea typeface="+mn-ea"/>
                <a:cs typeface="Arial" pitchFamily="34" charset="0"/>
              </a:defRPr>
            </a:lvl2pPr>
            <a:lvl3pPr marL="385753" indent="-132157" algn="l" defTabSz="685783" rtl="0" eaLnBrk="1" latinLnBrk="0" hangingPunct="1">
              <a:spcBef>
                <a:spcPct val="20000"/>
              </a:spcBef>
              <a:buFont typeface="Arial" pitchFamily="34" charset="0"/>
              <a:buChar char="­"/>
              <a:defRPr lang="en-US" sz="900" kern="1200" dirty="0" smtClean="0">
                <a:solidFill>
                  <a:schemeClr val="tx1"/>
                </a:solidFill>
                <a:latin typeface="Arial" pitchFamily="34" charset="0"/>
                <a:ea typeface="+mn-ea"/>
                <a:cs typeface="Arial"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4" name="Text Placeholder 2"/>
          <p:cNvSpPr>
            <a:spLocks noGrp="1"/>
          </p:cNvSpPr>
          <p:nvPr>
            <p:ph type="body" idx="13"/>
          </p:nvPr>
        </p:nvSpPr>
        <p:spPr>
          <a:xfrm>
            <a:off x="203200" y="3892377"/>
            <a:ext cx="5793317"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5" name="Content Placeholder 3"/>
          <p:cNvSpPr>
            <a:spLocks noGrp="1"/>
          </p:cNvSpPr>
          <p:nvPr>
            <p:ph sz="half" idx="14"/>
          </p:nvPr>
        </p:nvSpPr>
        <p:spPr>
          <a:xfrm>
            <a:off x="203200" y="4397839"/>
            <a:ext cx="5793317"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16" name="Text Placeholder 4"/>
          <p:cNvSpPr>
            <a:spLocks noGrp="1"/>
          </p:cNvSpPr>
          <p:nvPr>
            <p:ph type="body" sz="quarter" idx="15"/>
          </p:nvPr>
        </p:nvSpPr>
        <p:spPr>
          <a:xfrm>
            <a:off x="6193374" y="3892377"/>
            <a:ext cx="5795433" cy="451027"/>
          </a:xfrm>
        </p:spPr>
        <p:txBody>
          <a:bodyPr anchor="b">
            <a:normAutofit/>
          </a:bodyPr>
          <a:lstStyle>
            <a:lvl1pPr marL="0" indent="0" algn="ctr">
              <a:buNone/>
              <a:defRPr sz="15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17" name="Content Placeholder 5"/>
          <p:cNvSpPr>
            <a:spLocks noGrp="1"/>
          </p:cNvSpPr>
          <p:nvPr>
            <p:ph sz="quarter" idx="16"/>
          </p:nvPr>
        </p:nvSpPr>
        <p:spPr>
          <a:xfrm>
            <a:off x="6193374" y="4397839"/>
            <a:ext cx="5795433" cy="1991859"/>
          </a:xfrm>
        </p:spPr>
        <p:txBody>
          <a:bodyPr>
            <a:normAutofit/>
          </a:bodyPr>
          <a:lstStyle>
            <a:lvl1pPr marL="130966" indent="-130966">
              <a:defRPr sz="1200"/>
            </a:lvl1pPr>
            <a:lvl2pPr marL="253598" indent="-122632">
              <a:buFont typeface="Wingdings" pitchFamily="2" charset="2"/>
              <a:buChar char="Ø"/>
              <a:defRPr sz="1051"/>
            </a:lvl2pPr>
            <a:lvl3pPr marL="385753" indent="-132157">
              <a:buFont typeface="Arial" pitchFamily="34" charset="0"/>
              <a:buChar char="­"/>
              <a:defRPr sz="9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20" name="Title 1"/>
          <p:cNvSpPr>
            <a:spLocks noGrp="1" noChangeAspect="1"/>
          </p:cNvSpPr>
          <p:nvPr>
            <p:ph type="title"/>
          </p:nvPr>
        </p:nvSpPr>
        <p:spPr>
          <a:xfrm>
            <a:off x="1828800" y="274320"/>
            <a:ext cx="10363200" cy="822960"/>
          </a:xfrm>
          <a:prstGeom prst="rect">
            <a:avLst/>
          </a:prstGeom>
        </p:spPr>
        <p:txBody>
          <a:bodyPr>
            <a:normAutofit/>
          </a:bodyPr>
          <a:lstStyle>
            <a:lvl1pPr algn="r">
              <a:defRPr sz="2100" b="1">
                <a:latin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9803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7079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Back-up Slides">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noAutofit/>
          </a:bodyPr>
          <a:lstStyle>
            <a:lvl1pPr algn="l">
              <a:defRPr sz="2700" b="1" cap="all"/>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75661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0"/>
          </p:nvPr>
        </p:nvSpPr>
        <p:spPr>
          <a:xfrm>
            <a:off x="6299200" y="1295400"/>
            <a:ext cx="5689600" cy="5105400"/>
          </a:xfrm>
        </p:spPr>
        <p:txBody>
          <a:bodyPr/>
          <a:lstStyle>
            <a:lvl1pPr marL="175018" indent="-175018">
              <a:buFont typeface="Arial" pitchFamily="34" charset="0"/>
              <a:buChar char="•"/>
              <a:defRPr sz="1951"/>
            </a:lvl1pPr>
            <a:lvl2pPr marL="389325" indent="-214308">
              <a:buFont typeface="Wingdings" pitchFamily="2" charset="2"/>
              <a:buChar char="Ø"/>
              <a:defRPr sz="1800"/>
            </a:lvl2pPr>
            <a:lvl3pPr marL="558390" indent="-171446">
              <a:buFont typeface="Arial" pitchFamily="34" charset="0"/>
              <a:buChar char="–"/>
              <a:defRPr sz="1500"/>
            </a:lvl3pPr>
            <a:lvl4pPr marL="688164" indent="-171446">
              <a:buFont typeface="Wingdings" pitchFamily="2" charset="2"/>
              <a:buChar char="§"/>
              <a:defRPr sz="1351"/>
            </a:lvl4pPr>
            <a:lvl5pPr marL="863182" indent="-171446">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7688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295401"/>
            <a:ext cx="5689600" cy="533400"/>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6396574" y="1295412"/>
            <a:ext cx="5693833" cy="533399"/>
          </a:xfrm>
        </p:spPr>
        <p:txBody>
          <a:bodyPr anchor="b">
            <a:noAutofit/>
          </a:bodyPr>
          <a:lstStyle>
            <a:lvl1pPr marL="0" indent="0">
              <a:buNone/>
              <a:defRPr sz="1800" b="1" u="sng"/>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7" name="Content Placeholder 2"/>
          <p:cNvSpPr>
            <a:spLocks noGrp="1"/>
          </p:cNvSpPr>
          <p:nvPr>
            <p:ph sz="half" idx="10"/>
          </p:nvPr>
        </p:nvSpPr>
        <p:spPr>
          <a:xfrm>
            <a:off x="508000"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6391211" y="1854679"/>
            <a:ext cx="5689600" cy="4546121"/>
          </a:xfrm>
        </p:spPr>
        <p:txBody>
          <a:bodyPr>
            <a:normAutofit/>
          </a:bodyPr>
          <a:lstStyle>
            <a:lvl1pPr marL="175018" indent="-175018">
              <a:buFont typeface="Arial" pitchFamily="34" charset="0"/>
              <a:buChar char="•"/>
              <a:defRPr sz="1800"/>
            </a:lvl1pPr>
            <a:lvl2pPr marL="389325" indent="-214308">
              <a:buFont typeface="Wingdings" pitchFamily="2" charset="2"/>
              <a:buChar char="Ø"/>
              <a:defRPr sz="1500"/>
            </a:lvl2pPr>
            <a:lvl3pPr marL="558390" indent="-171446">
              <a:buFont typeface="Arial" pitchFamily="34" charset="0"/>
              <a:buChar char="–"/>
              <a:defRPr sz="1351"/>
            </a:lvl3pPr>
            <a:lvl4pPr marL="688164" indent="-171446">
              <a:buFont typeface="Wingdings" pitchFamily="2" charset="2"/>
              <a:buChar char="§"/>
              <a:defRPr sz="1200"/>
            </a:lvl4pPr>
            <a:lvl5pPr marL="863182" indent="-171446">
              <a:defRPr sz="1200"/>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5144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inute Drill">
    <p:spTree>
      <p:nvGrpSpPr>
        <p:cNvPr id="1" name=""/>
        <p:cNvGrpSpPr/>
        <p:nvPr/>
      </p:nvGrpSpPr>
      <p:grpSpPr>
        <a:xfrm>
          <a:off x="0" y="0"/>
          <a:ext cx="0" cy="0"/>
          <a:chOff x="0" y="0"/>
          <a:chExt cx="0" cy="0"/>
        </a:xfrm>
      </p:grpSpPr>
      <p:cxnSp>
        <p:nvCxnSpPr>
          <p:cNvPr id="5" name="Straight Connector 4"/>
          <p:cNvCxnSpPr/>
          <p:nvPr userDrawn="1"/>
        </p:nvCxnSpPr>
        <p:spPr bwMode="auto">
          <a:xfrm rot="10800000">
            <a:off x="681574" y="3581400"/>
            <a:ext cx="11216217"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rot="5400000">
            <a:off x="3784600" y="3843338"/>
            <a:ext cx="5029200"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quarter" idx="10"/>
          </p:nvPr>
        </p:nvSpPr>
        <p:spPr>
          <a:xfrm>
            <a:off x="1117600" y="685800"/>
            <a:ext cx="2235200" cy="457200"/>
          </a:xfrm>
        </p:spPr>
        <p:txBody>
          <a:bodyPr>
            <a:noAutofit/>
          </a:bodyPr>
          <a:lstStyle>
            <a:lvl1pPr marL="0" indent="0" algn="l">
              <a:buNone/>
              <a:defRPr sz="1351"/>
            </a:lvl1pPr>
          </a:lstStyle>
          <a:p>
            <a:pPr lvl="0"/>
            <a:r>
              <a:rPr lang="en-US"/>
              <a:t>Click to edit Master text styles</a:t>
            </a:r>
          </a:p>
        </p:txBody>
      </p:sp>
      <p:sp>
        <p:nvSpPr>
          <p:cNvPr id="8" name="Title Placeholder 1"/>
          <p:cNvSpPr>
            <a:spLocks noGrp="1"/>
          </p:cNvSpPr>
          <p:nvPr>
            <p:ph type="title"/>
          </p:nvPr>
        </p:nvSpPr>
        <p:spPr>
          <a:xfrm>
            <a:off x="3556000" y="274638"/>
            <a:ext cx="8636000" cy="822960"/>
          </a:xfrm>
          <a:prstGeom prst="rect">
            <a:avLst/>
          </a:prstGeom>
        </p:spPr>
        <p:txBody>
          <a:bodyPr rtlCol="0">
            <a:normAutofit/>
          </a:bodyPr>
          <a:lstStyle>
            <a:lvl1pPr>
              <a:defRPr/>
            </a:lvl1pPr>
          </a:lstStyle>
          <a:p>
            <a:r>
              <a:rPr lang="en-US"/>
              <a:t>Click to edit Master title style</a:t>
            </a:r>
            <a:endParaRPr lang="en-US" dirty="0"/>
          </a:p>
        </p:txBody>
      </p:sp>
    </p:spTree>
    <p:extLst>
      <p:ext uri="{BB962C8B-B14F-4D97-AF65-F5344CB8AC3E}">
        <p14:creationId xmlns:p14="http://schemas.microsoft.com/office/powerpoint/2010/main" val="404902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32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143003"/>
            <a:ext cx="5892800" cy="49831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4EBDFC7-9863-4C7C-8D29-DC156EB46A53}" type="datetimeFigureOut">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5/9/2022</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C8E4B8-C7D3-4E40-9AC6-B1213F01FAA8}" type="slidenum">
              <a:rPr kumimoji="0" lang="en-US" alt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alt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677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5831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stretch>
            <a:fillRect/>
          </a:stretch>
        </p:blipFill>
        <p:spPr>
          <a:xfrm>
            <a:off x="-529" y="-55166"/>
            <a:ext cx="12193057" cy="6968332"/>
          </a:xfrm>
          <a:prstGeom prst="rect">
            <a:avLst/>
          </a:prstGeom>
        </p:spPr>
      </p:pic>
      <p:sp>
        <p:nvSpPr>
          <p:cNvPr id="1026" name="Title Placeholder 1"/>
          <p:cNvSpPr>
            <a:spLocks noGrp="1"/>
          </p:cNvSpPr>
          <p:nvPr>
            <p:ph type="title"/>
          </p:nvPr>
        </p:nvSpPr>
        <p:spPr bwMode="auto">
          <a:xfrm>
            <a:off x="772736" y="171617"/>
            <a:ext cx="10363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295400"/>
            <a:ext cx="11277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4"/>
          <p:cNvSpPr txBox="1">
            <a:spLocks/>
          </p:cNvSpPr>
          <p:nvPr/>
        </p:nvSpPr>
        <p:spPr>
          <a:xfrm>
            <a:off x="0" y="6562725"/>
            <a:ext cx="1117600" cy="304800"/>
          </a:xfrm>
          <a:prstGeom prst="rect">
            <a:avLst/>
          </a:prstGeom>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05D2ED19-F7DB-4380-875C-56316AF9881E}" type="slidenum">
              <a:rPr kumimoji="0" lang="en-US" altLang="en-US" sz="751"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751"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0" name="Rectangle 29"/>
          <p:cNvSpPr>
            <a:spLocks noChangeArrowheads="1"/>
          </p:cNvSpPr>
          <p:nvPr/>
        </p:nvSpPr>
        <p:spPr bwMode="auto">
          <a:xfrm>
            <a:off x="6096000" y="6659657"/>
            <a:ext cx="6096000" cy="20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751" b="1" i="0" u="none" strike="noStrike" kern="1200" cap="none" spc="0" normalizeH="0" baseline="0" noProof="0" dirty="0" smtClean="0">
                <a:ln>
                  <a:noFill/>
                </a:ln>
                <a:solidFill>
                  <a:srgbClr val="008000"/>
                </a:solidFill>
                <a:effectLst/>
                <a:uLnTx/>
                <a:uFillTx/>
                <a:latin typeface="Arial" panose="020B0604020202020204" pitchFamily="34" charset="0"/>
                <a:ea typeface="+mn-ea"/>
                <a:cs typeface="Arial" panose="020B0604020202020204" pitchFamily="34" charset="0"/>
              </a:rPr>
              <a:t>CUI</a:t>
            </a:r>
            <a:endParaRPr kumimoji="0" lang="en-US" altLang="en-US" sz="751" b="1" i="0" u="none" strike="noStrike" kern="1200" cap="none" spc="0" normalizeH="0" baseline="0" noProof="0" dirty="0">
              <a:ln>
                <a:noFill/>
              </a:ln>
              <a:solidFill>
                <a:srgbClr val="008000"/>
              </a:solidFill>
              <a:effectLst/>
              <a:uLnTx/>
              <a:uFillTx/>
              <a:latin typeface="Arial" panose="020B0604020202020204" pitchFamily="34" charset="0"/>
              <a:ea typeface="+mn-ea"/>
              <a:cs typeface="Arial" panose="020B0604020202020204" pitchFamily="34" charset="0"/>
            </a:endParaRPr>
          </a:p>
        </p:txBody>
      </p:sp>
      <p:sp>
        <p:nvSpPr>
          <p:cNvPr id="1031" name="Rectangle 32"/>
          <p:cNvSpPr>
            <a:spLocks noChangeArrowheads="1"/>
          </p:cNvSpPr>
          <p:nvPr/>
        </p:nvSpPr>
        <p:spPr bwMode="auto">
          <a:xfrm rot="10800000">
            <a:off x="0" y="990600"/>
            <a:ext cx="12192000" cy="152400"/>
          </a:xfrm>
          <a:prstGeom prst="rect">
            <a:avLst/>
          </a:prstGeom>
          <a:gradFill rotWithShape="1">
            <a:gsLst>
              <a:gs pos="0">
                <a:schemeClr val="tx1"/>
              </a:gs>
              <a:gs pos="100000">
                <a:srgbClr val="FFCC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351"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9" name="Picture 5" descr="Regimental-Crest-Color"/>
          <p:cNvPicPr>
            <a:picLocks noChangeAspect="1" noChangeArrowheads="1"/>
          </p:cNvPicPr>
          <p:nvPr userDrawn="1"/>
        </p:nvPicPr>
        <p:blipFill>
          <a:blip r:embed="rId12" cstate="print">
            <a:clrChange>
              <a:clrFrom>
                <a:srgbClr val="000000"/>
              </a:clrFrom>
              <a:clrTo>
                <a:srgbClr val="000000">
                  <a:alpha val="0"/>
                </a:srgbClr>
              </a:clrTo>
            </a:clrChange>
          </a:blip>
          <a:srcRect/>
          <a:stretch>
            <a:fillRect/>
          </a:stretch>
        </p:blipFill>
        <p:spPr bwMode="auto">
          <a:xfrm>
            <a:off x="65903" y="-17166"/>
            <a:ext cx="749643" cy="911910"/>
          </a:xfrm>
          <a:prstGeom prst="rect">
            <a:avLst/>
          </a:prstGeom>
          <a:noFill/>
          <a:ln w="9525">
            <a:noFill/>
            <a:miter lim="800000"/>
            <a:headEnd/>
            <a:tailEnd/>
          </a:ln>
        </p:spPr>
      </p:pic>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071654" y="0"/>
            <a:ext cx="1184881" cy="1245927"/>
          </a:xfrm>
          <a:prstGeom prst="rect">
            <a:avLst/>
          </a:prstGeom>
        </p:spPr>
      </p:pic>
    </p:spTree>
    <p:extLst>
      <p:ext uri="{BB962C8B-B14F-4D97-AF65-F5344CB8AC3E}">
        <p14:creationId xmlns:p14="http://schemas.microsoft.com/office/powerpoint/2010/main" val="10268119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5" r:id="rId3"/>
    <p:sldLayoutId id="2147483666" r:id="rId4"/>
    <p:sldLayoutId id="2147483667" r:id="rId5"/>
    <p:sldLayoutId id="2147483668" r:id="rId6"/>
    <p:sldLayoutId id="2147483672" r:id="rId7"/>
    <p:sldLayoutId id="2147483673" r:id="rId8"/>
    <p:sldLayoutId id="2147483674" r:id="rId9"/>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b="1"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100" b="1">
          <a:solidFill>
            <a:schemeClr val="tx1"/>
          </a:solidFill>
          <a:latin typeface="Arial" charset="0"/>
          <a:cs typeface="Arial" charset="0"/>
        </a:defRPr>
      </a:lvl2pPr>
      <a:lvl3pPr algn="r" rtl="0" eaLnBrk="0" fontAlgn="base" hangingPunct="0">
        <a:spcBef>
          <a:spcPct val="0"/>
        </a:spcBef>
        <a:spcAft>
          <a:spcPct val="0"/>
        </a:spcAft>
        <a:defRPr sz="2100" b="1">
          <a:solidFill>
            <a:schemeClr val="tx1"/>
          </a:solidFill>
          <a:latin typeface="Arial" charset="0"/>
          <a:cs typeface="Arial" charset="0"/>
        </a:defRPr>
      </a:lvl3pPr>
      <a:lvl4pPr algn="r" rtl="0" eaLnBrk="0" fontAlgn="base" hangingPunct="0">
        <a:spcBef>
          <a:spcPct val="0"/>
        </a:spcBef>
        <a:spcAft>
          <a:spcPct val="0"/>
        </a:spcAft>
        <a:defRPr sz="2100" b="1">
          <a:solidFill>
            <a:schemeClr val="tx1"/>
          </a:solidFill>
          <a:latin typeface="Arial" charset="0"/>
          <a:cs typeface="Arial" charset="0"/>
        </a:defRPr>
      </a:lvl4pPr>
      <a:lvl5pPr algn="r" rtl="0" eaLnBrk="0" fontAlgn="base" hangingPunct="0">
        <a:spcBef>
          <a:spcPct val="0"/>
        </a:spcBef>
        <a:spcAft>
          <a:spcPct val="0"/>
        </a:spcAft>
        <a:defRPr sz="2100" b="1">
          <a:solidFill>
            <a:schemeClr val="tx1"/>
          </a:solidFill>
          <a:latin typeface="Arial" charset="0"/>
          <a:cs typeface="Arial" charset="0"/>
        </a:defRPr>
      </a:lvl5pPr>
      <a:lvl6pPr marL="342891" algn="r" rtl="0" fontAlgn="base">
        <a:spcBef>
          <a:spcPct val="0"/>
        </a:spcBef>
        <a:spcAft>
          <a:spcPct val="0"/>
        </a:spcAft>
        <a:defRPr sz="2100" b="1">
          <a:solidFill>
            <a:schemeClr val="tx1"/>
          </a:solidFill>
          <a:latin typeface="Arial" charset="0"/>
          <a:cs typeface="Arial" charset="0"/>
        </a:defRPr>
      </a:lvl6pPr>
      <a:lvl7pPr marL="685783" algn="r" rtl="0" fontAlgn="base">
        <a:spcBef>
          <a:spcPct val="0"/>
        </a:spcBef>
        <a:spcAft>
          <a:spcPct val="0"/>
        </a:spcAft>
        <a:defRPr sz="2100" b="1">
          <a:solidFill>
            <a:schemeClr val="tx1"/>
          </a:solidFill>
          <a:latin typeface="Arial" charset="0"/>
          <a:cs typeface="Arial" charset="0"/>
        </a:defRPr>
      </a:lvl7pPr>
      <a:lvl8pPr marL="1028674" algn="r" rtl="0" fontAlgn="base">
        <a:spcBef>
          <a:spcPct val="0"/>
        </a:spcBef>
        <a:spcAft>
          <a:spcPct val="0"/>
        </a:spcAft>
        <a:defRPr sz="2100" b="1">
          <a:solidFill>
            <a:schemeClr val="tx1"/>
          </a:solidFill>
          <a:latin typeface="Arial" charset="0"/>
          <a:cs typeface="Arial" charset="0"/>
        </a:defRPr>
      </a:lvl8pPr>
      <a:lvl9pPr marL="1371566" algn="r" rtl="0" fontAlgn="base">
        <a:spcBef>
          <a:spcPct val="0"/>
        </a:spcBef>
        <a:spcAft>
          <a:spcPct val="0"/>
        </a:spcAft>
        <a:defRPr sz="2100" b="1">
          <a:solidFill>
            <a:schemeClr val="tx1"/>
          </a:solidFill>
          <a:latin typeface="Arial" charset="0"/>
          <a:cs typeface="Arial" charset="0"/>
        </a:defRPr>
      </a:lvl9pPr>
    </p:titleStyle>
    <p:bodyStyle>
      <a:lvl1pPr marL="257168" indent="-257168" algn="l" rtl="0" eaLnBrk="0" fontAlgn="base" hangingPunct="0">
        <a:spcBef>
          <a:spcPct val="20000"/>
        </a:spcBef>
        <a:spcAft>
          <a:spcPct val="0"/>
        </a:spcAft>
        <a:buFont typeface="Arial" panose="020B0604020202020204" pitchFamily="34" charset="0"/>
        <a:buChar char="•"/>
        <a:defRPr sz="3600" kern="1200">
          <a:solidFill>
            <a:schemeClr val="tx1"/>
          </a:solidFill>
          <a:latin typeface="Arial" pitchFamily="34" charset="0"/>
          <a:ea typeface="+mn-ea"/>
          <a:cs typeface="Arial" pitchFamily="34" charset="0"/>
        </a:defRPr>
      </a:lvl1pPr>
      <a:lvl2pPr marL="557199" indent="-214308"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2pPr>
      <a:lvl3pPr marL="857229" indent="-171446"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3pPr>
      <a:lvl4pPr marL="1200121" indent="-171446"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4pPr>
      <a:lvl5pPr marL="1543012" indent="-171446"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1885904"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8"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28800"/>
            <a:ext cx="10363200" cy="3971109"/>
          </a:xfrm>
        </p:spPr>
        <p:txBody>
          <a:bodyPr/>
          <a:lstStyle/>
          <a:p>
            <a:r>
              <a:rPr lang="en-US" sz="7200" dirty="0" smtClean="0"/>
              <a:t>Mentorship</a:t>
            </a:r>
            <a:r>
              <a:rPr lang="en-US" dirty="0" smtClean="0"/>
              <a:t/>
            </a:r>
            <a:br>
              <a:rPr lang="en-US" dirty="0" smtClean="0"/>
            </a:br>
            <a:r>
              <a:rPr lang="en-US" dirty="0" smtClean="0"/>
              <a:t>Developing Future JAG Corps Leaders</a:t>
            </a:r>
            <a:br>
              <a:rPr lang="en-US" dirty="0" smtClean="0"/>
            </a:br>
            <a:r>
              <a:rPr lang="en-US" dirty="0"/>
              <a:t/>
            </a:r>
            <a:br>
              <a:rPr lang="en-US" dirty="0"/>
            </a:br>
            <a:endParaRPr lang="en-US" dirty="0"/>
          </a:p>
        </p:txBody>
      </p:sp>
    </p:spTree>
    <p:extLst>
      <p:ext uri="{BB962C8B-B14F-4D97-AF65-F5344CB8AC3E}">
        <p14:creationId xmlns:p14="http://schemas.microsoft.com/office/powerpoint/2010/main" val="195212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016" y="143029"/>
            <a:ext cx="10363200" cy="822325"/>
          </a:xfrm>
        </p:spPr>
        <p:txBody>
          <a:bodyPr/>
          <a:lstStyle/>
          <a:p>
            <a:r>
              <a:rPr lang="en-US" sz="3600" dirty="0">
                <a:solidFill>
                  <a:prstClr val="black"/>
                </a:solidFill>
              </a:rPr>
              <a:t>Benefits of </a:t>
            </a:r>
            <a:r>
              <a:rPr lang="en-US" sz="3600" dirty="0" smtClean="0">
                <a:solidFill>
                  <a:prstClr val="black"/>
                </a:solidFill>
              </a:rPr>
              <a:t>Mentorship</a:t>
            </a:r>
            <a:endParaRPr lang="en-US" sz="3600" dirty="0"/>
          </a:p>
        </p:txBody>
      </p:sp>
      <p:sp>
        <p:nvSpPr>
          <p:cNvPr id="3" name="Text Placeholder 2"/>
          <p:cNvSpPr>
            <a:spLocks noGrp="1"/>
          </p:cNvSpPr>
          <p:nvPr>
            <p:ph type="body" idx="1"/>
          </p:nvPr>
        </p:nvSpPr>
        <p:spPr>
          <a:xfrm>
            <a:off x="1" y="1295400"/>
            <a:ext cx="11887200" cy="5105400"/>
          </a:xfrm>
        </p:spPr>
        <p:txBody>
          <a:bodyPr/>
          <a:lstStyle/>
          <a:p>
            <a:pPr marL="347472" indent="-347472" algn="ctr">
              <a:spcBef>
                <a:spcPts val="0"/>
              </a:spcBef>
              <a:spcAft>
                <a:spcPts val="2400"/>
              </a:spcAft>
              <a:buNone/>
            </a:pPr>
            <a:r>
              <a:rPr lang="en-US" b="1" dirty="0" smtClean="0"/>
              <a:t>To the Mentor</a:t>
            </a:r>
          </a:p>
          <a:p>
            <a:pPr marL="347472" indent="-347472">
              <a:spcBef>
                <a:spcPts val="0"/>
              </a:spcBef>
              <a:spcAft>
                <a:spcPts val="2400"/>
              </a:spcAft>
            </a:pPr>
            <a:r>
              <a:rPr lang="en-US" dirty="0" smtClean="0"/>
              <a:t>Receive Self-fulfilment</a:t>
            </a:r>
          </a:p>
          <a:p>
            <a:pPr marL="347472" indent="-347472">
              <a:spcBef>
                <a:spcPts val="0"/>
              </a:spcBef>
              <a:spcAft>
                <a:spcPts val="2400"/>
              </a:spcAft>
            </a:pPr>
            <a:r>
              <a:rPr lang="en-US" dirty="0" smtClean="0"/>
              <a:t>Improve leadership skills</a:t>
            </a:r>
          </a:p>
          <a:p>
            <a:pPr marL="347472" indent="-347472">
              <a:spcBef>
                <a:spcPts val="0"/>
              </a:spcBef>
              <a:spcAft>
                <a:spcPts val="2400"/>
              </a:spcAft>
            </a:pPr>
            <a:r>
              <a:rPr lang="en-US" dirty="0" smtClean="0"/>
              <a:t>Gain new perspectives</a:t>
            </a:r>
          </a:p>
          <a:p>
            <a:pPr marL="347472" indent="-347472">
              <a:spcBef>
                <a:spcPts val="0"/>
              </a:spcBef>
              <a:spcAft>
                <a:spcPts val="2400"/>
              </a:spcAft>
            </a:pPr>
            <a:r>
              <a:rPr lang="en-US" dirty="0" smtClean="0"/>
              <a:t>Others?</a:t>
            </a:r>
          </a:p>
          <a:p>
            <a:pPr marL="0" indent="0">
              <a:buNone/>
            </a:pPr>
            <a:r>
              <a:rPr lang="en-US" dirty="0" smtClean="0"/>
              <a:t> </a:t>
            </a:r>
            <a:endParaRPr lang="en-US" dirty="0"/>
          </a:p>
        </p:txBody>
      </p:sp>
    </p:spTree>
    <p:extLst>
      <p:ext uri="{BB962C8B-B14F-4D97-AF65-F5344CB8AC3E}">
        <p14:creationId xmlns:p14="http://schemas.microsoft.com/office/powerpoint/2010/main" val="48202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03689" y="142083"/>
            <a:ext cx="10443904" cy="822325"/>
          </a:xfrm>
        </p:spPr>
        <p:txBody>
          <a:bodyPr/>
          <a:lstStyle/>
          <a:p>
            <a:r>
              <a:rPr lang="en-US" sz="3600" dirty="0" smtClean="0"/>
              <a:t>Benefits of Mentorship</a:t>
            </a:r>
            <a:endParaRPr lang="en-US" sz="3600" dirty="0"/>
          </a:p>
        </p:txBody>
      </p:sp>
      <p:sp>
        <p:nvSpPr>
          <p:cNvPr id="4" name="Text Placeholder 3"/>
          <p:cNvSpPr>
            <a:spLocks noGrp="1"/>
          </p:cNvSpPr>
          <p:nvPr>
            <p:ph type="body" idx="1"/>
          </p:nvPr>
        </p:nvSpPr>
        <p:spPr>
          <a:xfrm>
            <a:off x="0" y="1487235"/>
            <a:ext cx="12191999" cy="5105400"/>
          </a:xfrm>
        </p:spPr>
        <p:txBody>
          <a:bodyPr/>
          <a:lstStyle/>
          <a:p>
            <a:pPr marL="347472" indent="-347472" algn="ctr">
              <a:spcBef>
                <a:spcPts val="0"/>
              </a:spcBef>
              <a:spcAft>
                <a:spcPts val="2400"/>
              </a:spcAft>
              <a:buNone/>
            </a:pPr>
            <a:r>
              <a:rPr lang="en-US" b="1" dirty="0" smtClean="0"/>
              <a:t>To the JAG Corps </a:t>
            </a:r>
          </a:p>
          <a:p>
            <a:pPr marL="347472" indent="-347472">
              <a:spcBef>
                <a:spcPts val="0"/>
              </a:spcBef>
              <a:spcAft>
                <a:spcPts val="2400"/>
              </a:spcAft>
            </a:pPr>
            <a:r>
              <a:rPr lang="en-US" sz="3200" dirty="0" smtClean="0"/>
              <a:t>Develop future leaders</a:t>
            </a:r>
          </a:p>
          <a:p>
            <a:pPr marL="347472" indent="-347472">
              <a:spcBef>
                <a:spcPts val="0"/>
              </a:spcBef>
              <a:spcAft>
                <a:spcPts val="2400"/>
              </a:spcAft>
            </a:pPr>
            <a:r>
              <a:rPr lang="en-US" sz="3200" dirty="0" smtClean="0"/>
              <a:t>Retain current leaders</a:t>
            </a:r>
          </a:p>
          <a:p>
            <a:pPr marL="347472" indent="-347472">
              <a:spcBef>
                <a:spcPts val="0"/>
              </a:spcBef>
              <a:spcAft>
                <a:spcPts val="2400"/>
              </a:spcAft>
            </a:pPr>
            <a:r>
              <a:rPr lang="en-US" sz="3200" dirty="0" smtClean="0"/>
              <a:t>Foster an inclusive, diverse, and collaborative environment</a:t>
            </a:r>
          </a:p>
          <a:p>
            <a:pPr marL="347472" indent="-347472">
              <a:spcBef>
                <a:spcPts val="0"/>
              </a:spcBef>
              <a:spcAft>
                <a:spcPts val="2400"/>
              </a:spcAft>
            </a:pPr>
            <a:r>
              <a:rPr lang="en-US" sz="3200" dirty="0" smtClean="0"/>
              <a:t>Increase productivity </a:t>
            </a:r>
          </a:p>
          <a:p>
            <a:pPr marL="342891" lvl="1" indent="0">
              <a:buNone/>
            </a:pPr>
            <a:endParaRPr lang="en-US" sz="4000" dirty="0" smtClean="0"/>
          </a:p>
        </p:txBody>
      </p:sp>
    </p:spTree>
    <p:extLst>
      <p:ext uri="{BB962C8B-B14F-4D97-AF65-F5344CB8AC3E}">
        <p14:creationId xmlns:p14="http://schemas.microsoft.com/office/powerpoint/2010/main" val="3194626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0393" y="2811295"/>
            <a:ext cx="1060315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Questions</a:t>
            </a:r>
            <a:r>
              <a:rPr kumimoji="0" lang="en-US" sz="9600" b="1" u="none" strike="noStrike" kern="1200" cap="none" spc="0" normalizeH="0" baseline="0" noProof="0" dirty="0" smtClean="0">
                <a:ln>
                  <a:noFill/>
                </a:ln>
                <a:effectLst/>
                <a:uLnTx/>
                <a:uFillTx/>
                <a:latin typeface="Calibri"/>
              </a:rPr>
              <a:t>?</a:t>
            </a:r>
            <a:endParaRPr kumimoji="0" lang="en-US" sz="9600" b="1" u="none" strike="noStrike" kern="1200" cap="none" spc="0" normalizeH="0" baseline="0" noProof="0" dirty="0">
              <a:ln>
                <a:noFill/>
              </a:ln>
              <a:effectLst/>
              <a:uLnTx/>
              <a:uFillTx/>
              <a:latin typeface="Calibri"/>
            </a:endParaRPr>
          </a:p>
        </p:txBody>
      </p:sp>
    </p:spTree>
    <p:extLst>
      <p:ext uri="{BB962C8B-B14F-4D97-AF65-F5344CB8AC3E}">
        <p14:creationId xmlns:p14="http://schemas.microsoft.com/office/powerpoint/2010/main" val="737657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Agenda</a:t>
            </a:r>
            <a:endParaRPr lang="en-US" sz="3600" dirty="0"/>
          </a:p>
        </p:txBody>
      </p:sp>
      <p:sp>
        <p:nvSpPr>
          <p:cNvPr id="4" name="Text Placeholder 3"/>
          <p:cNvSpPr>
            <a:spLocks noGrp="1"/>
          </p:cNvSpPr>
          <p:nvPr>
            <p:ph type="body" idx="1"/>
          </p:nvPr>
        </p:nvSpPr>
        <p:spPr>
          <a:xfrm>
            <a:off x="315536" y="1441155"/>
            <a:ext cx="11277600" cy="4393019"/>
          </a:xfrm>
        </p:spPr>
        <p:txBody>
          <a:bodyPr/>
          <a:lstStyle/>
          <a:p>
            <a:pPr marL="347472" indent="-347472">
              <a:spcBef>
                <a:spcPts val="0"/>
              </a:spcBef>
              <a:spcAft>
                <a:spcPts val="2400"/>
              </a:spcAft>
            </a:pPr>
            <a:r>
              <a:rPr lang="en-US" dirty="0" smtClean="0"/>
              <a:t>Leadership Requirements Model (LRM) – Develops</a:t>
            </a:r>
          </a:p>
          <a:p>
            <a:pPr marL="347472" indent="-347472">
              <a:spcBef>
                <a:spcPts val="0"/>
              </a:spcBef>
              <a:spcAft>
                <a:spcPts val="2400"/>
              </a:spcAft>
            </a:pPr>
            <a:r>
              <a:rPr lang="en-US" dirty="0" smtClean="0"/>
              <a:t>Developing Others</a:t>
            </a:r>
          </a:p>
          <a:p>
            <a:pPr marL="347472" indent="-347472">
              <a:spcBef>
                <a:spcPts val="0"/>
              </a:spcBef>
              <a:spcAft>
                <a:spcPts val="2400"/>
              </a:spcAft>
            </a:pPr>
            <a:r>
              <a:rPr lang="en-US" dirty="0" smtClean="0"/>
              <a:t>Mentorship</a:t>
            </a:r>
          </a:p>
          <a:p>
            <a:pPr marL="347472" indent="-347472">
              <a:spcBef>
                <a:spcPts val="0"/>
              </a:spcBef>
              <a:spcAft>
                <a:spcPts val="2400"/>
              </a:spcAft>
            </a:pPr>
            <a:r>
              <a:rPr lang="en-US" dirty="0" smtClean="0"/>
              <a:t>Impacts of Mentorship</a:t>
            </a:r>
          </a:p>
          <a:p>
            <a:pPr marL="347472" indent="-347472">
              <a:spcBef>
                <a:spcPts val="0"/>
              </a:spcBef>
              <a:spcAft>
                <a:spcPts val="2400"/>
              </a:spcAft>
            </a:pPr>
            <a:r>
              <a:rPr lang="en-US" dirty="0" smtClean="0"/>
              <a:t>Discussion</a:t>
            </a:r>
            <a:endParaRPr lang="en-US" dirty="0" smtClean="0"/>
          </a:p>
          <a:p>
            <a:pPr marL="347472" indent="-347472">
              <a:spcBef>
                <a:spcPts val="0"/>
              </a:spcBef>
              <a:spcAft>
                <a:spcPts val="2400"/>
              </a:spcAft>
            </a:pPr>
            <a:r>
              <a:rPr lang="en-US" dirty="0" smtClean="0"/>
              <a:t>Questions</a:t>
            </a:r>
            <a:endParaRPr lang="en-US" dirty="0"/>
          </a:p>
          <a:p>
            <a:pPr marL="0" indent="0">
              <a:lnSpc>
                <a:spcPct val="200000"/>
              </a:lnSpc>
              <a:buNone/>
            </a:pPr>
            <a:endParaRPr lang="en-US" sz="4000" dirty="0" smtClean="0"/>
          </a:p>
        </p:txBody>
      </p:sp>
    </p:spTree>
    <p:extLst>
      <p:ext uri="{BB962C8B-B14F-4D97-AF65-F5344CB8AC3E}">
        <p14:creationId xmlns:p14="http://schemas.microsoft.com/office/powerpoint/2010/main" val="413606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C4595F-8170-49F2-967C-E545EAECEBE5}"/>
              </a:ext>
            </a:extLst>
          </p:cNvPr>
          <p:cNvSpPr>
            <a:spLocks noGrp="1"/>
          </p:cNvSpPr>
          <p:nvPr>
            <p:ph type="title"/>
          </p:nvPr>
        </p:nvSpPr>
        <p:spPr>
          <a:xfrm>
            <a:off x="772735" y="96252"/>
            <a:ext cx="10363200" cy="822325"/>
          </a:xfrm>
        </p:spPr>
        <p:txBody>
          <a:bodyPr/>
          <a:lstStyle/>
          <a:p>
            <a:r>
              <a:rPr lang="en-US" sz="3600" dirty="0" smtClean="0"/>
              <a:t>Mentorship and </a:t>
            </a:r>
            <a:r>
              <a:rPr lang="en-US" sz="3600" dirty="0"/>
              <a:t>the </a:t>
            </a:r>
            <a:r>
              <a:rPr lang="en-US" sz="3600" dirty="0" smtClean="0"/>
              <a:t>Leadership Requirements Model</a:t>
            </a:r>
            <a:endParaRPr lang="en-US" sz="3600" dirty="0"/>
          </a:p>
        </p:txBody>
      </p:sp>
      <p:pic>
        <p:nvPicPr>
          <p:cNvPr id="6" name="Picture 5">
            <a:extLst>
              <a:ext uri="{FF2B5EF4-FFF2-40B4-BE49-F238E27FC236}">
                <a16:creationId xmlns:a16="http://schemas.microsoft.com/office/drawing/2014/main" id="{F8EBAB1D-73B0-4B45-B70B-964A8B91879B}"/>
              </a:ext>
            </a:extLst>
          </p:cNvPr>
          <p:cNvPicPr>
            <a:picLocks noChangeAspect="1"/>
          </p:cNvPicPr>
          <p:nvPr/>
        </p:nvPicPr>
        <p:blipFill>
          <a:blip r:embed="rId3"/>
          <a:stretch>
            <a:fillRect/>
          </a:stretch>
        </p:blipFill>
        <p:spPr>
          <a:xfrm>
            <a:off x="3363311" y="1333503"/>
            <a:ext cx="5182049" cy="5163760"/>
          </a:xfrm>
          <a:prstGeom prst="rect">
            <a:avLst/>
          </a:prstGeom>
        </p:spPr>
      </p:pic>
      <p:cxnSp>
        <p:nvCxnSpPr>
          <p:cNvPr id="9" name="Straight Arrow Connector 8">
            <a:extLst>
              <a:ext uri="{FF2B5EF4-FFF2-40B4-BE49-F238E27FC236}">
                <a16:creationId xmlns:a16="http://schemas.microsoft.com/office/drawing/2014/main" id="{D2AC2972-EA00-4D43-8CE3-99B0B9C3E4B8}"/>
              </a:ext>
            </a:extLst>
          </p:cNvPr>
          <p:cNvCxnSpPr>
            <a:cxnSpLocks/>
          </p:cNvCxnSpPr>
          <p:nvPr/>
        </p:nvCxnSpPr>
        <p:spPr>
          <a:xfrm flipV="1">
            <a:off x="2954515" y="5227879"/>
            <a:ext cx="1533079" cy="296618"/>
          </a:xfrm>
          <a:prstGeom prst="straightConnector1">
            <a:avLst/>
          </a:prstGeom>
          <a:ln w="762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 name="TextBox 1"/>
          <p:cNvSpPr txBox="1"/>
          <p:nvPr/>
        </p:nvSpPr>
        <p:spPr>
          <a:xfrm>
            <a:off x="579120" y="5303520"/>
            <a:ext cx="2375395" cy="923330"/>
          </a:xfrm>
          <a:prstGeom prst="rect">
            <a:avLst/>
          </a:prstGeom>
          <a:noFill/>
        </p:spPr>
        <p:txBody>
          <a:bodyPr wrap="square" rtlCol="0">
            <a:spAutoFit/>
          </a:bodyPr>
          <a:lstStyle/>
          <a:p>
            <a:pPr algn="ctr"/>
            <a:r>
              <a:rPr lang="en-US" dirty="0" smtClean="0"/>
              <a:t>Mentorship falls within the competency of develops</a:t>
            </a:r>
            <a:endParaRPr lang="en-US" dirty="0"/>
          </a:p>
        </p:txBody>
      </p:sp>
    </p:spTree>
    <p:extLst>
      <p:ext uri="{BB962C8B-B14F-4D97-AF65-F5344CB8AC3E}">
        <p14:creationId xmlns:p14="http://schemas.microsoft.com/office/powerpoint/2010/main" val="1726089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Develops</a:t>
            </a:r>
            <a:r>
              <a:rPr lang="en-US" dirty="0" smtClean="0"/>
              <a:t>	</a:t>
            </a:r>
            <a:endParaRPr lang="en-US" dirty="0"/>
          </a:p>
        </p:txBody>
      </p:sp>
      <p:sp>
        <p:nvSpPr>
          <p:cNvPr id="3" name="Text Placeholder 2"/>
          <p:cNvSpPr>
            <a:spLocks noGrp="1"/>
          </p:cNvSpPr>
          <p:nvPr>
            <p:ph type="body" idx="1"/>
          </p:nvPr>
        </p:nvSpPr>
        <p:spPr>
          <a:xfrm>
            <a:off x="329609" y="1295400"/>
            <a:ext cx="11557591" cy="5105400"/>
          </a:xfrm>
        </p:spPr>
        <p:txBody>
          <a:bodyPr/>
          <a:lstStyle/>
          <a:p>
            <a:pPr marL="347472" indent="-347472">
              <a:spcBef>
                <a:spcPts val="0"/>
              </a:spcBef>
              <a:spcAft>
                <a:spcPts val="2400"/>
              </a:spcAft>
            </a:pPr>
            <a:r>
              <a:rPr lang="en-US" dirty="0" smtClean="0"/>
              <a:t>  Develops includes four competencies</a:t>
            </a:r>
          </a:p>
          <a:p>
            <a:pPr marL="990394" lvl="3" indent="-347472">
              <a:spcBef>
                <a:spcPts val="0"/>
              </a:spcBef>
              <a:spcAft>
                <a:spcPts val="2400"/>
              </a:spcAft>
              <a:buFont typeface="+mj-lt"/>
              <a:buAutoNum type="arabicPeriod"/>
            </a:pPr>
            <a:r>
              <a:rPr lang="en-US" sz="3200" dirty="0" smtClean="0"/>
              <a:t>Prepares Self</a:t>
            </a:r>
          </a:p>
          <a:p>
            <a:pPr marL="990394" lvl="3" indent="-347472">
              <a:spcBef>
                <a:spcPts val="0"/>
              </a:spcBef>
              <a:spcAft>
                <a:spcPts val="2400"/>
              </a:spcAft>
              <a:buFont typeface="+mj-lt"/>
              <a:buAutoNum type="arabicPeriod"/>
            </a:pPr>
            <a:r>
              <a:rPr lang="en-US" sz="3200" dirty="0" smtClean="0"/>
              <a:t>Creates a Positive Environment</a:t>
            </a:r>
          </a:p>
          <a:p>
            <a:pPr marL="990394" lvl="3" indent="-347472">
              <a:spcBef>
                <a:spcPts val="0"/>
              </a:spcBef>
              <a:spcAft>
                <a:spcPts val="2400"/>
              </a:spcAft>
              <a:buFont typeface="+mj-lt"/>
              <a:buAutoNum type="arabicPeriod"/>
            </a:pPr>
            <a:r>
              <a:rPr lang="en-US" sz="3200" dirty="0" smtClean="0"/>
              <a:t>Develops Others</a:t>
            </a:r>
          </a:p>
          <a:p>
            <a:pPr marL="990394" lvl="3" indent="-347472">
              <a:spcBef>
                <a:spcPts val="0"/>
              </a:spcBef>
              <a:spcAft>
                <a:spcPts val="2400"/>
              </a:spcAft>
              <a:buFont typeface="+mj-lt"/>
              <a:buAutoNum type="arabicPeriod"/>
            </a:pPr>
            <a:r>
              <a:rPr lang="en-US" sz="3200" dirty="0" smtClean="0"/>
              <a:t>Stewards of the Profession</a:t>
            </a:r>
          </a:p>
          <a:p>
            <a:pPr marL="347472" indent="-347472">
              <a:spcBef>
                <a:spcPts val="0"/>
              </a:spcBef>
              <a:spcAft>
                <a:spcPts val="2400"/>
              </a:spcAft>
            </a:pPr>
            <a:r>
              <a:rPr lang="en-US" dirty="0" smtClean="0"/>
              <a:t>Mentorship </a:t>
            </a:r>
            <a:r>
              <a:rPr lang="en-US" dirty="0"/>
              <a:t>falls under “Develops Others”</a:t>
            </a:r>
          </a:p>
          <a:p>
            <a:pPr marL="42860" indent="0">
              <a:buNone/>
            </a:pPr>
            <a:endParaRPr lang="en-US" dirty="0" smtClean="0"/>
          </a:p>
          <a:p>
            <a:pPr marL="614360" indent="-571500"/>
            <a:endParaRPr lang="en-US" dirty="0"/>
          </a:p>
        </p:txBody>
      </p:sp>
    </p:spTree>
    <p:extLst>
      <p:ext uri="{BB962C8B-B14F-4D97-AF65-F5344CB8AC3E}">
        <p14:creationId xmlns:p14="http://schemas.microsoft.com/office/powerpoint/2010/main" val="300855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Developing Others</a:t>
            </a:r>
            <a:endParaRPr lang="en-US" sz="3600" dirty="0"/>
          </a:p>
        </p:txBody>
      </p:sp>
      <p:sp>
        <p:nvSpPr>
          <p:cNvPr id="3" name="Text Placeholder 2"/>
          <p:cNvSpPr>
            <a:spLocks noGrp="1"/>
          </p:cNvSpPr>
          <p:nvPr>
            <p:ph type="body" idx="1"/>
          </p:nvPr>
        </p:nvSpPr>
        <p:spPr>
          <a:xfrm>
            <a:off x="171450" y="1200150"/>
            <a:ext cx="12020550" cy="5200650"/>
          </a:xfrm>
        </p:spPr>
        <p:txBody>
          <a:bodyPr/>
          <a:lstStyle/>
          <a:p>
            <a:pPr marL="347472" indent="-347472">
              <a:spcBef>
                <a:spcPts val="0"/>
              </a:spcBef>
              <a:spcAft>
                <a:spcPts val="1200"/>
              </a:spcAft>
            </a:pPr>
            <a:r>
              <a:rPr lang="en-US" dirty="0" smtClean="0"/>
              <a:t>Leaders have three principle roles in developing others:</a:t>
            </a:r>
          </a:p>
          <a:p>
            <a:pPr marL="690364" lvl="5" indent="-347472">
              <a:spcBef>
                <a:spcPts val="0"/>
              </a:spcBef>
              <a:spcAft>
                <a:spcPts val="1200"/>
              </a:spcAft>
              <a:buFont typeface="+mj-lt"/>
              <a:buAutoNum type="arabicPeriod"/>
            </a:pPr>
            <a:r>
              <a:rPr lang="en-US" sz="2800" dirty="0" smtClean="0">
                <a:latin typeface="Arial" panose="020B0604020202020204" pitchFamily="34" charset="0"/>
                <a:cs typeface="Arial" panose="020B0604020202020204" pitchFamily="34" charset="0"/>
              </a:rPr>
              <a:t>Counseling</a:t>
            </a:r>
          </a:p>
          <a:p>
            <a:pPr marL="690364" lvl="5" indent="-347472">
              <a:spcBef>
                <a:spcPts val="0"/>
              </a:spcBef>
              <a:spcAft>
                <a:spcPts val="1200"/>
              </a:spcAft>
              <a:buFont typeface="+mj-lt"/>
              <a:buAutoNum type="arabicPeriod"/>
            </a:pPr>
            <a:r>
              <a:rPr lang="en-US" sz="2800" dirty="0" smtClean="0">
                <a:latin typeface="Arial" panose="020B0604020202020204" pitchFamily="34" charset="0"/>
                <a:cs typeface="Arial" panose="020B0604020202020204" pitchFamily="34" charset="0"/>
              </a:rPr>
              <a:t>Coaching</a:t>
            </a:r>
          </a:p>
          <a:p>
            <a:pPr marL="690364" lvl="5" indent="-347472">
              <a:spcBef>
                <a:spcPts val="0"/>
              </a:spcBef>
              <a:spcAft>
                <a:spcPts val="1200"/>
              </a:spcAft>
              <a:buFont typeface="+mj-lt"/>
              <a:buAutoNum type="arabicPeriod"/>
            </a:pPr>
            <a:r>
              <a:rPr lang="en-US" sz="2800" dirty="0" smtClean="0">
                <a:latin typeface="Arial" panose="020B0604020202020204" pitchFamily="34" charset="0"/>
                <a:cs typeface="Arial" panose="020B0604020202020204" pitchFamily="34" charset="0"/>
              </a:rPr>
              <a:t>Mentoring </a:t>
            </a:r>
            <a:endParaRPr lang="en-US" sz="2800" dirty="0">
              <a:latin typeface="Arial" panose="020B0604020202020204" pitchFamily="34" charset="0"/>
              <a:cs typeface="Arial" panose="020B0604020202020204" pitchFamily="34" charset="0"/>
            </a:endParaRPr>
          </a:p>
          <a:p>
            <a:pPr marL="347472" indent="-347472">
              <a:spcBef>
                <a:spcPts val="0"/>
              </a:spcBef>
              <a:spcAft>
                <a:spcPts val="2400"/>
              </a:spcAft>
            </a:pPr>
            <a:r>
              <a:rPr lang="en-US" dirty="0" smtClean="0"/>
              <a:t>Each of the roles is a different</a:t>
            </a:r>
            <a:r>
              <a:rPr lang="en-US" dirty="0"/>
              <a:t> </a:t>
            </a:r>
            <a:r>
              <a:rPr lang="en-US" dirty="0" smtClean="0"/>
              <a:t>method to provide feedback and knowledge</a:t>
            </a:r>
          </a:p>
          <a:p>
            <a:pPr marL="347472" indent="-347472">
              <a:spcBef>
                <a:spcPts val="0"/>
              </a:spcBef>
              <a:spcAft>
                <a:spcPts val="2400"/>
              </a:spcAft>
            </a:pPr>
            <a:r>
              <a:rPr lang="en-US" dirty="0" smtClean="0"/>
              <a:t>Providing feedback and knowledge significantly contributes to development and translates into better performance</a:t>
            </a:r>
          </a:p>
        </p:txBody>
      </p:sp>
    </p:spTree>
    <p:extLst>
      <p:ext uri="{BB962C8B-B14F-4D97-AF65-F5344CB8AC3E}">
        <p14:creationId xmlns:p14="http://schemas.microsoft.com/office/powerpoint/2010/main" val="2521470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Mentorship</a:t>
            </a:r>
            <a:r>
              <a:rPr lang="en-US" dirty="0" smtClean="0"/>
              <a:t>	 </a:t>
            </a:r>
            <a:endParaRPr lang="en-US" dirty="0"/>
          </a:p>
        </p:txBody>
      </p:sp>
      <p:sp>
        <p:nvSpPr>
          <p:cNvPr id="3" name="Text Placeholder 2"/>
          <p:cNvSpPr>
            <a:spLocks noGrp="1"/>
          </p:cNvSpPr>
          <p:nvPr>
            <p:ph type="body" idx="1"/>
          </p:nvPr>
        </p:nvSpPr>
        <p:spPr>
          <a:xfrm>
            <a:off x="228600" y="1295400"/>
            <a:ext cx="11658600" cy="5105400"/>
          </a:xfrm>
        </p:spPr>
        <p:txBody>
          <a:bodyPr/>
          <a:lstStyle/>
          <a:p>
            <a:r>
              <a:rPr lang="en-US" dirty="0" smtClean="0"/>
              <a:t>While the three developmental roles (counseling, coaching, and mentoring) have the common goal of providing knowledge and feedback, the purpose is different:</a:t>
            </a:r>
          </a:p>
          <a:p>
            <a:pPr marL="857241" lvl="1" indent="-514350">
              <a:buFont typeface="+mj-lt"/>
              <a:buAutoNum type="arabicPeriod"/>
            </a:pPr>
            <a:r>
              <a:rPr lang="en-US" sz="2600" dirty="0" smtClean="0"/>
              <a:t>Counseling – The purpose of counseling is to review past or present performance in order to improve current or future performance.</a:t>
            </a:r>
          </a:p>
          <a:p>
            <a:pPr marL="857241" lvl="1" indent="-514350">
              <a:buFont typeface="+mj-lt"/>
              <a:buAutoNum type="arabicPeriod"/>
            </a:pPr>
            <a:r>
              <a:rPr lang="en-US" sz="2600" dirty="0" smtClean="0"/>
              <a:t>Coaching – The purpose of coaching is to enhance capabilities or skills already present. Its goal is to help achieve the next level of performance.</a:t>
            </a:r>
          </a:p>
          <a:p>
            <a:pPr marL="857241" lvl="1" indent="-514350">
              <a:buFont typeface="+mj-lt"/>
              <a:buAutoNum type="arabicPeriod"/>
            </a:pPr>
            <a:r>
              <a:rPr lang="en-US" sz="2600" dirty="0" smtClean="0"/>
              <a:t>Mentoring – The purpose of mentorship is to provide guidance on personal and professional growth to develop leaders of the future. </a:t>
            </a:r>
            <a:endParaRPr lang="en-US" sz="2600" dirty="0"/>
          </a:p>
        </p:txBody>
      </p:sp>
    </p:spTree>
    <p:extLst>
      <p:ext uri="{BB962C8B-B14F-4D97-AF65-F5344CB8AC3E}">
        <p14:creationId xmlns:p14="http://schemas.microsoft.com/office/powerpoint/2010/main" val="65240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97" y="171617"/>
            <a:ext cx="10363200" cy="822325"/>
          </a:xfrm>
        </p:spPr>
        <p:txBody>
          <a:bodyPr/>
          <a:lstStyle/>
          <a:p>
            <a:r>
              <a:rPr lang="en-US" sz="3600" dirty="0" smtClean="0"/>
              <a:t>Counseling, Coaching, and Mentoring</a:t>
            </a:r>
            <a:endParaRPr lang="en-US" sz="3600" dirty="0"/>
          </a:p>
        </p:txBody>
      </p:sp>
      <p:pic>
        <p:nvPicPr>
          <p:cNvPr id="3" name="Picture 2"/>
          <p:cNvPicPr>
            <a:picLocks noChangeAspect="1"/>
          </p:cNvPicPr>
          <p:nvPr/>
        </p:nvPicPr>
        <p:blipFill>
          <a:blip r:embed="rId3"/>
          <a:stretch>
            <a:fillRect/>
          </a:stretch>
        </p:blipFill>
        <p:spPr>
          <a:xfrm>
            <a:off x="2010986" y="1175622"/>
            <a:ext cx="7886700" cy="5649720"/>
          </a:xfrm>
          <a:prstGeom prst="rect">
            <a:avLst/>
          </a:prstGeom>
        </p:spPr>
      </p:pic>
    </p:spTree>
    <p:extLst>
      <p:ext uri="{BB962C8B-B14F-4D97-AF65-F5344CB8AC3E}">
        <p14:creationId xmlns:p14="http://schemas.microsoft.com/office/powerpoint/2010/main" val="3416222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Mentorship</a:t>
            </a:r>
            <a:endParaRPr lang="en-US" sz="3600" dirty="0"/>
          </a:p>
        </p:txBody>
      </p:sp>
      <p:sp>
        <p:nvSpPr>
          <p:cNvPr id="4" name="TextBox 3"/>
          <p:cNvSpPr txBox="1"/>
          <p:nvPr/>
        </p:nvSpPr>
        <p:spPr>
          <a:xfrm>
            <a:off x="182880" y="1565910"/>
            <a:ext cx="11830050" cy="4647426"/>
          </a:xfrm>
          <a:prstGeom prst="rect">
            <a:avLst/>
          </a:prstGeom>
          <a:noFill/>
        </p:spPr>
        <p:txBody>
          <a:bodyPr wrap="square" rtlCol="0">
            <a:spAutoFit/>
          </a:bodyPr>
          <a:lstStyle/>
          <a:p>
            <a:r>
              <a:rPr lang="en-US" sz="3200" u="sng" dirty="0" smtClean="0">
                <a:latin typeface="Arial" panose="020B0604020202020204" pitchFamily="34" charset="0"/>
                <a:cs typeface="Arial" panose="020B0604020202020204" pitchFamily="34" charset="0"/>
              </a:rPr>
              <a:t>Mentorship</a:t>
            </a:r>
            <a:r>
              <a:rPr lang="en-US" sz="3200" dirty="0" smtClean="0">
                <a:latin typeface="Arial" panose="020B0604020202020204" pitchFamily="34" charset="0"/>
                <a:cs typeface="Arial" panose="020B0604020202020204" pitchFamily="34" charset="0"/>
              </a:rPr>
              <a:t>: A </a:t>
            </a:r>
            <a:r>
              <a:rPr lang="en-US" sz="3200" b="1" dirty="0" smtClean="0">
                <a:latin typeface="Arial" panose="020B0604020202020204" pitchFamily="34" charset="0"/>
                <a:cs typeface="Arial" panose="020B0604020202020204" pitchFamily="34" charset="0"/>
              </a:rPr>
              <a:t>voluntary</a:t>
            </a:r>
            <a:r>
              <a:rPr lang="en-US" sz="3200" dirty="0" smtClean="0">
                <a:latin typeface="Arial" panose="020B0604020202020204" pitchFamily="34" charset="0"/>
                <a:cs typeface="Arial" panose="020B0604020202020204" pitchFamily="34" charset="0"/>
              </a:rPr>
              <a:t> developmental relationship between a person of </a:t>
            </a:r>
            <a:r>
              <a:rPr lang="en-US" sz="3200" b="1" dirty="0" smtClean="0">
                <a:latin typeface="Arial" panose="020B0604020202020204" pitchFamily="34" charset="0"/>
                <a:cs typeface="Arial" panose="020B0604020202020204" pitchFamily="34" charset="0"/>
              </a:rPr>
              <a:t>greater experience</a:t>
            </a:r>
            <a:r>
              <a:rPr lang="en-US" sz="3200" dirty="0" smtClean="0">
                <a:latin typeface="Arial" panose="020B0604020202020204" pitchFamily="34" charset="0"/>
                <a:cs typeface="Arial" panose="020B0604020202020204" pitchFamily="34" charset="0"/>
              </a:rPr>
              <a:t> and a person of lesser experience that is characterized by </a:t>
            </a:r>
            <a:r>
              <a:rPr lang="en-US" sz="3200" b="1" dirty="0" smtClean="0">
                <a:latin typeface="Arial" panose="020B0604020202020204" pitchFamily="34" charset="0"/>
                <a:cs typeface="Arial" panose="020B0604020202020204" pitchFamily="34" charset="0"/>
              </a:rPr>
              <a:t>mutual</a:t>
            </a:r>
            <a:r>
              <a:rPr lang="en-US" sz="3200" dirty="0" smtClean="0">
                <a:latin typeface="Arial" panose="020B0604020202020204" pitchFamily="34" charset="0"/>
                <a:cs typeface="Arial" panose="020B0604020202020204" pitchFamily="34" charset="0"/>
              </a:rPr>
              <a:t> </a:t>
            </a:r>
            <a:r>
              <a:rPr lang="en-US" sz="3200" b="1" dirty="0" smtClean="0">
                <a:latin typeface="Arial" panose="020B0604020202020204" pitchFamily="34" charset="0"/>
                <a:cs typeface="Arial" panose="020B0604020202020204" pitchFamily="34" charset="0"/>
              </a:rPr>
              <a:t>trust and respect</a:t>
            </a:r>
          </a:p>
          <a:p>
            <a:endParaRPr lang="en-US" sz="3200" b="1" dirty="0" smtClean="0">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atin typeface="Arial" panose="020B0604020202020204" pitchFamily="34" charset="0"/>
                <a:cs typeface="Arial" panose="020B0604020202020204" pitchFamily="34" charset="0"/>
              </a:rPr>
              <a:t>Voluntary: </a:t>
            </a:r>
            <a:r>
              <a:rPr lang="en-US" sz="2800" dirty="0" smtClean="0">
                <a:latin typeface="Arial" panose="020B0604020202020204" pitchFamily="34" charset="0"/>
                <a:cs typeface="Arial" panose="020B0604020202020204" pitchFamily="34" charset="0"/>
              </a:rPr>
              <a:t>Mentoring cannot be forced. It must be voluntary on part of both the mentor and </a:t>
            </a:r>
            <a:r>
              <a:rPr lang="en-US" sz="2800" dirty="0" smtClean="0">
                <a:latin typeface="Arial" panose="020B0604020202020204" pitchFamily="34" charset="0"/>
                <a:cs typeface="Arial" panose="020B0604020202020204" pitchFamily="34" charset="0"/>
              </a:rPr>
              <a:t>mentee.</a:t>
            </a:r>
            <a:endParaRPr lang="en-US" sz="28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atin typeface="Arial" panose="020B0604020202020204" pitchFamily="34" charset="0"/>
                <a:cs typeface="Arial" panose="020B0604020202020204" pitchFamily="34" charset="0"/>
              </a:rPr>
              <a:t>Greater Experience</a:t>
            </a:r>
            <a:r>
              <a:rPr lang="en-US" sz="2800" dirty="0" smtClean="0">
                <a:latin typeface="Arial" panose="020B0604020202020204" pitchFamily="34" charset="0"/>
                <a:cs typeface="Arial" panose="020B0604020202020204" pitchFamily="34" charset="0"/>
              </a:rPr>
              <a:t>: The mentor must be of greater experience than the mentee – they DO NOT have to be of greater </a:t>
            </a:r>
            <a:r>
              <a:rPr lang="en-US" sz="2800" dirty="0" smtClean="0">
                <a:latin typeface="Arial" panose="020B0604020202020204" pitchFamily="34" charset="0"/>
                <a:cs typeface="Arial" panose="020B0604020202020204" pitchFamily="34" charset="0"/>
              </a:rPr>
              <a:t>rank.</a:t>
            </a:r>
            <a:endParaRPr lang="en-US" sz="2800" dirty="0" smtClean="0">
              <a:latin typeface="Arial" panose="020B0604020202020204" pitchFamily="34" charset="0"/>
              <a:cs typeface="Arial" panose="020B0604020202020204" pitchFamily="34" charset="0"/>
            </a:endParaRPr>
          </a:p>
          <a:p>
            <a:pPr marL="457200" indent="-457200">
              <a:buFont typeface="+mj-lt"/>
              <a:buAutoNum type="arabicPeriod"/>
            </a:pPr>
            <a:r>
              <a:rPr lang="en-US" sz="2800" b="1" dirty="0" smtClean="0">
                <a:latin typeface="Arial" panose="020B0604020202020204" pitchFamily="34" charset="0"/>
                <a:cs typeface="Arial" panose="020B0604020202020204" pitchFamily="34" charset="0"/>
              </a:rPr>
              <a:t>Mutual Trust and Respect</a:t>
            </a:r>
            <a:r>
              <a:rPr lang="en-US" sz="2800" dirty="0" smtClean="0">
                <a:latin typeface="Arial" panose="020B0604020202020204" pitchFamily="34" charset="0"/>
                <a:cs typeface="Arial" panose="020B0604020202020204" pitchFamily="34" charset="0"/>
              </a:rPr>
              <a:t>: In order to be open and forthright, both the mentor and mentee must trust each </a:t>
            </a:r>
            <a:r>
              <a:rPr lang="en-US" sz="2800" dirty="0" smtClean="0">
                <a:latin typeface="Arial" panose="020B0604020202020204" pitchFamily="34" charset="0"/>
                <a:cs typeface="Arial" panose="020B0604020202020204" pitchFamily="34" charset="0"/>
              </a:rPr>
              <a:t>other.</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444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307" y="138225"/>
            <a:ext cx="10363200" cy="822325"/>
          </a:xfrm>
        </p:spPr>
        <p:txBody>
          <a:bodyPr/>
          <a:lstStyle/>
          <a:p>
            <a:r>
              <a:rPr lang="en-US" sz="3600" dirty="0">
                <a:solidFill>
                  <a:prstClr val="black"/>
                </a:solidFill>
              </a:rPr>
              <a:t>Benefits of </a:t>
            </a:r>
            <a:r>
              <a:rPr lang="en-US" sz="3600" dirty="0" smtClean="0">
                <a:solidFill>
                  <a:prstClr val="black"/>
                </a:solidFill>
              </a:rPr>
              <a:t>Mentorship</a:t>
            </a:r>
            <a:endParaRPr lang="en-US" sz="3600" dirty="0"/>
          </a:p>
        </p:txBody>
      </p:sp>
      <p:sp>
        <p:nvSpPr>
          <p:cNvPr id="3" name="Text Placeholder 2"/>
          <p:cNvSpPr>
            <a:spLocks noGrp="1"/>
          </p:cNvSpPr>
          <p:nvPr>
            <p:ph type="body" idx="1"/>
          </p:nvPr>
        </p:nvSpPr>
        <p:spPr>
          <a:xfrm>
            <a:off x="0" y="1295400"/>
            <a:ext cx="11887200" cy="5105400"/>
          </a:xfrm>
        </p:spPr>
        <p:txBody>
          <a:bodyPr/>
          <a:lstStyle/>
          <a:p>
            <a:pPr marL="347472" indent="-347472" algn="ctr">
              <a:spcBef>
                <a:spcPts val="0"/>
              </a:spcBef>
              <a:spcAft>
                <a:spcPts val="2400"/>
              </a:spcAft>
              <a:buNone/>
            </a:pPr>
            <a:r>
              <a:rPr lang="en-US" b="1" dirty="0" smtClean="0"/>
              <a:t>To the Mentee</a:t>
            </a:r>
          </a:p>
          <a:p>
            <a:pPr marL="347472" indent="-347472">
              <a:spcBef>
                <a:spcPts val="0"/>
              </a:spcBef>
              <a:spcAft>
                <a:spcPts val="2400"/>
              </a:spcAft>
            </a:pPr>
            <a:r>
              <a:rPr lang="en-US" dirty="0" smtClean="0"/>
              <a:t>Develop Professionally</a:t>
            </a:r>
          </a:p>
          <a:p>
            <a:pPr marL="347472" indent="-347472">
              <a:spcBef>
                <a:spcPts val="0"/>
              </a:spcBef>
              <a:spcAft>
                <a:spcPts val="2400"/>
              </a:spcAft>
            </a:pPr>
            <a:r>
              <a:rPr lang="en-US" dirty="0" smtClean="0"/>
              <a:t>Develop Personally </a:t>
            </a:r>
          </a:p>
          <a:p>
            <a:pPr marL="347472" indent="-347472">
              <a:spcBef>
                <a:spcPts val="0"/>
              </a:spcBef>
              <a:spcAft>
                <a:spcPts val="2400"/>
              </a:spcAft>
            </a:pPr>
            <a:r>
              <a:rPr lang="en-US" dirty="0" smtClean="0"/>
              <a:t>Increase confidence</a:t>
            </a:r>
          </a:p>
          <a:p>
            <a:pPr marL="347472" indent="-347472">
              <a:spcBef>
                <a:spcPts val="0"/>
              </a:spcBef>
              <a:spcAft>
                <a:spcPts val="2400"/>
              </a:spcAft>
            </a:pPr>
            <a:r>
              <a:rPr lang="en-US" dirty="0" smtClean="0"/>
              <a:t>Gain new perspectives</a:t>
            </a:r>
            <a:endParaRPr lang="en-US" dirty="0"/>
          </a:p>
        </p:txBody>
      </p:sp>
    </p:spTree>
    <p:extLst>
      <p:ext uri="{BB962C8B-B14F-4D97-AF65-F5344CB8AC3E}">
        <p14:creationId xmlns:p14="http://schemas.microsoft.com/office/powerpoint/2010/main" val="3106362353"/>
      </p:ext>
    </p:extLst>
  </p:cSld>
  <p:clrMapOvr>
    <a:masterClrMapping/>
  </p:clrMapOvr>
</p:sld>
</file>

<file path=ppt/theme/theme1.xml><?xml version="1.0" encoding="utf-8"?>
<a:theme xmlns:a="http://schemas.openxmlformats.org/drawingml/2006/main" name="105_Slide_Master_KMO_110801_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8995</TotalTime>
  <Words>1756</Words>
  <Application>Microsoft Office PowerPoint</Application>
  <PresentationFormat>Widescreen</PresentationFormat>
  <Paragraphs>124</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105_Slide_Master_KMO_110801_U</vt:lpstr>
      <vt:lpstr>Mentorship Developing Future JAG Corps Leaders  </vt:lpstr>
      <vt:lpstr>Agenda</vt:lpstr>
      <vt:lpstr>Mentorship and the Leadership Requirements Model</vt:lpstr>
      <vt:lpstr>Develops </vt:lpstr>
      <vt:lpstr>Developing Others</vt:lpstr>
      <vt:lpstr>Mentorship  </vt:lpstr>
      <vt:lpstr>Counseling, Coaching, and Mentoring</vt:lpstr>
      <vt:lpstr>Mentorship</vt:lpstr>
      <vt:lpstr>Benefits of Mentorship</vt:lpstr>
      <vt:lpstr>Benefits of Mentorship</vt:lpstr>
      <vt:lpstr>Benefits of Mentorship</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Cleek, Peter E (Zeke) MAJ USARMY HQDA TJAGLCS (USA);Abbott, Robert J</dc:creator>
  <cp:lastModifiedBy>Abbott, Robert J LTC HQDA OTJAG (USA)</cp:lastModifiedBy>
  <cp:revision>301</cp:revision>
  <cp:lastPrinted>2022-02-11T12:26:53Z</cp:lastPrinted>
  <dcterms:created xsi:type="dcterms:W3CDTF">2021-01-03T23:47:33Z</dcterms:created>
  <dcterms:modified xsi:type="dcterms:W3CDTF">2022-05-09T15:18:16Z</dcterms:modified>
</cp:coreProperties>
</file>