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58" r:id="rId4"/>
    <p:sldId id="274" r:id="rId5"/>
    <p:sldId id="285" r:id="rId6"/>
    <p:sldId id="284" r:id="rId7"/>
    <p:sldId id="279" r:id="rId8"/>
    <p:sldId id="269" r:id="rId9"/>
    <p:sldId id="273" r:id="rId10"/>
    <p:sldId id="272" r:id="rId11"/>
    <p:sldId id="275" r:id="rId12"/>
    <p:sldId id="278" r:id="rId13"/>
    <p:sldId id="260" r:id="rId14"/>
    <p:sldId id="261" r:id="rId15"/>
    <p:sldId id="262" r:id="rId16"/>
    <p:sldId id="259" r:id="rId17"/>
    <p:sldId id="287" r:id="rId18"/>
    <p:sldId id="263" r:id="rId19"/>
    <p:sldId id="264" r:id="rId20"/>
    <p:sldId id="265" r:id="rId21"/>
    <p:sldId id="266" r:id="rId22"/>
    <p:sldId id="282" r:id="rId23"/>
    <p:sldId id="288" r:id="rId24"/>
    <p:sldId id="289" r:id="rId25"/>
    <p:sldId id="283" r:id="rId26"/>
    <p:sldId id="267" r:id="rId27"/>
    <p:sldId id="268" r:id="rId28"/>
    <p:sldId id="281"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notesViewPr>
    <p:cSldViewPr snapToGrid="0">
      <p:cViewPr varScale="1">
        <p:scale>
          <a:sx n="83" d="100"/>
          <a:sy n="83" d="100"/>
        </p:scale>
        <p:origin x="299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28C348-647E-4716-A1D8-21C5D87DFE4E}" type="datetimeFigureOut">
              <a:rPr lang="en-US" smtClean="0"/>
              <a:t>3/10/2023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E28B3B-CE67-42F6-8183-97E8BA7E1598}" type="slidenum">
              <a:rPr lang="en-US" smtClean="0"/>
              <a:t>‹#›</a:t>
            </a:fld>
            <a:endParaRPr lang="en-US"/>
          </a:p>
        </p:txBody>
      </p:sp>
    </p:spTree>
    <p:extLst>
      <p:ext uri="{BB962C8B-B14F-4D97-AF65-F5344CB8AC3E}">
        <p14:creationId xmlns:p14="http://schemas.microsoft.com/office/powerpoint/2010/main" val="795488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E1A35-C381-416E-93AA-885A00FAFAB5}" type="datetimeFigureOut">
              <a:rPr lang="en-US" smtClean="0"/>
              <a:t>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5EFC0-A387-4EC2-9FD8-B19E05E76C3B}" type="slidenum">
              <a:rPr lang="en-US" smtClean="0"/>
              <a:t>‹#›</a:t>
            </a:fld>
            <a:endParaRPr lang="en-US"/>
          </a:p>
        </p:txBody>
      </p:sp>
    </p:spTree>
    <p:extLst>
      <p:ext uri="{BB962C8B-B14F-4D97-AF65-F5344CB8AC3E}">
        <p14:creationId xmlns:p14="http://schemas.microsoft.com/office/powerpoint/2010/main" val="345211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15E8A6-027D-41EA-9B4E-EC0CF134DDF2}" type="datetime1">
              <a:rPr lang="en-US" smtClean="0"/>
              <a:t>3/10/2023</a:t>
            </a:fld>
            <a:endParaRPr lang="en-US"/>
          </a:p>
        </p:txBody>
      </p:sp>
      <p:sp>
        <p:nvSpPr>
          <p:cNvPr id="5" name="Footer Placeholder 4"/>
          <p:cNvSpPr>
            <a:spLocks noGrp="1"/>
          </p:cNvSpPr>
          <p:nvPr>
            <p:ph type="ftr" sz="quarter" idx="11"/>
          </p:nvPr>
        </p:nvSpPr>
        <p:spPr>
          <a:xfrm>
            <a:off x="4038600" y="23813"/>
            <a:ext cx="4114800" cy="365125"/>
          </a:xfrm>
        </p:spPr>
        <p:txBody>
          <a:bodyPr/>
          <a:lstStyle>
            <a:lvl1pPr>
              <a:defRPr sz="1800" b="1">
                <a:solidFill>
                  <a:srgbClr val="00B050"/>
                </a:solidFill>
              </a:defRPr>
            </a:lvl1pPr>
          </a:lstStyle>
          <a:p>
            <a:r>
              <a:rPr lang="en-US"/>
              <a:t>UNCLASSIFIED</a:t>
            </a:r>
            <a:endParaRPr lang="en-US" dirty="0"/>
          </a:p>
        </p:txBody>
      </p:sp>
      <p:sp>
        <p:nvSpPr>
          <p:cNvPr id="6" name="Slide Number Placeholder 5"/>
          <p:cNvSpPr>
            <a:spLocks noGrp="1"/>
          </p:cNvSpPr>
          <p:nvPr>
            <p:ph type="sldNum" sz="quarter" idx="12"/>
          </p:nvPr>
        </p:nvSpPr>
        <p:spPr/>
        <p:txBody>
          <a:bodyPr/>
          <a:lstStyle/>
          <a:p>
            <a:fld id="{666A169F-F569-4EB1-8F55-8EA176E719EB}" type="slidenum">
              <a:rPr lang="en-US" smtClean="0"/>
              <a:t>‹#›</a:t>
            </a:fld>
            <a:endParaRPr lang="en-US"/>
          </a:p>
        </p:txBody>
      </p:sp>
    </p:spTree>
    <p:extLst>
      <p:ext uri="{BB962C8B-B14F-4D97-AF65-F5344CB8AC3E}">
        <p14:creationId xmlns:p14="http://schemas.microsoft.com/office/powerpoint/2010/main" val="188251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93139A-1207-4BFD-AB30-28446AADFB02}" type="datetime1">
              <a:rPr lang="en-US" smtClean="0"/>
              <a:t>3/10/2023</a:t>
            </a:fld>
            <a:endParaRPr lang="en-US"/>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666A169F-F569-4EB1-8F55-8EA176E719EB}" type="slidenum">
              <a:rPr lang="en-US" smtClean="0"/>
              <a:t>‹#›</a:t>
            </a:fld>
            <a:endParaRPr lang="en-US"/>
          </a:p>
        </p:txBody>
      </p:sp>
    </p:spTree>
    <p:extLst>
      <p:ext uri="{BB962C8B-B14F-4D97-AF65-F5344CB8AC3E}">
        <p14:creationId xmlns:p14="http://schemas.microsoft.com/office/powerpoint/2010/main" val="398967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9EDC2-96FA-440C-A26E-CFAADB1B1CED}" type="datetime1">
              <a:rPr lang="en-US" smtClean="0"/>
              <a:t>3/10/2023</a:t>
            </a:fld>
            <a:endParaRPr lang="en-US"/>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666A169F-F569-4EB1-8F55-8EA176E719EB}" type="slidenum">
              <a:rPr lang="en-US" smtClean="0"/>
              <a:t>‹#›</a:t>
            </a:fld>
            <a:endParaRPr lang="en-US"/>
          </a:p>
        </p:txBody>
      </p:sp>
    </p:spTree>
    <p:extLst>
      <p:ext uri="{BB962C8B-B14F-4D97-AF65-F5344CB8AC3E}">
        <p14:creationId xmlns:p14="http://schemas.microsoft.com/office/powerpoint/2010/main" val="767927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5340" y="598828"/>
            <a:ext cx="8201320" cy="758069"/>
          </a:xfrm>
        </p:spPr>
        <p:txBody>
          <a:bodyPr/>
          <a:lstStyle>
            <a:lvl1pPr algn="ctr">
              <a:defRPr b="1" cap="small" baseline="0">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BDEF4FC-75BE-4842-A021-F6B500D33A5C}" type="datetime1">
              <a:rPr lang="en-US" smtClean="0"/>
              <a:t>3/10/2023</a:t>
            </a:fld>
            <a:endParaRPr lang="en-US"/>
          </a:p>
        </p:txBody>
      </p:sp>
      <p:sp>
        <p:nvSpPr>
          <p:cNvPr id="5" name="Footer Placeholder 4"/>
          <p:cNvSpPr>
            <a:spLocks noGrp="1"/>
          </p:cNvSpPr>
          <p:nvPr>
            <p:ph type="ftr" sz="quarter" idx="11"/>
          </p:nvPr>
        </p:nvSpPr>
        <p:spPr/>
        <p:txBody>
          <a:bodyPr/>
          <a:lstStyle>
            <a:lvl1pPr>
              <a:defRPr sz="1400" b="1">
                <a:solidFill>
                  <a:srgbClr val="00B050"/>
                </a:solidFill>
              </a:defRPr>
            </a:lvl1pPr>
          </a:lstStyle>
          <a:p>
            <a:r>
              <a:rPr lang="en-US" dirty="0"/>
              <a:t>UNCLASSIFIED</a:t>
            </a:r>
          </a:p>
        </p:txBody>
      </p:sp>
      <p:sp>
        <p:nvSpPr>
          <p:cNvPr id="6" name="Slide Number Placeholder 5"/>
          <p:cNvSpPr>
            <a:spLocks noGrp="1"/>
          </p:cNvSpPr>
          <p:nvPr>
            <p:ph type="sldNum" sz="quarter" idx="12"/>
          </p:nvPr>
        </p:nvSpPr>
        <p:spPr/>
        <p:txBody>
          <a:bodyPr/>
          <a:lstStyle/>
          <a:p>
            <a:fld id="{666A169F-F569-4EB1-8F55-8EA176E719E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52262" y="230188"/>
            <a:ext cx="696276" cy="844985"/>
          </a:xfrm>
          <a:prstGeom prst="rect">
            <a:avLst/>
          </a:prstGeom>
        </p:spPr>
      </p:pic>
      <p:pic>
        <p:nvPicPr>
          <p:cNvPr id="9" name="Picture 8"/>
          <p:cNvPicPr>
            <a:picLocks noChangeAspect="1"/>
          </p:cNvPicPr>
          <p:nvPr userDrawn="1"/>
        </p:nvPicPr>
        <p:blipFill>
          <a:blip r:embed="rId3">
            <a:lum bright="70000" contrast="-70000"/>
            <a:extLst>
              <a:ext uri="{BEBA8EAE-BF5A-486C-A8C5-ECC9F3942E4B}">
                <a14:imgProps xmlns:a14="http://schemas.microsoft.com/office/drawing/2010/main">
                  <a14:imgLayer r:embed="rId4">
                    <a14:imgEffect>
                      <a14:backgroundRemoval t="575" b="100000" l="0" r="100000"/>
                    </a14:imgEffect>
                  </a14:imgLayer>
                </a14:imgProps>
              </a:ext>
              <a:ext uri="{28A0092B-C50C-407E-A947-70E740481C1C}">
                <a14:useLocalDpi xmlns:a14="http://schemas.microsoft.com/office/drawing/2010/main" val="0"/>
              </a:ext>
            </a:extLst>
          </a:blip>
          <a:stretch>
            <a:fillRect/>
          </a:stretch>
        </p:blipFill>
        <p:spPr>
          <a:xfrm>
            <a:off x="2717800" y="1974374"/>
            <a:ext cx="6756400" cy="4053840"/>
          </a:xfrm>
          <a:prstGeom prst="rect">
            <a:avLst/>
          </a:prstGeom>
        </p:spPr>
      </p:pic>
      <p:cxnSp>
        <p:nvCxnSpPr>
          <p:cNvPr id="11" name="Straight Connector 10"/>
          <p:cNvCxnSpPr/>
          <p:nvPr userDrawn="1"/>
        </p:nvCxnSpPr>
        <p:spPr>
          <a:xfrm>
            <a:off x="2837468" y="272103"/>
            <a:ext cx="8173039" cy="2219"/>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989814" y="365125"/>
            <a:ext cx="830527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69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7E79F1-8707-4426-AC8A-4B74F3094AF5}" type="datetime1">
              <a:rPr lang="en-US" smtClean="0"/>
              <a:t>3/10/2023</a:t>
            </a:fld>
            <a:endParaRPr lang="en-US"/>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666A169F-F569-4EB1-8F55-8EA176E719EB}" type="slidenum">
              <a:rPr lang="en-US" smtClean="0"/>
              <a:t>‹#›</a:t>
            </a:fld>
            <a:endParaRPr lang="en-US"/>
          </a:p>
        </p:txBody>
      </p:sp>
    </p:spTree>
    <p:extLst>
      <p:ext uri="{BB962C8B-B14F-4D97-AF65-F5344CB8AC3E}">
        <p14:creationId xmlns:p14="http://schemas.microsoft.com/office/powerpoint/2010/main" val="219818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45FE38-BEC8-4FA8-B296-E605ED739BFE}" type="datetime1">
              <a:rPr lang="en-US" smtClean="0"/>
              <a:t>3/10/2023</a:t>
            </a:fld>
            <a:endParaRPr lang="en-US"/>
          </a:p>
        </p:txBody>
      </p:sp>
      <p:sp>
        <p:nvSpPr>
          <p:cNvPr id="6" name="Footer Placeholder 5"/>
          <p:cNvSpPr>
            <a:spLocks noGrp="1"/>
          </p:cNvSpPr>
          <p:nvPr>
            <p:ph type="ftr" sz="quarter" idx="11"/>
          </p:nvPr>
        </p:nvSpPr>
        <p:spPr/>
        <p:txBody>
          <a:bodyPr/>
          <a:lstStyle/>
          <a:p>
            <a:r>
              <a:rPr lang="en-US"/>
              <a:t>UNCLASSIFIED</a:t>
            </a:r>
          </a:p>
        </p:txBody>
      </p:sp>
      <p:sp>
        <p:nvSpPr>
          <p:cNvPr id="7" name="Slide Number Placeholder 6"/>
          <p:cNvSpPr>
            <a:spLocks noGrp="1"/>
          </p:cNvSpPr>
          <p:nvPr>
            <p:ph type="sldNum" sz="quarter" idx="12"/>
          </p:nvPr>
        </p:nvSpPr>
        <p:spPr/>
        <p:txBody>
          <a:bodyPr/>
          <a:lstStyle/>
          <a:p>
            <a:fld id="{666A169F-F569-4EB1-8F55-8EA176E719EB}" type="slidenum">
              <a:rPr lang="en-US" smtClean="0"/>
              <a:t>‹#›</a:t>
            </a:fld>
            <a:endParaRPr lang="en-US"/>
          </a:p>
        </p:txBody>
      </p:sp>
    </p:spTree>
    <p:extLst>
      <p:ext uri="{BB962C8B-B14F-4D97-AF65-F5344CB8AC3E}">
        <p14:creationId xmlns:p14="http://schemas.microsoft.com/office/powerpoint/2010/main" val="256693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7C2C69-677E-41FD-93C0-937410560B46}" type="datetime1">
              <a:rPr lang="en-US" smtClean="0"/>
              <a:t>3/10/2023</a:t>
            </a:fld>
            <a:endParaRPr lang="en-US"/>
          </a:p>
        </p:txBody>
      </p:sp>
      <p:sp>
        <p:nvSpPr>
          <p:cNvPr id="8" name="Footer Placeholder 7"/>
          <p:cNvSpPr>
            <a:spLocks noGrp="1"/>
          </p:cNvSpPr>
          <p:nvPr>
            <p:ph type="ftr" sz="quarter" idx="11"/>
          </p:nvPr>
        </p:nvSpPr>
        <p:spPr/>
        <p:txBody>
          <a:bodyPr/>
          <a:lstStyle/>
          <a:p>
            <a:r>
              <a:rPr lang="en-US"/>
              <a:t>UNCLASSIFIED</a:t>
            </a:r>
          </a:p>
        </p:txBody>
      </p:sp>
      <p:sp>
        <p:nvSpPr>
          <p:cNvPr id="9" name="Slide Number Placeholder 8"/>
          <p:cNvSpPr>
            <a:spLocks noGrp="1"/>
          </p:cNvSpPr>
          <p:nvPr>
            <p:ph type="sldNum" sz="quarter" idx="12"/>
          </p:nvPr>
        </p:nvSpPr>
        <p:spPr/>
        <p:txBody>
          <a:bodyPr/>
          <a:lstStyle/>
          <a:p>
            <a:fld id="{666A169F-F569-4EB1-8F55-8EA176E719EB}" type="slidenum">
              <a:rPr lang="en-US" smtClean="0"/>
              <a:t>‹#›</a:t>
            </a:fld>
            <a:endParaRPr lang="en-US"/>
          </a:p>
        </p:txBody>
      </p:sp>
    </p:spTree>
    <p:extLst>
      <p:ext uri="{BB962C8B-B14F-4D97-AF65-F5344CB8AC3E}">
        <p14:creationId xmlns:p14="http://schemas.microsoft.com/office/powerpoint/2010/main" val="32566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AA3332-6782-4E43-9CF0-2D0AE2B69305}" type="datetime1">
              <a:rPr lang="en-US" smtClean="0"/>
              <a:t>3/10/2023</a:t>
            </a:fld>
            <a:endParaRPr lang="en-US"/>
          </a:p>
        </p:txBody>
      </p:sp>
      <p:sp>
        <p:nvSpPr>
          <p:cNvPr id="4" name="Footer Placeholder 3"/>
          <p:cNvSpPr>
            <a:spLocks noGrp="1"/>
          </p:cNvSpPr>
          <p:nvPr>
            <p:ph type="ftr" sz="quarter" idx="11"/>
          </p:nvPr>
        </p:nvSpPr>
        <p:spPr/>
        <p:txBody>
          <a:bodyPr/>
          <a:lstStyle/>
          <a:p>
            <a:r>
              <a:rPr lang="en-US"/>
              <a:t>UNCLASSIFIED</a:t>
            </a:r>
          </a:p>
        </p:txBody>
      </p:sp>
      <p:sp>
        <p:nvSpPr>
          <p:cNvPr id="5" name="Slide Number Placeholder 4"/>
          <p:cNvSpPr>
            <a:spLocks noGrp="1"/>
          </p:cNvSpPr>
          <p:nvPr>
            <p:ph type="sldNum" sz="quarter" idx="12"/>
          </p:nvPr>
        </p:nvSpPr>
        <p:spPr/>
        <p:txBody>
          <a:bodyPr/>
          <a:lstStyle/>
          <a:p>
            <a:fld id="{666A169F-F569-4EB1-8F55-8EA176E719EB}" type="slidenum">
              <a:rPr lang="en-US" smtClean="0"/>
              <a:t>‹#›</a:t>
            </a:fld>
            <a:endParaRPr lang="en-US"/>
          </a:p>
        </p:txBody>
      </p:sp>
    </p:spTree>
    <p:extLst>
      <p:ext uri="{BB962C8B-B14F-4D97-AF65-F5344CB8AC3E}">
        <p14:creationId xmlns:p14="http://schemas.microsoft.com/office/powerpoint/2010/main" val="8214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CB57A-CDA3-4D35-AE81-193E7F1E34F0}" type="datetime1">
              <a:rPr lang="en-US" smtClean="0"/>
              <a:t>3/10/2023</a:t>
            </a:fld>
            <a:endParaRPr lang="en-US"/>
          </a:p>
        </p:txBody>
      </p:sp>
      <p:sp>
        <p:nvSpPr>
          <p:cNvPr id="3" name="Footer Placeholder 2"/>
          <p:cNvSpPr>
            <a:spLocks noGrp="1"/>
          </p:cNvSpPr>
          <p:nvPr>
            <p:ph type="ftr" sz="quarter" idx="11"/>
          </p:nvPr>
        </p:nvSpPr>
        <p:spPr/>
        <p:txBody>
          <a:bodyPr/>
          <a:lstStyle/>
          <a:p>
            <a:r>
              <a:rPr lang="en-US"/>
              <a:t>UNCLASSIFIED</a:t>
            </a:r>
          </a:p>
        </p:txBody>
      </p:sp>
      <p:sp>
        <p:nvSpPr>
          <p:cNvPr id="4" name="Slide Number Placeholder 3"/>
          <p:cNvSpPr>
            <a:spLocks noGrp="1"/>
          </p:cNvSpPr>
          <p:nvPr>
            <p:ph type="sldNum" sz="quarter" idx="12"/>
          </p:nvPr>
        </p:nvSpPr>
        <p:spPr/>
        <p:txBody>
          <a:bodyPr/>
          <a:lstStyle/>
          <a:p>
            <a:fld id="{666A169F-F569-4EB1-8F55-8EA176E719EB}" type="slidenum">
              <a:rPr lang="en-US" smtClean="0"/>
              <a:t>‹#›</a:t>
            </a:fld>
            <a:endParaRPr lang="en-US"/>
          </a:p>
        </p:txBody>
      </p:sp>
    </p:spTree>
    <p:extLst>
      <p:ext uri="{BB962C8B-B14F-4D97-AF65-F5344CB8AC3E}">
        <p14:creationId xmlns:p14="http://schemas.microsoft.com/office/powerpoint/2010/main" val="411028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5EA1B-F8C6-430E-88EF-B9ADD4CF1E6B}" type="datetime1">
              <a:rPr lang="en-US" smtClean="0"/>
              <a:t>3/10/2023</a:t>
            </a:fld>
            <a:endParaRPr lang="en-US"/>
          </a:p>
        </p:txBody>
      </p:sp>
      <p:sp>
        <p:nvSpPr>
          <p:cNvPr id="6" name="Footer Placeholder 5"/>
          <p:cNvSpPr>
            <a:spLocks noGrp="1"/>
          </p:cNvSpPr>
          <p:nvPr>
            <p:ph type="ftr" sz="quarter" idx="11"/>
          </p:nvPr>
        </p:nvSpPr>
        <p:spPr/>
        <p:txBody>
          <a:bodyPr/>
          <a:lstStyle/>
          <a:p>
            <a:r>
              <a:rPr lang="en-US"/>
              <a:t>UNCLASSIFIED</a:t>
            </a:r>
          </a:p>
        </p:txBody>
      </p:sp>
      <p:sp>
        <p:nvSpPr>
          <p:cNvPr id="7" name="Slide Number Placeholder 6"/>
          <p:cNvSpPr>
            <a:spLocks noGrp="1"/>
          </p:cNvSpPr>
          <p:nvPr>
            <p:ph type="sldNum" sz="quarter" idx="12"/>
          </p:nvPr>
        </p:nvSpPr>
        <p:spPr/>
        <p:txBody>
          <a:bodyPr/>
          <a:lstStyle/>
          <a:p>
            <a:fld id="{666A169F-F569-4EB1-8F55-8EA176E719EB}" type="slidenum">
              <a:rPr lang="en-US" smtClean="0"/>
              <a:t>‹#›</a:t>
            </a:fld>
            <a:endParaRPr lang="en-US"/>
          </a:p>
        </p:txBody>
      </p:sp>
    </p:spTree>
    <p:extLst>
      <p:ext uri="{BB962C8B-B14F-4D97-AF65-F5344CB8AC3E}">
        <p14:creationId xmlns:p14="http://schemas.microsoft.com/office/powerpoint/2010/main" val="294289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6D636A-5B14-47B0-8877-B78A3D77FE1F}" type="datetime1">
              <a:rPr lang="en-US" smtClean="0"/>
              <a:t>3/10/2023</a:t>
            </a:fld>
            <a:endParaRPr lang="en-US"/>
          </a:p>
        </p:txBody>
      </p:sp>
      <p:sp>
        <p:nvSpPr>
          <p:cNvPr id="6" name="Footer Placeholder 5"/>
          <p:cNvSpPr>
            <a:spLocks noGrp="1"/>
          </p:cNvSpPr>
          <p:nvPr>
            <p:ph type="ftr" sz="quarter" idx="11"/>
          </p:nvPr>
        </p:nvSpPr>
        <p:spPr/>
        <p:txBody>
          <a:bodyPr/>
          <a:lstStyle/>
          <a:p>
            <a:r>
              <a:rPr lang="en-US"/>
              <a:t>UNCLASSIFIED</a:t>
            </a:r>
          </a:p>
        </p:txBody>
      </p:sp>
      <p:sp>
        <p:nvSpPr>
          <p:cNvPr id="7" name="Slide Number Placeholder 6"/>
          <p:cNvSpPr>
            <a:spLocks noGrp="1"/>
          </p:cNvSpPr>
          <p:nvPr>
            <p:ph type="sldNum" sz="quarter" idx="12"/>
          </p:nvPr>
        </p:nvSpPr>
        <p:spPr/>
        <p:txBody>
          <a:bodyPr/>
          <a:lstStyle/>
          <a:p>
            <a:fld id="{666A169F-F569-4EB1-8F55-8EA176E719EB}" type="slidenum">
              <a:rPr lang="en-US" smtClean="0"/>
              <a:t>‹#›</a:t>
            </a:fld>
            <a:endParaRPr lang="en-US"/>
          </a:p>
        </p:txBody>
      </p:sp>
    </p:spTree>
    <p:extLst>
      <p:ext uri="{BB962C8B-B14F-4D97-AF65-F5344CB8AC3E}">
        <p14:creationId xmlns:p14="http://schemas.microsoft.com/office/powerpoint/2010/main" val="1963021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348C0-BD59-4986-BB9A-728019AE0A5E}" type="datetime1">
              <a:rPr lang="en-US" smtClean="0"/>
              <a:t>3/10/2023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UNCLASSIFIED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A169F-F569-4EB1-8F55-8EA176E719EB}" type="slidenum">
              <a:rPr lang="en-US" smtClean="0"/>
              <a:t>‹#›</a:t>
            </a:fld>
            <a:endParaRPr lang="en-US"/>
          </a:p>
        </p:txBody>
      </p:sp>
    </p:spTree>
    <p:extLst>
      <p:ext uri="{BB962C8B-B14F-4D97-AF65-F5344CB8AC3E}">
        <p14:creationId xmlns:p14="http://schemas.microsoft.com/office/powerpoint/2010/main" val="2711494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2.wdp"/><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microsoft.com/office/2007/relationships/hdphoto" Target="../media/hdphoto3.wdp"/><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2.wdp"/><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microsoft.com/office/2007/relationships/hdphoto" Target="../media/hdphoto3.wdp"/><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9000">
              <a:srgbClr val="4D5043"/>
            </a:gs>
            <a:gs pos="100000">
              <a:schemeClr val="accent4"/>
            </a:gs>
            <a:gs pos="38000">
              <a:srgbClr val="002060"/>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10520"/>
            <a:ext cx="9144000" cy="2387600"/>
          </a:xfrm>
        </p:spPr>
        <p:txBody>
          <a:bodyPr/>
          <a:lstStyle/>
          <a:p>
            <a:r>
              <a:rPr lang="en-US" b="1" cap="small" dirty="0">
                <a:solidFill>
                  <a:schemeClr val="bg1"/>
                </a:solidFill>
                <a:effectLst>
                  <a:outerShdw blurRad="38100" dist="38100" dir="2700000" algn="tl">
                    <a:srgbClr val="000000">
                      <a:alpha val="43137"/>
                    </a:srgbClr>
                  </a:outerShdw>
                </a:effectLst>
              </a:rPr>
              <a:t>How to Properly Prepare a NCOER</a:t>
            </a:r>
          </a:p>
        </p:txBody>
      </p:sp>
      <p:sp>
        <p:nvSpPr>
          <p:cNvPr id="3" name="Subtitle 2"/>
          <p:cNvSpPr>
            <a:spLocks noGrp="1"/>
          </p:cNvSpPr>
          <p:nvPr>
            <p:ph type="subTitle" idx="1"/>
          </p:nvPr>
        </p:nvSpPr>
        <p:spPr>
          <a:xfrm>
            <a:off x="2906598" y="5051631"/>
            <a:ext cx="9144000" cy="1655762"/>
          </a:xfrm>
        </p:spPr>
        <p:txBody>
          <a:bodyPr>
            <a:normAutofit/>
          </a:bodyPr>
          <a:lstStyle/>
          <a:p>
            <a:pPr algn="r"/>
            <a:endParaRPr lang="en-US" dirty="0">
              <a:solidFill>
                <a:schemeClr val="bg1"/>
              </a:solidFill>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36667" b="65000" l="63636" r="100000"/>
                    </a14:imgEffect>
                  </a14:imgLayer>
                </a14:imgProps>
              </a:ext>
              <a:ext uri="{28A0092B-C50C-407E-A947-70E740481C1C}">
                <a14:useLocalDpi xmlns:a14="http://schemas.microsoft.com/office/drawing/2010/main" val="0"/>
              </a:ext>
            </a:extLst>
          </a:blip>
          <a:srcRect l="63683" t="35842" b="27319"/>
          <a:stretch/>
        </p:blipFill>
        <p:spPr>
          <a:xfrm>
            <a:off x="112474" y="4060541"/>
            <a:ext cx="955343" cy="991090"/>
          </a:xfrm>
          <a:prstGeom prst="rect">
            <a:avLst/>
          </a:prstGeom>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76364" b="100000" l="0" r="22707"/>
                    </a14:imgEffect>
                  </a14:imgLayer>
                </a14:imgProps>
              </a:ext>
              <a:ext uri="{28A0092B-C50C-407E-A947-70E740481C1C}">
                <a14:useLocalDpi xmlns:a14="http://schemas.microsoft.com/office/drawing/2010/main" val="0"/>
              </a:ext>
            </a:extLst>
          </a:blip>
          <a:srcRect t="74818" r="80296"/>
          <a:stretch/>
        </p:blipFill>
        <p:spPr>
          <a:xfrm>
            <a:off x="202434" y="6162774"/>
            <a:ext cx="566247" cy="695226"/>
          </a:xfrm>
          <a:prstGeom prst="rect">
            <a:avLst/>
          </a:prstGeom>
        </p:spPr>
      </p:pic>
      <p:pic>
        <p:nvPicPr>
          <p:cNvPr id="9" name="Picture 8"/>
          <p:cNvPicPr>
            <a:picLocks noChangeAspect="1"/>
          </p:cNvPicPr>
          <p:nvPr/>
        </p:nvPicPr>
        <p:blipFill rotWithShape="1">
          <a:blip r:embed="rId6">
            <a:extLst>
              <a:ext uri="{BEBA8EAE-BF5A-486C-A8C5-ECC9F3942E4B}">
                <a14:imgProps xmlns:a14="http://schemas.microsoft.com/office/drawing/2010/main">
                  <a14:imgLayer r:embed="rId5">
                    <a14:imgEffect>
                      <a14:backgroundRemoval t="60000" b="93182" l="13974" r="41485"/>
                    </a14:imgEffect>
                  </a14:imgLayer>
                </a14:imgProps>
              </a:ext>
              <a:ext uri="{28A0092B-C50C-407E-A947-70E740481C1C}">
                <a14:useLocalDpi xmlns:a14="http://schemas.microsoft.com/office/drawing/2010/main" val="0"/>
              </a:ext>
            </a:extLst>
          </a:blip>
          <a:srcRect l="16446" t="61924" r="57624" b="8385"/>
          <a:stretch/>
        </p:blipFill>
        <p:spPr>
          <a:xfrm>
            <a:off x="64823" y="5518331"/>
            <a:ext cx="690752" cy="759827"/>
          </a:xfrm>
          <a:prstGeom prst="rect">
            <a:avLst/>
          </a:prstGeom>
        </p:spPr>
      </p:pic>
      <p:pic>
        <p:nvPicPr>
          <p:cNvPr id="10" name="Picture 9"/>
          <p:cNvPicPr>
            <a:picLocks noChangeAspect="1"/>
          </p:cNvPicPr>
          <p:nvPr/>
        </p:nvPicPr>
        <p:blipFill rotWithShape="1">
          <a:blip r:embed="rId7">
            <a:extLst>
              <a:ext uri="{BEBA8EAE-BF5A-486C-A8C5-ECC9F3942E4B}">
                <a14:imgProps xmlns:a14="http://schemas.microsoft.com/office/drawing/2010/main">
                  <a14:imgLayer r:embed="rId5">
                    <a14:imgEffect>
                      <a14:backgroundRemoval t="52996" b="78548" l="46463" r="61233"/>
                    </a14:imgEffect>
                  </a14:imgLayer>
                </a14:imgProps>
              </a:ext>
              <a:ext uri="{28A0092B-C50C-407E-A947-70E740481C1C}">
                <a14:useLocalDpi xmlns:a14="http://schemas.microsoft.com/office/drawing/2010/main" val="0"/>
              </a:ext>
            </a:extLst>
          </a:blip>
          <a:srcRect l="44617" t="49802" r="36921" b="18258"/>
          <a:stretch/>
        </p:blipFill>
        <p:spPr>
          <a:xfrm>
            <a:off x="240715" y="4802679"/>
            <a:ext cx="541072" cy="893395"/>
          </a:xfrm>
          <a:prstGeom prst="rect">
            <a:avLst/>
          </a:prstGeom>
        </p:spPr>
      </p:pic>
      <p:pic>
        <p:nvPicPr>
          <p:cNvPr id="11" name="Picture 10"/>
          <p:cNvPicPr>
            <a:picLocks noChangeAspect="1"/>
          </p:cNvPicPr>
          <p:nvPr/>
        </p:nvPicPr>
        <p:blipFill rotWithShape="1">
          <a:blip r:embed="rId8">
            <a:extLst>
              <a:ext uri="{BEBA8EAE-BF5A-486C-A8C5-ECC9F3942E4B}">
                <a14:imgProps xmlns:a14="http://schemas.microsoft.com/office/drawing/2010/main">
                  <a14:imgLayer r:embed="rId5">
                    <a14:imgEffect>
                      <a14:backgroundRemoval t="0" b="30000" l="70306" r="88210"/>
                    </a14:imgEffect>
                  </a14:imgLayer>
                </a14:imgProps>
              </a:ext>
              <a:ext uri="{28A0092B-C50C-407E-A947-70E740481C1C}">
                <a14:useLocalDpi xmlns:a14="http://schemas.microsoft.com/office/drawing/2010/main" val="0"/>
              </a:ext>
            </a:extLst>
          </a:blip>
          <a:srcRect l="69376" r="11608" b="68735"/>
          <a:stretch/>
        </p:blipFill>
        <p:spPr>
          <a:xfrm>
            <a:off x="184792" y="224853"/>
            <a:ext cx="541072" cy="854647"/>
          </a:xfrm>
          <a:prstGeom prst="rect">
            <a:avLst/>
          </a:prstGeom>
        </p:spPr>
      </p:pic>
      <p:pic>
        <p:nvPicPr>
          <p:cNvPr id="12" name="Picture 11"/>
          <p:cNvPicPr>
            <a:picLocks noChangeAspect="1"/>
          </p:cNvPicPr>
          <p:nvPr/>
        </p:nvPicPr>
        <p:blipFill rotWithShape="1">
          <a:blip r:embed="rId9">
            <a:extLst>
              <a:ext uri="{BEBA8EAE-BF5A-486C-A8C5-ECC9F3942E4B}">
                <a14:imgProps xmlns:a14="http://schemas.microsoft.com/office/drawing/2010/main">
                  <a14:imgLayer r:embed="rId5">
                    <a14:imgEffect>
                      <a14:backgroundRemoval t="42950" b="70868" l="2183" r="19643"/>
                    </a14:imgEffect>
                  </a14:imgLayer>
                </a14:imgProps>
              </a:ext>
              <a:ext uri="{28A0092B-C50C-407E-A947-70E740481C1C}">
                <a14:useLocalDpi xmlns:a14="http://schemas.microsoft.com/office/drawing/2010/main" val="0"/>
              </a:ext>
            </a:extLst>
          </a:blip>
          <a:srcRect l="-864" t="39460" r="78174" b="25642"/>
          <a:stretch/>
        </p:blipFill>
        <p:spPr>
          <a:xfrm>
            <a:off x="186734" y="2356112"/>
            <a:ext cx="695777" cy="1028111"/>
          </a:xfrm>
          <a:prstGeom prst="rect">
            <a:avLst/>
          </a:prstGeom>
        </p:spPr>
      </p:pic>
      <p:pic>
        <p:nvPicPr>
          <p:cNvPr id="13" name="Picture 12"/>
          <p:cNvPicPr>
            <a:picLocks noChangeAspect="1"/>
          </p:cNvPicPr>
          <p:nvPr/>
        </p:nvPicPr>
        <p:blipFill rotWithShape="1">
          <a:blip r:embed="rId10">
            <a:extLst>
              <a:ext uri="{BEBA8EAE-BF5A-486C-A8C5-ECC9F3942E4B}">
                <a14:imgProps xmlns:a14="http://schemas.microsoft.com/office/drawing/2010/main">
                  <a14:imgLayer r:embed="rId5">
                    <a14:imgEffect>
                      <a14:backgroundRemoval t="16054" b="43405" l="48718" r="64968"/>
                    </a14:imgEffect>
                  </a14:imgLayer>
                </a14:imgProps>
              </a:ext>
              <a:ext uri="{28A0092B-C50C-407E-A947-70E740481C1C}">
                <a14:useLocalDpi xmlns:a14="http://schemas.microsoft.com/office/drawing/2010/main" val="0"/>
              </a:ext>
            </a:extLst>
          </a:blip>
          <a:srcRect l="46687" t="12635" r="33001" b="53176"/>
          <a:stretch/>
        </p:blipFill>
        <p:spPr>
          <a:xfrm>
            <a:off x="240715" y="822584"/>
            <a:ext cx="535053" cy="865194"/>
          </a:xfrm>
          <a:prstGeom prst="rect">
            <a:avLst/>
          </a:prstGeom>
        </p:spPr>
      </p:pic>
      <p:pic>
        <p:nvPicPr>
          <p:cNvPr id="14" name="Picture 13"/>
          <p:cNvPicPr>
            <a:picLocks noChangeAspect="1"/>
          </p:cNvPicPr>
          <p:nvPr/>
        </p:nvPicPr>
        <p:blipFill rotWithShape="1">
          <a:blip r:embed="rId11">
            <a:extLst>
              <a:ext uri="{BEBA8EAE-BF5A-486C-A8C5-ECC9F3942E4B}">
                <a14:imgProps xmlns:a14="http://schemas.microsoft.com/office/drawing/2010/main">
                  <a14:imgLayer r:embed="rId5">
                    <a14:imgEffect>
                      <a14:backgroundRemoval t="19545" b="50455" l="85153" r="100000"/>
                    </a14:imgEffect>
                  </a14:imgLayer>
                </a14:imgProps>
              </a:ext>
              <a:ext uri="{28A0092B-C50C-407E-A947-70E740481C1C}">
                <a14:useLocalDpi xmlns:a14="http://schemas.microsoft.com/office/drawing/2010/main" val="0"/>
              </a:ext>
            </a:extLst>
          </a:blip>
          <a:srcRect l="83816" t="16102" r="-1535" b="45660"/>
          <a:stretch/>
        </p:blipFill>
        <p:spPr>
          <a:xfrm>
            <a:off x="215145" y="3080891"/>
            <a:ext cx="513690" cy="1064964"/>
          </a:xfrm>
          <a:prstGeom prst="rect">
            <a:avLst/>
          </a:prstGeom>
        </p:spPr>
      </p:pic>
      <p:pic>
        <p:nvPicPr>
          <p:cNvPr id="15" name="Picture 14"/>
          <p:cNvPicPr>
            <a:picLocks noChangeAspect="1"/>
          </p:cNvPicPr>
          <p:nvPr/>
        </p:nvPicPr>
        <p:blipFill rotWithShape="1">
          <a:blip r:embed="rId12">
            <a:extLst>
              <a:ext uri="{BEBA8EAE-BF5A-486C-A8C5-ECC9F3942E4B}">
                <a14:imgProps xmlns:a14="http://schemas.microsoft.com/office/drawing/2010/main">
                  <a14:imgLayer r:embed="rId5">
                    <a14:imgEffect>
                      <a14:backgroundRemoval t="31319" b="59030" l="23893" r="42169"/>
                    </a14:imgEffect>
                  </a14:imgLayer>
                </a14:imgProps>
              </a:ext>
              <a:ext uri="{28A0092B-C50C-407E-A947-70E740481C1C}">
                <a14:useLocalDpi xmlns:a14="http://schemas.microsoft.com/office/drawing/2010/main" val="0"/>
              </a:ext>
            </a:extLst>
          </a:blip>
          <a:srcRect l="21609" t="27855" r="55546" b="37506"/>
          <a:stretch/>
        </p:blipFill>
        <p:spPr>
          <a:xfrm>
            <a:off x="184792" y="1550952"/>
            <a:ext cx="658594" cy="959370"/>
          </a:xfrm>
          <a:prstGeom prst="rect">
            <a:avLst/>
          </a:prstGeom>
        </p:spPr>
      </p:pic>
      <p:sp>
        <p:nvSpPr>
          <p:cNvPr id="17" name="Footer Placeholder 16"/>
          <p:cNvSpPr>
            <a:spLocks noGrp="1"/>
          </p:cNvSpPr>
          <p:nvPr>
            <p:ph type="ftr" sz="quarter" idx="11"/>
          </p:nvPr>
        </p:nvSpPr>
        <p:spPr>
          <a:xfrm>
            <a:off x="4038600" y="205999"/>
            <a:ext cx="4114800" cy="365125"/>
          </a:xfrm>
        </p:spPr>
        <p:txBody>
          <a:bodyPr/>
          <a:lstStyle/>
          <a:p>
            <a:r>
              <a:rPr lang="en-US" dirty="0"/>
              <a:t>UNCLASSIFIED</a:t>
            </a:r>
          </a:p>
        </p:txBody>
      </p:sp>
    </p:spTree>
    <p:extLst>
      <p:ext uri="{BB962C8B-B14F-4D97-AF65-F5344CB8AC3E}">
        <p14:creationId xmlns:p14="http://schemas.microsoft.com/office/powerpoint/2010/main" val="303540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Non-rated Codes</a:t>
            </a:r>
          </a:p>
        </p:txBody>
      </p:sp>
      <p:sp>
        <p:nvSpPr>
          <p:cNvPr id="3" name="Content Placeholder 2"/>
          <p:cNvSpPr>
            <a:spLocks noGrp="1"/>
          </p:cNvSpPr>
          <p:nvPr>
            <p:ph idx="1"/>
          </p:nvPr>
        </p:nvSpPr>
        <p:spPr/>
        <p:txBody>
          <a:bodyPr>
            <a:normAutofit/>
          </a:bodyPr>
          <a:lstStyle/>
          <a:p>
            <a:r>
              <a:rPr lang="en-US" dirty="0"/>
              <a:t>A – AWOL desertion, or unsatisfactory participant (versus nonparticipant)</a:t>
            </a:r>
          </a:p>
          <a:p>
            <a:r>
              <a:rPr lang="en-US" dirty="0"/>
              <a:t>C – Confinement in military or civilian detention facility, assignment to military personnel control facility, or assignment to correctional training facility </a:t>
            </a:r>
          </a:p>
          <a:p>
            <a:r>
              <a:rPr lang="en-US" dirty="0"/>
              <a:t>E – Leave (30 or more consecutive days)</a:t>
            </a:r>
          </a:p>
          <a:p>
            <a:r>
              <a:rPr lang="en-US" dirty="0"/>
              <a:t>I – in transit</a:t>
            </a:r>
          </a:p>
          <a:p>
            <a:r>
              <a:rPr lang="en-US" dirty="0"/>
              <a:t>Q – Lack of rater qualification</a:t>
            </a:r>
          </a:p>
          <a:p>
            <a:r>
              <a:rPr lang="en-US" dirty="0"/>
              <a:t>S – Military or civilian school</a:t>
            </a:r>
          </a:p>
        </p:txBody>
      </p:sp>
      <p:sp>
        <p:nvSpPr>
          <p:cNvPr id="4" name="TextBox 3"/>
          <p:cNvSpPr txBox="1"/>
          <p:nvPr/>
        </p:nvSpPr>
        <p:spPr>
          <a:xfrm>
            <a:off x="8900160" y="6311900"/>
            <a:ext cx="3056708" cy="369332"/>
          </a:xfrm>
          <a:prstGeom prst="rect">
            <a:avLst/>
          </a:prstGeom>
          <a:noFill/>
        </p:spPr>
        <p:txBody>
          <a:bodyPr wrap="square" rtlCol="0">
            <a:spAutoFit/>
          </a:bodyPr>
          <a:lstStyle/>
          <a:p>
            <a:r>
              <a:rPr lang="en-US" b="1" dirty="0"/>
              <a:t>Ref: Table 3-17 DA Pam 623-3</a:t>
            </a:r>
          </a:p>
        </p:txBody>
      </p:sp>
      <p:sp>
        <p:nvSpPr>
          <p:cNvPr id="5" name="Footer Placeholder 4"/>
          <p:cNvSpPr>
            <a:spLocks noGrp="1"/>
          </p:cNvSpPr>
          <p:nvPr>
            <p:ph type="ftr" sz="quarter" idx="11"/>
          </p:nvPr>
        </p:nvSpPr>
        <p:spPr/>
        <p:txBody>
          <a:bodyPr/>
          <a:lstStyle/>
          <a:p>
            <a:r>
              <a:rPr lang="en-US"/>
              <a:t>UNCLASSIFIED</a:t>
            </a:r>
          </a:p>
        </p:txBody>
      </p:sp>
    </p:spTree>
    <p:extLst>
      <p:ext uri="{BB962C8B-B14F-4D97-AF65-F5344CB8AC3E}">
        <p14:creationId xmlns:p14="http://schemas.microsoft.com/office/powerpoint/2010/main" val="358019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and Qualifications</a:t>
            </a:r>
          </a:p>
        </p:txBody>
      </p:sp>
      <p:sp>
        <p:nvSpPr>
          <p:cNvPr id="3" name="Content Placeholder 2"/>
          <p:cNvSpPr>
            <a:spLocks noGrp="1"/>
          </p:cNvSpPr>
          <p:nvPr>
            <p:ph idx="1"/>
          </p:nvPr>
        </p:nvSpPr>
        <p:spPr/>
        <p:txBody>
          <a:bodyPr>
            <a:normAutofit fontScale="92500" lnSpcReduction="20000"/>
          </a:bodyPr>
          <a:lstStyle/>
          <a:p>
            <a:r>
              <a:rPr lang="en-US" dirty="0"/>
              <a:t>Soldiers with school-trained SQI and/or ASI will be assigned in the SQI and/or ASI for the minimum SRR for the respective course</a:t>
            </a:r>
          </a:p>
          <a:p>
            <a:r>
              <a:rPr lang="en-US" dirty="0"/>
              <a:t>An SQI and/or ASI is not a substitute for an MOS</a:t>
            </a:r>
            <a:endParaRPr lang="en-US" b="1" dirty="0"/>
          </a:p>
          <a:p>
            <a:r>
              <a:rPr lang="en-US" b="1" dirty="0"/>
              <a:t>Additional Skill Identifiers (ASI)</a:t>
            </a:r>
          </a:p>
          <a:p>
            <a:pPr lvl="1"/>
            <a:r>
              <a:rPr lang="en-US" b="1" dirty="0"/>
              <a:t>Show extra skills, training, and qualification a soldier may possess</a:t>
            </a:r>
            <a:endParaRPr lang="en-US" dirty="0"/>
          </a:p>
          <a:p>
            <a:pPr lvl="1"/>
            <a:r>
              <a:rPr lang="en-US" dirty="0"/>
              <a:t>Are in addition to their Military Occupation Specialty (MOS) classification</a:t>
            </a:r>
          </a:p>
          <a:p>
            <a:pPr lvl="1"/>
            <a:r>
              <a:rPr lang="en-US" dirty="0"/>
              <a:t>Some ASI's are awarded only to a soldier in a specified MOS</a:t>
            </a:r>
          </a:p>
          <a:p>
            <a:pPr lvl="1"/>
            <a:r>
              <a:rPr lang="en-US" dirty="0"/>
              <a:t>The sixth and seventh characters of the MOSC</a:t>
            </a:r>
          </a:p>
          <a:p>
            <a:pPr lvl="1"/>
            <a:r>
              <a:rPr lang="en-US" dirty="0"/>
              <a:t>The sixth and seventh characters of the MOSC will contain "00" when the Soldier is not qualified for an ASI.</a:t>
            </a:r>
          </a:p>
          <a:p>
            <a:r>
              <a:rPr lang="en-US" b="1" dirty="0"/>
              <a:t>Skill Qualification Identifier (SQI)</a:t>
            </a:r>
          </a:p>
          <a:p>
            <a:pPr lvl="1"/>
            <a:r>
              <a:rPr lang="en-US" dirty="0"/>
              <a:t>The SQI is the fifth character of the MOSC and may be used with any MOS unless restricted by DA Pam 611–21</a:t>
            </a:r>
            <a:endParaRPr lang="en-US" b="1" dirty="0"/>
          </a:p>
          <a:p>
            <a:endParaRPr lang="en-US" dirty="0"/>
          </a:p>
        </p:txBody>
      </p:sp>
      <p:sp>
        <p:nvSpPr>
          <p:cNvPr id="4" name="Footer Placeholder 3"/>
          <p:cNvSpPr>
            <a:spLocks noGrp="1"/>
          </p:cNvSpPr>
          <p:nvPr>
            <p:ph type="ftr" sz="quarter" idx="11"/>
          </p:nvPr>
        </p:nvSpPr>
        <p:spPr/>
        <p:txBody>
          <a:bodyPr/>
          <a:lstStyle/>
          <a:p>
            <a:r>
              <a:rPr lang="en-US"/>
              <a:t>UNCLASSIFIED</a:t>
            </a:r>
          </a:p>
        </p:txBody>
      </p:sp>
    </p:spTree>
    <p:extLst>
      <p:ext uri="{BB962C8B-B14F-4D97-AF65-F5344CB8AC3E}">
        <p14:creationId xmlns:p14="http://schemas.microsoft.com/office/powerpoint/2010/main" val="732668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340" y="888169"/>
            <a:ext cx="8201320" cy="758069"/>
          </a:xfrm>
        </p:spPr>
        <p:txBody>
          <a:bodyPr>
            <a:normAutofit fontScale="90000"/>
          </a:bodyPr>
          <a:lstStyle/>
          <a:p>
            <a:r>
              <a:rPr lang="en-US" dirty="0"/>
              <a:t>What makes up the Military Occupational Specialty Code (MOSC)?</a:t>
            </a:r>
            <a:br>
              <a:rPr lang="en-US" dirty="0"/>
            </a:br>
            <a:endParaRPr lang="en-US" dirty="0"/>
          </a:p>
        </p:txBody>
      </p:sp>
      <p:sp>
        <p:nvSpPr>
          <p:cNvPr id="3" name="Content Placeholder 2"/>
          <p:cNvSpPr>
            <a:spLocks noGrp="1"/>
          </p:cNvSpPr>
          <p:nvPr>
            <p:ph idx="1"/>
          </p:nvPr>
        </p:nvSpPr>
        <p:spPr/>
        <p:txBody>
          <a:bodyPr>
            <a:normAutofit/>
          </a:bodyPr>
          <a:lstStyle/>
          <a:p>
            <a:r>
              <a:rPr lang="en-US" dirty="0"/>
              <a:t>9 alpha-numeric MOSC = 3 MOS + 1 Skill level + 1 SQI + 2 ASI + 2 Language Code. </a:t>
            </a:r>
          </a:p>
          <a:p>
            <a:pPr lvl="1"/>
            <a:r>
              <a:rPr lang="en-US" dirty="0"/>
              <a:t>MOSC has 3 spaces for the MOS, </a:t>
            </a:r>
          </a:p>
          <a:p>
            <a:pPr lvl="1"/>
            <a:r>
              <a:rPr lang="en-US" dirty="0"/>
              <a:t>one space for skill level, </a:t>
            </a:r>
          </a:p>
          <a:p>
            <a:pPr lvl="1"/>
            <a:r>
              <a:rPr lang="en-US" dirty="0"/>
              <a:t>one space for SQI, </a:t>
            </a:r>
          </a:p>
          <a:p>
            <a:pPr lvl="1"/>
            <a:r>
              <a:rPr lang="en-US" dirty="0"/>
              <a:t>two spaces for ASI and </a:t>
            </a:r>
          </a:p>
          <a:p>
            <a:pPr lvl="1"/>
            <a:r>
              <a:rPr lang="en-US" dirty="0"/>
              <a:t>two spaces for Language. </a:t>
            </a:r>
          </a:p>
          <a:p>
            <a:pPr lvl="1"/>
            <a:r>
              <a:rPr lang="en-US" dirty="0"/>
              <a:t>Each MOS can only have ONE of each associated with that MOS. If the Soldier does NOT have any additional skill, place the appropriate O or 0 in that spot. </a:t>
            </a:r>
          </a:p>
          <a:p>
            <a:pPr marL="457200" lvl="1" indent="0">
              <a:buNone/>
            </a:pPr>
            <a:r>
              <a:rPr lang="en-US" b="1" dirty="0">
                <a:solidFill>
                  <a:srgbClr val="FFC000"/>
                </a:solidFill>
              </a:rPr>
              <a:t>Example A: 27D 5 O 00 OO '5' skill level with no additional skills </a:t>
            </a:r>
          </a:p>
          <a:p>
            <a:pPr marL="457200" lvl="1" indent="0">
              <a:buNone/>
            </a:pPr>
            <a:r>
              <a:rPr lang="en-US" b="1" dirty="0">
                <a:solidFill>
                  <a:srgbClr val="FFC000"/>
                </a:solidFill>
              </a:rPr>
              <a:t>Example B: 27D 4 8 C5 QB '4' skill level, '8' SQI, ‘C5' ASI, 'QB' language</a:t>
            </a:r>
          </a:p>
        </p:txBody>
      </p:sp>
      <p:sp>
        <p:nvSpPr>
          <p:cNvPr id="4" name="Footer Placeholder 3"/>
          <p:cNvSpPr>
            <a:spLocks noGrp="1"/>
          </p:cNvSpPr>
          <p:nvPr>
            <p:ph type="ftr" sz="quarter" idx="11"/>
          </p:nvPr>
        </p:nvSpPr>
        <p:spPr/>
        <p:txBody>
          <a:bodyPr/>
          <a:lstStyle/>
          <a:p>
            <a:r>
              <a:rPr lang="en-US"/>
              <a:t>UNCLASSIFIED</a:t>
            </a:r>
          </a:p>
        </p:txBody>
      </p:sp>
    </p:spTree>
    <p:extLst>
      <p:ext uri="{BB962C8B-B14F-4D97-AF65-F5344CB8AC3E}">
        <p14:creationId xmlns:p14="http://schemas.microsoft.com/office/powerpoint/2010/main" val="1423502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Part I – Administrative Data</a:t>
            </a:r>
          </a:p>
        </p:txBody>
      </p:sp>
      <p:sp>
        <p:nvSpPr>
          <p:cNvPr id="7" name="TextBox 6"/>
          <p:cNvSpPr txBox="1"/>
          <p:nvPr/>
        </p:nvSpPr>
        <p:spPr>
          <a:xfrm>
            <a:off x="8850085" y="1248005"/>
            <a:ext cx="3186023" cy="1200329"/>
          </a:xfrm>
          <a:prstGeom prst="rect">
            <a:avLst/>
          </a:prstGeom>
          <a:solidFill>
            <a:srgbClr val="002060"/>
          </a:solidFill>
        </p:spPr>
        <p:txBody>
          <a:bodyPr wrap="square" rtlCol="0">
            <a:spAutoFit/>
          </a:bodyPr>
          <a:lstStyle/>
          <a:p>
            <a:r>
              <a:rPr lang="en-US" dirty="0">
                <a:solidFill>
                  <a:schemeClr val="bg1"/>
                </a:solidFill>
              </a:rPr>
              <a:t>PMOSC is the MOS of the rated Soldier with NMT one ASI, one SQI, and one language code the Soldier earned</a:t>
            </a:r>
          </a:p>
        </p:txBody>
      </p:sp>
      <p:sp>
        <p:nvSpPr>
          <p:cNvPr id="8" name="TextBox 7"/>
          <p:cNvSpPr txBox="1"/>
          <p:nvPr/>
        </p:nvSpPr>
        <p:spPr>
          <a:xfrm>
            <a:off x="579121" y="5138244"/>
            <a:ext cx="2621280" cy="923330"/>
          </a:xfrm>
          <a:prstGeom prst="rect">
            <a:avLst/>
          </a:prstGeom>
          <a:solidFill>
            <a:srgbClr val="002060"/>
          </a:solidFill>
        </p:spPr>
        <p:txBody>
          <a:bodyPr wrap="square" rtlCol="0">
            <a:spAutoFit/>
          </a:bodyPr>
          <a:lstStyle/>
          <a:p>
            <a:r>
              <a:rPr lang="en-US" dirty="0">
                <a:solidFill>
                  <a:schemeClr val="bg1"/>
                </a:solidFill>
              </a:rPr>
              <a:t>From date is the day after the thru date on the Soldiers previous NCOER</a:t>
            </a:r>
          </a:p>
        </p:txBody>
      </p:sp>
      <p:sp>
        <p:nvSpPr>
          <p:cNvPr id="9" name="TextBox 8"/>
          <p:cNvSpPr txBox="1"/>
          <p:nvPr/>
        </p:nvSpPr>
        <p:spPr>
          <a:xfrm>
            <a:off x="4433690" y="1276845"/>
            <a:ext cx="3649261" cy="1200329"/>
          </a:xfrm>
          <a:prstGeom prst="rect">
            <a:avLst/>
          </a:prstGeom>
          <a:solidFill>
            <a:srgbClr val="002060"/>
          </a:solidFill>
        </p:spPr>
        <p:txBody>
          <a:bodyPr wrap="square" rtlCol="0">
            <a:spAutoFit/>
          </a:bodyPr>
          <a:lstStyle/>
          <a:p>
            <a:r>
              <a:rPr lang="en-US" dirty="0">
                <a:solidFill>
                  <a:schemeClr val="bg1"/>
                </a:solidFill>
              </a:rPr>
              <a:t>UIC:  automatically populated in EES.  located on the Soldiers ERB in the same line as the current duty position</a:t>
            </a:r>
          </a:p>
        </p:txBody>
      </p:sp>
      <p:sp>
        <p:nvSpPr>
          <p:cNvPr id="10" name="TextBox 9"/>
          <p:cNvSpPr txBox="1"/>
          <p:nvPr/>
        </p:nvSpPr>
        <p:spPr>
          <a:xfrm>
            <a:off x="3467420" y="5109404"/>
            <a:ext cx="2525485" cy="1200329"/>
          </a:xfrm>
          <a:prstGeom prst="rect">
            <a:avLst/>
          </a:prstGeom>
          <a:solidFill>
            <a:srgbClr val="002060"/>
          </a:solidFill>
        </p:spPr>
        <p:txBody>
          <a:bodyPr wrap="square" rtlCol="0">
            <a:spAutoFit/>
          </a:bodyPr>
          <a:lstStyle/>
          <a:p>
            <a:r>
              <a:rPr lang="en-US" dirty="0">
                <a:solidFill>
                  <a:schemeClr val="bg1"/>
                </a:solidFill>
              </a:rPr>
              <a:t>Rated months:  Automatically calculated in EES when both from and thru dates are enter</a:t>
            </a:r>
          </a:p>
        </p:txBody>
      </p:sp>
      <p:sp>
        <p:nvSpPr>
          <p:cNvPr id="11" name="TextBox 10"/>
          <p:cNvSpPr txBox="1"/>
          <p:nvPr/>
        </p:nvSpPr>
        <p:spPr>
          <a:xfrm>
            <a:off x="8178623" y="5109404"/>
            <a:ext cx="3357153" cy="923330"/>
          </a:xfrm>
          <a:prstGeom prst="rect">
            <a:avLst/>
          </a:prstGeom>
          <a:solidFill>
            <a:srgbClr val="002060"/>
          </a:solidFill>
        </p:spPr>
        <p:txBody>
          <a:bodyPr wrap="square" rtlCol="0">
            <a:spAutoFit/>
          </a:bodyPr>
          <a:lstStyle/>
          <a:p>
            <a:r>
              <a:rPr lang="en-US" dirty="0">
                <a:solidFill>
                  <a:schemeClr val="bg1"/>
                </a:solidFill>
              </a:rPr>
              <a:t>Do not type emails in all caps, it will not show on the force when entered in EES</a:t>
            </a:r>
          </a:p>
        </p:txBody>
      </p:sp>
      <p:sp>
        <p:nvSpPr>
          <p:cNvPr id="12" name="TextBox 11"/>
          <p:cNvSpPr txBox="1"/>
          <p:nvPr/>
        </p:nvSpPr>
        <p:spPr>
          <a:xfrm>
            <a:off x="6426762" y="5018727"/>
            <a:ext cx="1656189" cy="1754326"/>
          </a:xfrm>
          <a:prstGeom prst="rect">
            <a:avLst/>
          </a:prstGeom>
          <a:solidFill>
            <a:srgbClr val="002060"/>
          </a:solidFill>
        </p:spPr>
        <p:txBody>
          <a:bodyPr wrap="square" rtlCol="0">
            <a:spAutoFit/>
          </a:bodyPr>
          <a:lstStyle/>
          <a:p>
            <a:r>
              <a:rPr lang="en-US" dirty="0">
                <a:solidFill>
                  <a:schemeClr val="bg1"/>
                </a:solidFill>
              </a:rPr>
              <a:t>Status Code: For USAR and ARNG enter Status Code  i.e. TPU, MOB, IMA, etc. </a:t>
            </a:r>
          </a:p>
        </p:txBody>
      </p:sp>
      <p:pic>
        <p:nvPicPr>
          <p:cNvPr id="14" name="Picture 13"/>
          <p:cNvPicPr>
            <a:picLocks noChangeAspect="1"/>
          </p:cNvPicPr>
          <p:nvPr/>
        </p:nvPicPr>
        <p:blipFill>
          <a:blip r:embed="rId2"/>
          <a:stretch>
            <a:fillRect/>
          </a:stretch>
        </p:blipFill>
        <p:spPr>
          <a:xfrm>
            <a:off x="745602" y="2461560"/>
            <a:ext cx="10887075" cy="2634618"/>
          </a:xfrm>
          <a:prstGeom prst="rect">
            <a:avLst/>
          </a:prstGeom>
        </p:spPr>
      </p:pic>
    </p:spTree>
    <p:extLst>
      <p:ext uri="{BB962C8B-B14F-4D97-AF65-F5344CB8AC3E}">
        <p14:creationId xmlns:p14="http://schemas.microsoft.com/office/powerpoint/2010/main" val="298171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057" y="39033"/>
            <a:ext cx="10515600" cy="1325563"/>
          </a:xfrm>
        </p:spPr>
        <p:txBody>
          <a:bodyPr/>
          <a:lstStyle/>
          <a:p>
            <a:r>
              <a:rPr lang="en-US" dirty="0"/>
              <a:t>Part II - Authentication</a:t>
            </a:r>
          </a:p>
        </p:txBody>
      </p:sp>
      <p:pic>
        <p:nvPicPr>
          <p:cNvPr id="7" name="Content Placeholder 6"/>
          <p:cNvPicPr>
            <a:picLocks noGrp="1" noChangeAspect="1"/>
          </p:cNvPicPr>
          <p:nvPr>
            <p:ph idx="1"/>
          </p:nvPr>
        </p:nvPicPr>
        <p:blipFill>
          <a:blip r:embed="rId2"/>
          <a:stretch>
            <a:fillRect/>
          </a:stretch>
        </p:blipFill>
        <p:spPr>
          <a:xfrm>
            <a:off x="2468640" y="1437436"/>
            <a:ext cx="9723360" cy="4351338"/>
          </a:xfrm>
          <a:prstGeom prst="rect">
            <a:avLst/>
          </a:prstGeom>
        </p:spPr>
      </p:pic>
      <p:sp>
        <p:nvSpPr>
          <p:cNvPr id="8" name="TextBox 7"/>
          <p:cNvSpPr txBox="1"/>
          <p:nvPr/>
        </p:nvSpPr>
        <p:spPr>
          <a:xfrm>
            <a:off x="73697" y="2139488"/>
            <a:ext cx="2321247" cy="1384995"/>
          </a:xfrm>
          <a:prstGeom prst="rect">
            <a:avLst/>
          </a:prstGeom>
          <a:solidFill>
            <a:srgbClr val="002060"/>
          </a:solidFill>
        </p:spPr>
        <p:txBody>
          <a:bodyPr wrap="square" rtlCol="0">
            <a:spAutoFit/>
          </a:bodyPr>
          <a:lstStyle/>
          <a:p>
            <a:r>
              <a:rPr lang="en-US" sz="1400" dirty="0">
                <a:solidFill>
                  <a:schemeClr val="bg1"/>
                </a:solidFill>
              </a:rPr>
              <a:t>PMOSC/BRANCH:</a:t>
            </a:r>
          </a:p>
          <a:p>
            <a:r>
              <a:rPr lang="en-US" sz="1400" dirty="0">
                <a:solidFill>
                  <a:schemeClr val="bg1"/>
                </a:solidFill>
              </a:rPr>
              <a:t>Enlisted and warrant use PMOSC and commissioned officers use Branch.  For attorneys it is “JA” </a:t>
            </a:r>
          </a:p>
          <a:p>
            <a:r>
              <a:rPr lang="en-US" sz="1400" dirty="0">
                <a:solidFill>
                  <a:schemeClr val="bg1"/>
                </a:solidFill>
              </a:rPr>
              <a:t>Ref:  DA Pam 623-3, Table 3-7</a:t>
            </a:r>
          </a:p>
        </p:txBody>
      </p:sp>
      <p:sp>
        <p:nvSpPr>
          <p:cNvPr id="9" name="TextBox 8"/>
          <p:cNvSpPr txBox="1"/>
          <p:nvPr/>
        </p:nvSpPr>
        <p:spPr>
          <a:xfrm>
            <a:off x="73696" y="3613105"/>
            <a:ext cx="2321247" cy="2893100"/>
          </a:xfrm>
          <a:prstGeom prst="rect">
            <a:avLst/>
          </a:prstGeom>
          <a:solidFill>
            <a:srgbClr val="002060"/>
          </a:solidFill>
        </p:spPr>
        <p:txBody>
          <a:bodyPr wrap="square" rtlCol="0">
            <a:spAutoFit/>
          </a:bodyPr>
          <a:lstStyle/>
          <a:p>
            <a:r>
              <a:rPr lang="en-US" sz="1400" dirty="0">
                <a:solidFill>
                  <a:schemeClr val="bg1"/>
                </a:solidFill>
              </a:rPr>
              <a:t>COUNSELING DATES:  When counseling dates are omitted, the senior rater will enter a statement in part V, block b explaining why counseling was not accomplished. The absence of counseling will not be used as the sole basis for an appeal. However, the lack of counseling may be used to help support other claims made in an appeal</a:t>
            </a:r>
          </a:p>
        </p:txBody>
      </p:sp>
      <p:sp>
        <p:nvSpPr>
          <p:cNvPr id="10" name="TextBox 9"/>
          <p:cNvSpPr txBox="1"/>
          <p:nvPr/>
        </p:nvSpPr>
        <p:spPr>
          <a:xfrm>
            <a:off x="2594419" y="5861614"/>
            <a:ext cx="9597581" cy="954107"/>
          </a:xfrm>
          <a:prstGeom prst="rect">
            <a:avLst/>
          </a:prstGeom>
          <a:solidFill>
            <a:srgbClr val="002060"/>
          </a:solidFill>
        </p:spPr>
        <p:txBody>
          <a:bodyPr wrap="square" rtlCol="0">
            <a:spAutoFit/>
          </a:bodyPr>
          <a:lstStyle/>
          <a:p>
            <a:r>
              <a:rPr lang="en-US" sz="1400" dirty="0">
                <a:solidFill>
                  <a:schemeClr val="bg1"/>
                </a:solidFill>
              </a:rPr>
              <a:t>RATED NCO’S SIGNATURE: The rated NCO acknowledges that he or she has seen the completed NCOER and verifies the accuracy of administrative data in part I (except part I, block m), the rating officials and counseling dates in part II, the duty description in part III, and the APFT and height and weight entries in part IV, block a and block b. </a:t>
            </a:r>
            <a:r>
              <a:rPr lang="en-US" sz="1400" b="1" u="sng" dirty="0">
                <a:solidFill>
                  <a:srgbClr val="FFC000"/>
                </a:solidFill>
              </a:rPr>
              <a:t>Note:  Rated NCO’s signature does not constitute agreement or disagreement with the evaluations of the rater or senior rater</a:t>
            </a:r>
          </a:p>
        </p:txBody>
      </p:sp>
    </p:spTree>
    <p:extLst>
      <p:ext uri="{BB962C8B-B14F-4D97-AF65-F5344CB8AC3E}">
        <p14:creationId xmlns:p14="http://schemas.microsoft.com/office/powerpoint/2010/main" val="674082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III – Duty Description</a:t>
            </a:r>
          </a:p>
        </p:txBody>
      </p:sp>
      <p:pic>
        <p:nvPicPr>
          <p:cNvPr id="7" name="Content Placeholder 6"/>
          <p:cNvPicPr>
            <a:picLocks noGrp="1" noChangeAspect="1"/>
          </p:cNvPicPr>
          <p:nvPr>
            <p:ph idx="1"/>
          </p:nvPr>
        </p:nvPicPr>
        <p:blipFill>
          <a:blip r:embed="rId2"/>
          <a:stretch>
            <a:fillRect/>
          </a:stretch>
        </p:blipFill>
        <p:spPr>
          <a:xfrm>
            <a:off x="0" y="1832112"/>
            <a:ext cx="10515600" cy="3238055"/>
          </a:xfrm>
          <a:prstGeom prst="rect">
            <a:avLst/>
          </a:prstGeom>
        </p:spPr>
      </p:pic>
      <p:sp>
        <p:nvSpPr>
          <p:cNvPr id="8" name="TextBox 7"/>
          <p:cNvSpPr txBox="1"/>
          <p:nvPr/>
        </p:nvSpPr>
        <p:spPr>
          <a:xfrm>
            <a:off x="0" y="5156723"/>
            <a:ext cx="9597581" cy="523220"/>
          </a:xfrm>
          <a:prstGeom prst="rect">
            <a:avLst/>
          </a:prstGeom>
          <a:solidFill>
            <a:srgbClr val="002060"/>
          </a:solidFill>
        </p:spPr>
        <p:txBody>
          <a:bodyPr wrap="square" rtlCol="0">
            <a:spAutoFit/>
          </a:bodyPr>
          <a:lstStyle/>
          <a:p>
            <a:r>
              <a:rPr lang="en-US" sz="1400" dirty="0">
                <a:solidFill>
                  <a:schemeClr val="bg1"/>
                </a:solidFill>
              </a:rPr>
              <a:t>AREAS OS SPCIAL EMPHASIS:  accumulated during the rating period, separated by semicolons or commas, and ending with a period.</a:t>
            </a:r>
            <a:endParaRPr lang="en-US" sz="1400" b="1" u="sng" dirty="0">
              <a:solidFill>
                <a:srgbClr val="FF0000"/>
              </a:solidFill>
            </a:endParaRPr>
          </a:p>
        </p:txBody>
      </p:sp>
      <p:sp>
        <p:nvSpPr>
          <p:cNvPr id="9" name="TextBox 8"/>
          <p:cNvSpPr txBox="1"/>
          <p:nvPr/>
        </p:nvSpPr>
        <p:spPr>
          <a:xfrm>
            <a:off x="10515600" y="3421551"/>
            <a:ext cx="1569563" cy="1169551"/>
          </a:xfrm>
          <a:prstGeom prst="rect">
            <a:avLst/>
          </a:prstGeom>
          <a:solidFill>
            <a:srgbClr val="002060"/>
          </a:solidFill>
        </p:spPr>
        <p:txBody>
          <a:bodyPr wrap="square" rtlCol="0">
            <a:spAutoFit/>
          </a:bodyPr>
          <a:lstStyle/>
          <a:p>
            <a:r>
              <a:rPr lang="en-US" sz="1400" dirty="0">
                <a:solidFill>
                  <a:schemeClr val="bg1"/>
                </a:solidFill>
              </a:rPr>
              <a:t>DUTY MOSC:  the slot that the rated NCO is sitting in based on the MTOE/TDA</a:t>
            </a:r>
            <a:endParaRPr lang="en-US" sz="1400" b="1" u="sng" dirty="0">
              <a:solidFill>
                <a:srgbClr val="FF0000"/>
              </a:solidFill>
            </a:endParaRPr>
          </a:p>
        </p:txBody>
      </p:sp>
      <p:sp>
        <p:nvSpPr>
          <p:cNvPr id="10" name="TextBox 9"/>
          <p:cNvSpPr txBox="1"/>
          <p:nvPr/>
        </p:nvSpPr>
        <p:spPr>
          <a:xfrm>
            <a:off x="10513941" y="1933771"/>
            <a:ext cx="1572882" cy="1384995"/>
          </a:xfrm>
          <a:prstGeom prst="rect">
            <a:avLst/>
          </a:prstGeom>
          <a:solidFill>
            <a:srgbClr val="002060"/>
          </a:solidFill>
        </p:spPr>
        <p:txBody>
          <a:bodyPr wrap="square" rtlCol="0">
            <a:spAutoFit/>
          </a:bodyPr>
          <a:lstStyle/>
          <a:p>
            <a:r>
              <a:rPr lang="en-US" sz="1400" dirty="0">
                <a:solidFill>
                  <a:schemeClr val="bg1"/>
                </a:solidFill>
              </a:rPr>
              <a:t>PRICIPAL DUTY TITLE:  The title listed in FMSWEB for the position the Rated NCO is sitting in.</a:t>
            </a:r>
            <a:endParaRPr lang="en-US" sz="1400" b="1" u="sng" dirty="0">
              <a:solidFill>
                <a:srgbClr val="FF0000"/>
              </a:solidFill>
            </a:endParaRPr>
          </a:p>
        </p:txBody>
      </p:sp>
      <p:sp>
        <p:nvSpPr>
          <p:cNvPr id="11" name="TextBox 10"/>
          <p:cNvSpPr txBox="1"/>
          <p:nvPr/>
        </p:nvSpPr>
        <p:spPr>
          <a:xfrm>
            <a:off x="0" y="5766499"/>
            <a:ext cx="9597581" cy="738664"/>
          </a:xfrm>
          <a:prstGeom prst="rect">
            <a:avLst/>
          </a:prstGeom>
          <a:solidFill>
            <a:srgbClr val="002060"/>
          </a:solidFill>
        </p:spPr>
        <p:txBody>
          <a:bodyPr wrap="square" rtlCol="0">
            <a:spAutoFit/>
          </a:bodyPr>
          <a:lstStyle/>
          <a:p>
            <a:r>
              <a:rPr lang="en-US" sz="1400" dirty="0">
                <a:solidFill>
                  <a:schemeClr val="bg1"/>
                </a:solidFill>
              </a:rPr>
              <a:t>APPPOINTED DUTIES:  Enter duties appointed to the NCO not normally included in the duty description separated by semicolons or commas, and ending with a period. </a:t>
            </a:r>
            <a:r>
              <a:rPr lang="en-US" sz="1400" b="1" dirty="0">
                <a:solidFill>
                  <a:srgbClr val="FFC000"/>
                </a:solidFill>
              </a:rPr>
              <a:t>Example: Squad Leader; Military Notary; Hand Receipt Holder; Fire Marshall; and Key Custodian. </a:t>
            </a:r>
            <a:endParaRPr lang="en-US" sz="1400" b="1" u="sng" dirty="0">
              <a:solidFill>
                <a:srgbClr val="FFC000"/>
              </a:solidFill>
            </a:endParaRPr>
          </a:p>
        </p:txBody>
      </p:sp>
      <p:sp>
        <p:nvSpPr>
          <p:cNvPr id="12" name="Footer Placeholder 11"/>
          <p:cNvSpPr>
            <a:spLocks noGrp="1"/>
          </p:cNvSpPr>
          <p:nvPr>
            <p:ph type="ftr" sz="quarter" idx="11"/>
          </p:nvPr>
        </p:nvSpPr>
        <p:spPr>
          <a:xfrm>
            <a:off x="4038600" y="6492875"/>
            <a:ext cx="4114800" cy="365125"/>
          </a:xfrm>
        </p:spPr>
        <p:txBody>
          <a:bodyPr/>
          <a:lstStyle/>
          <a:p>
            <a:r>
              <a:rPr lang="en-US" dirty="0"/>
              <a:t>UNCLASSIFIED</a:t>
            </a:r>
          </a:p>
        </p:txBody>
      </p:sp>
    </p:spTree>
    <p:extLst>
      <p:ext uri="{BB962C8B-B14F-4D97-AF65-F5344CB8AC3E}">
        <p14:creationId xmlns:p14="http://schemas.microsoft.com/office/powerpoint/2010/main" val="1097893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365125"/>
            <a:ext cx="11303725" cy="1325563"/>
          </a:xfrm>
        </p:spPr>
        <p:txBody>
          <a:bodyPr/>
          <a:lstStyle/>
          <a:p>
            <a:r>
              <a:rPr lang="en-US" dirty="0"/>
              <a:t>Formatting Bulleted Comments </a:t>
            </a:r>
            <a:br>
              <a:rPr lang="en-US" dirty="0"/>
            </a:br>
            <a:r>
              <a:rPr lang="en-US" sz="2800" dirty="0"/>
              <a:t>(SGT-1SG / MSG)</a:t>
            </a:r>
          </a:p>
        </p:txBody>
      </p:sp>
      <p:sp>
        <p:nvSpPr>
          <p:cNvPr id="3" name="Content Placeholder 2"/>
          <p:cNvSpPr>
            <a:spLocks noGrp="1"/>
          </p:cNvSpPr>
          <p:nvPr>
            <p:ph idx="1"/>
          </p:nvPr>
        </p:nvSpPr>
        <p:spPr>
          <a:xfrm>
            <a:off x="474616" y="1690687"/>
            <a:ext cx="5379720" cy="4762363"/>
          </a:xfrm>
          <a:solidFill>
            <a:srgbClr val="002060"/>
          </a:solidFill>
        </p:spPr>
        <p:txBody>
          <a:bodyPr>
            <a:normAutofit fontScale="92500" lnSpcReduction="10000"/>
          </a:bodyPr>
          <a:lstStyle/>
          <a:p>
            <a:r>
              <a:rPr lang="en-US" dirty="0">
                <a:solidFill>
                  <a:schemeClr val="bg1"/>
                </a:solidFill>
              </a:rPr>
              <a:t>Must be bulleted comments</a:t>
            </a:r>
          </a:p>
          <a:p>
            <a:pPr lvl="1"/>
            <a:r>
              <a:rPr lang="en-US" dirty="0">
                <a:solidFill>
                  <a:srgbClr val="FFC000"/>
                </a:solidFill>
              </a:rPr>
              <a:t>Exception is the senior rater narrative</a:t>
            </a:r>
          </a:p>
          <a:p>
            <a:r>
              <a:rPr lang="en-US" dirty="0">
                <a:solidFill>
                  <a:schemeClr val="bg1"/>
                </a:solidFill>
              </a:rPr>
              <a:t>At least one bullet is required per box</a:t>
            </a:r>
          </a:p>
          <a:p>
            <a:r>
              <a:rPr lang="en-US" dirty="0">
                <a:solidFill>
                  <a:schemeClr val="bg1"/>
                </a:solidFill>
              </a:rPr>
              <a:t>Must be short, concise, and to the point</a:t>
            </a:r>
          </a:p>
          <a:p>
            <a:r>
              <a:rPr lang="en-US" dirty="0">
                <a:solidFill>
                  <a:schemeClr val="bg1"/>
                </a:solidFill>
              </a:rPr>
              <a:t>Will not be longer than two lines</a:t>
            </a:r>
          </a:p>
          <a:p>
            <a:r>
              <a:rPr lang="en-US" dirty="0">
                <a:solidFill>
                  <a:schemeClr val="bg1"/>
                </a:solidFill>
              </a:rPr>
              <a:t>No more than one bullet per line</a:t>
            </a:r>
          </a:p>
          <a:p>
            <a:r>
              <a:rPr lang="en-US" dirty="0">
                <a:solidFill>
                  <a:schemeClr val="bg1"/>
                </a:solidFill>
              </a:rPr>
              <a:t>Start with action words (verbs) or possessive pronouns (his/her)</a:t>
            </a:r>
          </a:p>
          <a:p>
            <a:pPr lvl="1"/>
            <a:r>
              <a:rPr lang="en-US" dirty="0">
                <a:solidFill>
                  <a:srgbClr val="FFC000"/>
                </a:solidFill>
              </a:rPr>
              <a:t>personal pronouns (he or she) may be used</a:t>
            </a:r>
          </a:p>
        </p:txBody>
      </p:sp>
      <p:sp>
        <p:nvSpPr>
          <p:cNvPr id="4" name="Content Placeholder 2"/>
          <p:cNvSpPr txBox="1">
            <a:spLocks/>
          </p:cNvSpPr>
          <p:nvPr/>
        </p:nvSpPr>
        <p:spPr>
          <a:xfrm>
            <a:off x="6176554" y="1690688"/>
            <a:ext cx="5588726" cy="4762362"/>
          </a:xfrm>
          <a:prstGeom prst="rect">
            <a:avLst/>
          </a:prstGeom>
          <a:solidFill>
            <a:srgbClr val="00206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Use past tense when addressing the NCO’s performance</a:t>
            </a:r>
          </a:p>
          <a:p>
            <a:r>
              <a:rPr lang="en-US" dirty="0">
                <a:solidFill>
                  <a:schemeClr val="bg1"/>
                </a:solidFill>
              </a:rPr>
              <a:t>Use double space to separate bullets</a:t>
            </a:r>
          </a:p>
          <a:p>
            <a:r>
              <a:rPr lang="en-US" dirty="0">
                <a:solidFill>
                  <a:schemeClr val="bg1"/>
                </a:solidFill>
              </a:rPr>
              <a:t>Must be preceded by “o”</a:t>
            </a:r>
          </a:p>
          <a:p>
            <a:r>
              <a:rPr lang="en-US" dirty="0">
                <a:solidFill>
                  <a:schemeClr val="bg1"/>
                </a:solidFill>
              </a:rPr>
              <a:t>Must start with a lowercase letter</a:t>
            </a:r>
          </a:p>
          <a:p>
            <a:pPr lvl="1"/>
            <a:r>
              <a:rPr lang="en-US" dirty="0">
                <a:solidFill>
                  <a:srgbClr val="FFC000"/>
                </a:solidFill>
              </a:rPr>
              <a:t>Exception is a proper noun (name)</a:t>
            </a:r>
          </a:p>
          <a:p>
            <a:r>
              <a:rPr lang="en-US" dirty="0">
                <a:solidFill>
                  <a:schemeClr val="bg1"/>
                </a:solidFill>
              </a:rPr>
              <a:t>Use example once</a:t>
            </a:r>
          </a:p>
          <a:p>
            <a:pPr lvl="1"/>
            <a:r>
              <a:rPr lang="en-US" dirty="0">
                <a:solidFill>
                  <a:srgbClr val="FFC000"/>
                </a:solidFill>
              </a:rPr>
              <a:t>Rater must determine which attribute or competency the bullet bet fits</a:t>
            </a:r>
          </a:p>
        </p:txBody>
      </p:sp>
      <p:sp>
        <p:nvSpPr>
          <p:cNvPr id="5" name="Footer Placeholder 4"/>
          <p:cNvSpPr>
            <a:spLocks noGrp="1"/>
          </p:cNvSpPr>
          <p:nvPr>
            <p:ph type="ftr" sz="quarter" idx="11"/>
          </p:nvPr>
        </p:nvSpPr>
        <p:spPr>
          <a:xfrm>
            <a:off x="4014652" y="6453050"/>
            <a:ext cx="4114800" cy="365125"/>
          </a:xfrm>
        </p:spPr>
        <p:txBody>
          <a:bodyPr/>
          <a:lstStyle/>
          <a:p>
            <a:r>
              <a:rPr lang="en-US"/>
              <a:t>UNCLASSIFIED</a:t>
            </a:r>
          </a:p>
        </p:txBody>
      </p:sp>
    </p:spTree>
    <p:extLst>
      <p:ext uri="{BB962C8B-B14F-4D97-AF65-F5344CB8AC3E}">
        <p14:creationId xmlns:p14="http://schemas.microsoft.com/office/powerpoint/2010/main" val="433050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Rater Box Check Definition</a:t>
            </a:r>
          </a:p>
        </p:txBody>
      </p:sp>
      <p:sp>
        <p:nvSpPr>
          <p:cNvPr id="3" name="Content Placeholder 2"/>
          <p:cNvSpPr>
            <a:spLocks noGrp="1"/>
          </p:cNvSpPr>
          <p:nvPr>
            <p:ph idx="1"/>
          </p:nvPr>
        </p:nvSpPr>
        <p:spPr>
          <a:xfrm>
            <a:off x="838200" y="1825624"/>
            <a:ext cx="10515600" cy="4530725"/>
          </a:xfrm>
        </p:spPr>
        <p:txBody>
          <a:bodyPr>
            <a:normAutofit fontScale="77500" lnSpcReduction="20000"/>
          </a:bodyPr>
          <a:lstStyle/>
          <a:p>
            <a:r>
              <a:rPr lang="en-US" dirty="0"/>
              <a:t>“FAR EXCEEDED STANDARD” = Rated NCO performs extraordinarily above the required Army standards and organizational goals of leader competencies and attributes </a:t>
            </a:r>
          </a:p>
          <a:p>
            <a:r>
              <a:rPr lang="en-US" dirty="0"/>
              <a:t>“EXCEEDED STANDARD” = Rated NCO performs above the required Army standards and organizational goals of leader competencies and attributes </a:t>
            </a:r>
          </a:p>
          <a:p>
            <a:r>
              <a:rPr lang="en-US" dirty="0"/>
              <a:t>“MET STANDARD” = Rated NCO successfully achieves and maintains the required Army standards and organizational goals of leader competencies and attributes </a:t>
            </a:r>
          </a:p>
          <a:p>
            <a:r>
              <a:rPr lang="en-US" dirty="0"/>
              <a:t>“DID NOT MEET STANDARD” = Rated NCO fails to meet or maintain the required Army standards and organizational goals of leader competencies and attributes</a:t>
            </a:r>
          </a:p>
          <a:p>
            <a:r>
              <a:rPr lang="en-US" b="1" dirty="0">
                <a:solidFill>
                  <a:srgbClr val="FF0000"/>
                </a:solidFill>
              </a:rPr>
              <a:t>Notes:</a:t>
            </a:r>
          </a:p>
          <a:p>
            <a:pPr lvl="1"/>
            <a:r>
              <a:rPr lang="en-US" b="1" dirty="0">
                <a:solidFill>
                  <a:srgbClr val="FF0000"/>
                </a:solidFill>
              </a:rPr>
              <a:t>NCOERs with all “FAR EXCEEDED STANDARD” box checks are the rare exception; reserved for the very best performers</a:t>
            </a:r>
          </a:p>
          <a:p>
            <a:pPr lvl="1"/>
            <a:r>
              <a:rPr lang="en-US" b="1" dirty="0">
                <a:solidFill>
                  <a:srgbClr val="FF0000"/>
                </a:solidFill>
              </a:rPr>
              <a:t>Justify “FAR EXCEEDED STANDARD” and “EXCEEDED STANDARD” Bullets - Tell the story …  </a:t>
            </a:r>
          </a:p>
          <a:p>
            <a:pPr lvl="1"/>
            <a:r>
              <a:rPr lang="en-US" b="1" dirty="0">
                <a:solidFill>
                  <a:srgbClr val="FF0000"/>
                </a:solidFill>
              </a:rPr>
              <a:t>Must have at least one bullet per attribute and competency </a:t>
            </a:r>
          </a:p>
          <a:p>
            <a:pPr lvl="1"/>
            <a:r>
              <a:rPr lang="en-US" b="1" dirty="0">
                <a:solidFill>
                  <a:srgbClr val="FF0000"/>
                </a:solidFill>
              </a:rPr>
              <a:t>Ensure Rating Officials and Rated NCO understand performance measures </a:t>
            </a:r>
          </a:p>
          <a:p>
            <a:pPr lvl="1"/>
            <a:r>
              <a:rPr lang="en-US" b="1" dirty="0">
                <a:solidFill>
                  <a:srgbClr val="FF0000"/>
                </a:solidFill>
              </a:rPr>
              <a:t>NCOER Quality Control - suggest using CSM / SGM / 1SG</a:t>
            </a:r>
          </a:p>
        </p:txBody>
      </p:sp>
      <p:sp>
        <p:nvSpPr>
          <p:cNvPr id="4" name="Footer Placeholder 3"/>
          <p:cNvSpPr>
            <a:spLocks noGrp="1"/>
          </p:cNvSpPr>
          <p:nvPr>
            <p:ph type="ftr" sz="quarter" idx="11"/>
          </p:nvPr>
        </p:nvSpPr>
        <p:spPr/>
        <p:txBody>
          <a:bodyPr/>
          <a:lstStyle/>
          <a:p>
            <a:r>
              <a:rPr lang="en-US"/>
              <a:t>UNCLASSIFIED</a:t>
            </a:r>
            <a:endParaRPr lang="en-US" dirty="0"/>
          </a:p>
        </p:txBody>
      </p:sp>
    </p:spTree>
    <p:extLst>
      <p:ext uri="{BB962C8B-B14F-4D97-AF65-F5344CB8AC3E}">
        <p14:creationId xmlns:p14="http://schemas.microsoft.com/office/powerpoint/2010/main" val="800719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965" y="598828"/>
            <a:ext cx="10357346" cy="758069"/>
          </a:xfrm>
        </p:spPr>
        <p:txBody>
          <a:bodyPr>
            <a:normAutofit fontScale="90000"/>
          </a:bodyPr>
          <a:lstStyle/>
          <a:p>
            <a:r>
              <a:rPr lang="en-US" dirty="0"/>
              <a:t>Part IV – Performance Evaluation, Professionalism, Attributes, and Competencies</a:t>
            </a:r>
          </a:p>
        </p:txBody>
      </p:sp>
      <p:pic>
        <p:nvPicPr>
          <p:cNvPr id="6" name="Content Placeholder 5"/>
          <p:cNvPicPr>
            <a:picLocks noGrp="1" noChangeAspect="1"/>
          </p:cNvPicPr>
          <p:nvPr>
            <p:ph idx="1"/>
          </p:nvPr>
        </p:nvPicPr>
        <p:blipFill>
          <a:blip r:embed="rId2"/>
          <a:stretch>
            <a:fillRect/>
          </a:stretch>
        </p:blipFill>
        <p:spPr>
          <a:xfrm>
            <a:off x="856838" y="1654284"/>
            <a:ext cx="10515600" cy="3317652"/>
          </a:xfrm>
          <a:prstGeom prst="rect">
            <a:avLst/>
          </a:prstGeom>
        </p:spPr>
      </p:pic>
      <p:sp>
        <p:nvSpPr>
          <p:cNvPr id="8" name="TextBox 7"/>
          <p:cNvSpPr txBox="1"/>
          <p:nvPr/>
        </p:nvSpPr>
        <p:spPr>
          <a:xfrm>
            <a:off x="421204" y="4971936"/>
            <a:ext cx="11386868" cy="738664"/>
          </a:xfrm>
          <a:prstGeom prst="rect">
            <a:avLst/>
          </a:prstGeom>
          <a:solidFill>
            <a:srgbClr val="002060"/>
          </a:solidFill>
        </p:spPr>
        <p:txBody>
          <a:bodyPr wrap="square" rtlCol="0">
            <a:spAutoFit/>
          </a:bodyPr>
          <a:lstStyle/>
          <a:p>
            <a:r>
              <a:rPr lang="en-US" sz="1400" dirty="0">
                <a:solidFill>
                  <a:schemeClr val="bg1"/>
                </a:solidFill>
              </a:rPr>
              <a:t>For evaluation reports with a “THRU DATE” of 11 MAR 2020 or later, Soldiers who are unable to take a record APFT due to the COVID-19 outbreak will select “NO APFT” from the drop down menu in EES, the rater will explain the absence of APFT data in the provided comments section.  Rater comments must highlight COVID-19 as the contributing factor.  Lack of APFT due to COVID-19 will not result in a derogatory or referred report. Ref: MILPER 20-087</a:t>
            </a:r>
            <a:endParaRPr lang="en-US" sz="1400" b="1" u="sng" dirty="0">
              <a:solidFill>
                <a:schemeClr val="bg1"/>
              </a:solidFill>
            </a:endParaRPr>
          </a:p>
        </p:txBody>
      </p:sp>
      <p:sp>
        <p:nvSpPr>
          <p:cNvPr id="11" name="Rectangle 10"/>
          <p:cNvSpPr/>
          <p:nvPr/>
        </p:nvSpPr>
        <p:spPr>
          <a:xfrm>
            <a:off x="1354294" y="5810964"/>
            <a:ext cx="9520687" cy="523220"/>
          </a:xfrm>
          <a:prstGeom prst="rect">
            <a:avLst/>
          </a:prstGeom>
          <a:solidFill>
            <a:srgbClr val="002060"/>
          </a:solidFill>
        </p:spPr>
        <p:txBody>
          <a:bodyPr wrap="square">
            <a:spAutoFit/>
          </a:bodyPr>
          <a:lstStyle/>
          <a:p>
            <a:r>
              <a:rPr lang="en-US" sz="1400" b="0" i="0" dirty="0">
                <a:solidFill>
                  <a:schemeClr val="bg1"/>
                </a:solidFill>
                <a:effectLst/>
                <a:latin typeface="+mj-lt"/>
              </a:rPr>
              <a:t>Soldiers currently enrolled in the Army Body Composition Program (ABCP) for previous noncompliance with HT/WT must answer “NO” to within standards until the rated Soldier successfully meets body fat standards to be removed from ABCP.</a:t>
            </a:r>
            <a:endParaRPr lang="en-US" sz="1400" dirty="0">
              <a:solidFill>
                <a:schemeClr val="bg1"/>
              </a:solidFill>
              <a:latin typeface="+mj-lt"/>
            </a:endParaRPr>
          </a:p>
        </p:txBody>
      </p:sp>
      <p:sp>
        <p:nvSpPr>
          <p:cNvPr id="12" name="Footer Placeholder 11"/>
          <p:cNvSpPr>
            <a:spLocks noGrp="1"/>
          </p:cNvSpPr>
          <p:nvPr>
            <p:ph type="ftr" sz="quarter" idx="11"/>
          </p:nvPr>
        </p:nvSpPr>
        <p:spPr/>
        <p:txBody>
          <a:bodyPr/>
          <a:lstStyle/>
          <a:p>
            <a:r>
              <a:rPr lang="en-US"/>
              <a:t>UNCLASSIFIED</a:t>
            </a:r>
          </a:p>
        </p:txBody>
      </p:sp>
    </p:spTree>
    <p:extLst>
      <p:ext uri="{BB962C8B-B14F-4D97-AF65-F5344CB8AC3E}">
        <p14:creationId xmlns:p14="http://schemas.microsoft.com/office/powerpoint/2010/main" val="1440082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598828"/>
            <a:ext cx="10427677" cy="758069"/>
          </a:xfrm>
        </p:spPr>
        <p:txBody>
          <a:bodyPr>
            <a:normAutofit fontScale="90000"/>
          </a:bodyPr>
          <a:lstStyle/>
          <a:p>
            <a:r>
              <a:rPr lang="en-US" dirty="0"/>
              <a:t>Part IV – Performance Evaluation, Professionalism, Attributes, and Competencies, Cont’d.</a:t>
            </a:r>
          </a:p>
        </p:txBody>
      </p:sp>
      <p:pic>
        <p:nvPicPr>
          <p:cNvPr id="4" name="Content Placeholder 3"/>
          <p:cNvPicPr>
            <a:picLocks noGrp="1" noChangeAspect="1"/>
          </p:cNvPicPr>
          <p:nvPr>
            <p:ph idx="1"/>
          </p:nvPr>
        </p:nvPicPr>
        <p:blipFill>
          <a:blip r:embed="rId2"/>
          <a:stretch>
            <a:fillRect/>
          </a:stretch>
        </p:blipFill>
        <p:spPr>
          <a:xfrm>
            <a:off x="1475730" y="2496134"/>
            <a:ext cx="9240540" cy="3010320"/>
          </a:xfrm>
          <a:prstGeom prst="rect">
            <a:avLst/>
          </a:prstGeom>
        </p:spPr>
      </p:pic>
      <p:sp>
        <p:nvSpPr>
          <p:cNvPr id="5" name="Footer Placeholder 4"/>
          <p:cNvSpPr>
            <a:spLocks noGrp="1"/>
          </p:cNvSpPr>
          <p:nvPr>
            <p:ph type="ftr" sz="quarter" idx="11"/>
          </p:nvPr>
        </p:nvSpPr>
        <p:spPr/>
        <p:txBody>
          <a:bodyPr/>
          <a:lstStyle/>
          <a:p>
            <a:r>
              <a:rPr lang="en-US"/>
              <a:t>UNCLASSIFIED</a:t>
            </a:r>
          </a:p>
        </p:txBody>
      </p:sp>
    </p:spTree>
    <p:extLst>
      <p:ext uri="{BB962C8B-B14F-4D97-AF65-F5344CB8AC3E}">
        <p14:creationId xmlns:p14="http://schemas.microsoft.com/office/powerpoint/2010/main" val="225516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lnSpcReduction="10000"/>
          </a:bodyPr>
          <a:lstStyle/>
          <a:p>
            <a:r>
              <a:rPr lang="en-US" dirty="0"/>
              <a:t>ADP 6-22:  Army Leadership and the Profession</a:t>
            </a:r>
          </a:p>
          <a:p>
            <a:r>
              <a:rPr lang="en-US" dirty="0"/>
              <a:t>AR 614-200:  Enlisted Assignments and Utilization Management</a:t>
            </a:r>
          </a:p>
          <a:p>
            <a:r>
              <a:rPr lang="en-US" dirty="0"/>
              <a:t>AR 623-3:  Evaluation Reporting System</a:t>
            </a:r>
          </a:p>
          <a:p>
            <a:r>
              <a:rPr lang="en-US" dirty="0"/>
              <a:t>DA Pam 623-3:  Evaluation Reporting System</a:t>
            </a:r>
          </a:p>
          <a:p>
            <a:r>
              <a:rPr lang="en-US" dirty="0"/>
              <a:t>DA Form 2166-9-1:  NCO Evaluation Report (SGT)</a:t>
            </a:r>
          </a:p>
          <a:p>
            <a:r>
              <a:rPr lang="en-US" dirty="0"/>
              <a:t>DA Form 2166-9-1A:  NCO Evaluation Report Support Form</a:t>
            </a:r>
          </a:p>
          <a:p>
            <a:r>
              <a:rPr lang="en-US" dirty="0"/>
              <a:t>DA Form 2166-9-2:  NCO Evaluation Report (SSG-1SG/MSG)</a:t>
            </a:r>
          </a:p>
          <a:p>
            <a:r>
              <a:rPr lang="en-US" dirty="0"/>
              <a:t>DA Form 2166-9-3:  NCO Evaluation Report (CSM/SGM)</a:t>
            </a:r>
          </a:p>
          <a:p>
            <a:r>
              <a:rPr lang="en-US" dirty="0"/>
              <a:t>EES:  Evaluation Entry System</a:t>
            </a:r>
          </a:p>
          <a:p>
            <a:endParaRPr lang="en-US" dirty="0"/>
          </a:p>
          <a:p>
            <a:endParaRPr lang="en-US" dirty="0"/>
          </a:p>
        </p:txBody>
      </p:sp>
      <p:sp>
        <p:nvSpPr>
          <p:cNvPr id="4" name="Footer Placeholder 3"/>
          <p:cNvSpPr>
            <a:spLocks noGrp="1"/>
          </p:cNvSpPr>
          <p:nvPr>
            <p:ph type="ftr" sz="quarter" idx="11"/>
          </p:nvPr>
        </p:nvSpPr>
        <p:spPr/>
        <p:txBody>
          <a:bodyPr/>
          <a:lstStyle/>
          <a:p>
            <a:r>
              <a:rPr lang="en-US"/>
              <a:t>UNCLASSIFIED</a:t>
            </a:r>
          </a:p>
        </p:txBody>
      </p:sp>
    </p:spTree>
    <p:extLst>
      <p:ext uri="{BB962C8B-B14F-4D97-AF65-F5344CB8AC3E}">
        <p14:creationId xmlns:p14="http://schemas.microsoft.com/office/powerpoint/2010/main" val="2800345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98828"/>
            <a:ext cx="10603522" cy="758069"/>
          </a:xfrm>
        </p:spPr>
        <p:txBody>
          <a:bodyPr>
            <a:normAutofit fontScale="90000"/>
          </a:bodyPr>
          <a:lstStyle/>
          <a:p>
            <a:r>
              <a:rPr lang="en-US" dirty="0"/>
              <a:t>Part IV – Performance Evaluation, Professionalism, Attributes, and Competencies, Cont’d.</a:t>
            </a:r>
          </a:p>
        </p:txBody>
      </p:sp>
      <p:pic>
        <p:nvPicPr>
          <p:cNvPr id="4" name="Content Placeholder 3"/>
          <p:cNvPicPr>
            <a:picLocks noGrp="1" noChangeAspect="1"/>
          </p:cNvPicPr>
          <p:nvPr>
            <p:ph idx="1"/>
          </p:nvPr>
        </p:nvPicPr>
        <p:blipFill>
          <a:blip r:embed="rId2"/>
          <a:stretch>
            <a:fillRect/>
          </a:stretch>
        </p:blipFill>
        <p:spPr>
          <a:xfrm>
            <a:off x="1466204" y="2577107"/>
            <a:ext cx="9259592" cy="2848373"/>
          </a:xfrm>
          <a:prstGeom prst="rect">
            <a:avLst/>
          </a:prstGeom>
        </p:spPr>
      </p:pic>
      <p:sp>
        <p:nvSpPr>
          <p:cNvPr id="5" name="Footer Placeholder 4"/>
          <p:cNvSpPr>
            <a:spLocks noGrp="1"/>
          </p:cNvSpPr>
          <p:nvPr>
            <p:ph type="ftr" sz="quarter" idx="11"/>
          </p:nvPr>
        </p:nvSpPr>
        <p:spPr/>
        <p:txBody>
          <a:bodyPr/>
          <a:lstStyle/>
          <a:p>
            <a:r>
              <a:rPr lang="en-US"/>
              <a:t>UNCLASSIFIED</a:t>
            </a:r>
          </a:p>
        </p:txBody>
      </p:sp>
    </p:spTree>
    <p:extLst>
      <p:ext uri="{BB962C8B-B14F-4D97-AF65-F5344CB8AC3E}">
        <p14:creationId xmlns:p14="http://schemas.microsoft.com/office/powerpoint/2010/main" val="2097315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192" y="598828"/>
            <a:ext cx="10216662" cy="758069"/>
          </a:xfrm>
        </p:spPr>
        <p:txBody>
          <a:bodyPr>
            <a:normAutofit fontScale="90000"/>
          </a:bodyPr>
          <a:lstStyle/>
          <a:p>
            <a:r>
              <a:rPr lang="en-US" dirty="0"/>
              <a:t>Part IV – Performance Evaluation, Professionalism, Attributes, and Competencies, Cont’d.</a:t>
            </a:r>
          </a:p>
        </p:txBody>
      </p:sp>
      <p:pic>
        <p:nvPicPr>
          <p:cNvPr id="4" name="Content Placeholder 3"/>
          <p:cNvPicPr>
            <a:picLocks noGrp="1" noChangeAspect="1"/>
          </p:cNvPicPr>
          <p:nvPr>
            <p:ph idx="1"/>
          </p:nvPr>
        </p:nvPicPr>
        <p:blipFill>
          <a:blip r:embed="rId2"/>
          <a:stretch>
            <a:fillRect/>
          </a:stretch>
        </p:blipFill>
        <p:spPr>
          <a:xfrm>
            <a:off x="1475730" y="2243686"/>
            <a:ext cx="9240540" cy="3515216"/>
          </a:xfrm>
          <a:prstGeom prst="rect">
            <a:avLst/>
          </a:prstGeom>
        </p:spPr>
      </p:pic>
      <p:sp>
        <p:nvSpPr>
          <p:cNvPr id="5" name="Footer Placeholder 4"/>
          <p:cNvSpPr>
            <a:spLocks noGrp="1"/>
          </p:cNvSpPr>
          <p:nvPr>
            <p:ph type="ftr" sz="quarter" idx="11"/>
          </p:nvPr>
        </p:nvSpPr>
        <p:spPr/>
        <p:txBody>
          <a:bodyPr/>
          <a:lstStyle/>
          <a:p>
            <a:r>
              <a:rPr lang="en-US"/>
              <a:t>UNCLASSIFIED</a:t>
            </a:r>
          </a:p>
        </p:txBody>
      </p:sp>
    </p:spTree>
    <p:extLst>
      <p:ext uri="{BB962C8B-B14F-4D97-AF65-F5344CB8AC3E}">
        <p14:creationId xmlns:p14="http://schemas.microsoft.com/office/powerpoint/2010/main" val="3135836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Senior Rater Duty</a:t>
            </a:r>
          </a:p>
        </p:txBody>
      </p:sp>
      <p:sp>
        <p:nvSpPr>
          <p:cNvPr id="3" name="Content Placeholder 2"/>
          <p:cNvSpPr>
            <a:spLocks noGrp="1"/>
          </p:cNvSpPr>
          <p:nvPr>
            <p:ph idx="1"/>
          </p:nvPr>
        </p:nvSpPr>
        <p:spPr/>
        <p:txBody>
          <a:bodyPr>
            <a:normAutofit fontScale="77500" lnSpcReduction="20000"/>
          </a:bodyPr>
          <a:lstStyle/>
          <a:p>
            <a:r>
              <a:rPr lang="en-US" dirty="0"/>
              <a:t>If the potential assessment is consistent with the majority of NCOs in that grade the senior rater will place an “X” in the “HIGHLY QUALIFIED” box</a:t>
            </a:r>
            <a:br>
              <a:rPr lang="en-US" dirty="0"/>
            </a:br>
            <a:endParaRPr lang="en-US" dirty="0"/>
          </a:p>
          <a:p>
            <a:r>
              <a:rPr lang="en-US" dirty="0"/>
              <a:t>If the rated NCO’s potential exceeds that of the majority of NCOs in the senior rater’s population, the senior rater will place an “X” in the “MOST QUALIFIED” box.</a:t>
            </a:r>
          </a:p>
          <a:p>
            <a:endParaRPr lang="en-US" dirty="0"/>
          </a:p>
          <a:p>
            <a:r>
              <a:rPr lang="en-US" dirty="0"/>
              <a:t>If the rated NCO’s potential is adequate, but beneath the majority of NCOs in the senior rater’s population for that grade and the senior rater believes the rated NCO possesses potential with further development, the senior rater will place an “X” in the “QUALIFIED” box.</a:t>
            </a:r>
          </a:p>
          <a:p>
            <a:endParaRPr lang="en-US" dirty="0"/>
          </a:p>
          <a:p>
            <a:r>
              <a:rPr lang="en-US" dirty="0"/>
              <a:t>If the rated NCO’s potential is below the majority of NCOs in the senior rater’s population for that grade and the senior rater does not believe the rated NCO should be retained, the senior rater will place an “X” in the “NOT QUALIFIED” box</a:t>
            </a:r>
          </a:p>
        </p:txBody>
      </p:sp>
      <p:sp>
        <p:nvSpPr>
          <p:cNvPr id="4" name="Footer Placeholder 3"/>
          <p:cNvSpPr>
            <a:spLocks noGrp="1"/>
          </p:cNvSpPr>
          <p:nvPr>
            <p:ph type="ftr" sz="quarter" idx="11"/>
          </p:nvPr>
        </p:nvSpPr>
        <p:spPr/>
        <p:txBody>
          <a:bodyPr/>
          <a:lstStyle/>
          <a:p>
            <a:r>
              <a:rPr lang="en-US"/>
              <a:t>UNCLASSIFIED</a:t>
            </a:r>
            <a:endParaRPr lang="en-US" dirty="0"/>
          </a:p>
        </p:txBody>
      </p:sp>
    </p:spTree>
    <p:extLst>
      <p:ext uri="{BB962C8B-B14F-4D97-AF65-F5344CB8AC3E}">
        <p14:creationId xmlns:p14="http://schemas.microsoft.com/office/powerpoint/2010/main" val="3880184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Senior Rater Four Box Check System</a:t>
            </a:r>
          </a:p>
        </p:txBody>
      </p:sp>
      <p:sp>
        <p:nvSpPr>
          <p:cNvPr id="3" name="Content Placeholder 2"/>
          <p:cNvSpPr>
            <a:spLocks noGrp="1"/>
          </p:cNvSpPr>
          <p:nvPr>
            <p:ph idx="1"/>
          </p:nvPr>
        </p:nvSpPr>
        <p:spPr/>
        <p:txBody>
          <a:bodyPr>
            <a:normAutofit fontScale="85000" lnSpcReduction="20000"/>
          </a:bodyPr>
          <a:lstStyle/>
          <a:p>
            <a:r>
              <a:rPr lang="en-US" dirty="0"/>
              <a:t>Senior Raters will assess the rated NCO’s potential compared to all NCOs of the same rank: </a:t>
            </a:r>
          </a:p>
          <a:p>
            <a:endParaRPr lang="en-US" dirty="0"/>
          </a:p>
          <a:p>
            <a:pPr lvl="1"/>
            <a:r>
              <a:rPr lang="en-US" dirty="0"/>
              <a:t>− “MOST QUALIFIED” = the rated NCO’s potential exceeds that of the majority of NCOs in the Senior Rater’s population. </a:t>
            </a:r>
          </a:p>
          <a:p>
            <a:pPr lvl="1"/>
            <a:endParaRPr lang="en-US" dirty="0"/>
          </a:p>
          <a:p>
            <a:pPr lvl="1"/>
            <a:r>
              <a:rPr lang="en-US" dirty="0"/>
              <a:t>− “HIGHLY QUALIFIED”- the rated NCO’s potential assessment is consistent with the majority of NCOs in that grade </a:t>
            </a:r>
          </a:p>
          <a:p>
            <a:pPr lvl="1"/>
            <a:endParaRPr lang="en-US" dirty="0"/>
          </a:p>
          <a:p>
            <a:pPr lvl="1"/>
            <a:r>
              <a:rPr lang="en-US" dirty="0"/>
              <a:t>− “QUALIFIED”- the rated NCO's potential is adequate, but beneath the majority of NCOs in the Senior Rater's population for that grade and the Senior Rater believes the rated NCO should be retained</a:t>
            </a:r>
          </a:p>
          <a:p>
            <a:pPr lvl="1"/>
            <a:endParaRPr lang="en-US" dirty="0"/>
          </a:p>
          <a:p>
            <a:pPr lvl="1"/>
            <a:r>
              <a:rPr lang="en-US" dirty="0"/>
              <a:t>“NOT QUALIFIED”- the rated NCO's potential is below the majority of NCOs in the Senior Rater's population for that grade and the Senior Rater does not believe the rated NCO should be retained on active duty </a:t>
            </a:r>
          </a:p>
        </p:txBody>
      </p:sp>
      <p:sp>
        <p:nvSpPr>
          <p:cNvPr id="4" name="Footer Placeholder 3"/>
          <p:cNvSpPr>
            <a:spLocks noGrp="1"/>
          </p:cNvSpPr>
          <p:nvPr>
            <p:ph type="ftr" sz="quarter" idx="11"/>
          </p:nvPr>
        </p:nvSpPr>
        <p:spPr/>
        <p:txBody>
          <a:bodyPr/>
          <a:lstStyle/>
          <a:p>
            <a:r>
              <a:rPr lang="en-US"/>
              <a:t>UNCLASSIFIED</a:t>
            </a:r>
            <a:endParaRPr lang="en-US" dirty="0"/>
          </a:p>
        </p:txBody>
      </p:sp>
    </p:spTree>
    <p:extLst>
      <p:ext uri="{BB962C8B-B14F-4D97-AF65-F5344CB8AC3E}">
        <p14:creationId xmlns:p14="http://schemas.microsoft.com/office/powerpoint/2010/main" val="2063238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Profile Technique</a:t>
            </a:r>
          </a:p>
        </p:txBody>
      </p:sp>
      <p:sp>
        <p:nvSpPr>
          <p:cNvPr id="3" name="Content Placeholder 2"/>
          <p:cNvSpPr>
            <a:spLocks noGrp="1"/>
          </p:cNvSpPr>
          <p:nvPr>
            <p:ph idx="1"/>
          </p:nvPr>
        </p:nvSpPr>
        <p:spPr/>
        <p:txBody>
          <a:bodyPr/>
          <a:lstStyle/>
          <a:p>
            <a:r>
              <a:rPr lang="en-US" dirty="0"/>
              <a:t>The Managed Profile Technique is a system that ensures a senior rater can have confidence that other senior raters are not gaining an advantage and that they are still able to give their best Soldier a good rating without hurting others. </a:t>
            </a:r>
          </a:p>
          <a:p>
            <a:endParaRPr lang="en-US" dirty="0"/>
          </a:p>
          <a:p>
            <a:r>
              <a:rPr lang="en-US" dirty="0"/>
              <a:t>The bottom line of this technique is senior raters must keep less than 24% of all NCOERs written (separated by grade) as a top box Most Qualified selection</a:t>
            </a:r>
          </a:p>
        </p:txBody>
      </p:sp>
      <p:sp>
        <p:nvSpPr>
          <p:cNvPr id="4" name="Footer Placeholder 3"/>
          <p:cNvSpPr>
            <a:spLocks noGrp="1"/>
          </p:cNvSpPr>
          <p:nvPr>
            <p:ph type="ftr" sz="quarter" idx="11"/>
          </p:nvPr>
        </p:nvSpPr>
        <p:spPr/>
        <p:txBody>
          <a:bodyPr/>
          <a:lstStyle/>
          <a:p>
            <a:r>
              <a:rPr lang="en-US"/>
              <a:t>UNCLASSIFIED</a:t>
            </a:r>
            <a:endParaRPr lang="en-US" dirty="0"/>
          </a:p>
        </p:txBody>
      </p:sp>
    </p:spTree>
    <p:extLst>
      <p:ext uri="{BB962C8B-B14F-4D97-AF65-F5344CB8AC3E}">
        <p14:creationId xmlns:p14="http://schemas.microsoft.com/office/powerpoint/2010/main" val="1274560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Senior Rater Comments</a:t>
            </a:r>
          </a:p>
        </p:txBody>
      </p:sp>
      <p:sp>
        <p:nvSpPr>
          <p:cNvPr id="3" name="Content Placeholder 2"/>
          <p:cNvSpPr>
            <a:spLocks noGrp="1"/>
          </p:cNvSpPr>
          <p:nvPr>
            <p:ph idx="1"/>
          </p:nvPr>
        </p:nvSpPr>
        <p:spPr/>
        <p:txBody>
          <a:bodyPr>
            <a:normAutofit/>
          </a:bodyPr>
          <a:lstStyle/>
          <a:p>
            <a:r>
              <a:rPr lang="en-US" dirty="0"/>
              <a:t>The senior rater enters narrative comments in this block. </a:t>
            </a:r>
          </a:p>
          <a:p>
            <a:pPr lvl="1"/>
            <a:r>
              <a:rPr lang="en-US" b="1" dirty="0">
                <a:solidFill>
                  <a:srgbClr val="FF0000"/>
                </a:solidFill>
              </a:rPr>
              <a:t>Note: Bullet comments are prohibited</a:t>
            </a:r>
          </a:p>
          <a:p>
            <a:r>
              <a:rPr lang="en-US" dirty="0"/>
              <a:t>Potential comments should primarily focus on the rated NCO’s:</a:t>
            </a:r>
          </a:p>
          <a:p>
            <a:pPr lvl="1"/>
            <a:r>
              <a:rPr lang="en-US" dirty="0"/>
              <a:t>Potential for promotion</a:t>
            </a:r>
          </a:p>
          <a:p>
            <a:pPr lvl="1"/>
            <a:r>
              <a:rPr lang="en-US" dirty="0"/>
              <a:t>Command</a:t>
            </a:r>
          </a:p>
          <a:p>
            <a:pPr lvl="1"/>
            <a:r>
              <a:rPr lang="en-US" dirty="0"/>
              <a:t>Schooling (military and civilian)</a:t>
            </a:r>
          </a:p>
          <a:p>
            <a:pPr lvl="1"/>
            <a:r>
              <a:rPr lang="en-US" dirty="0"/>
              <a:t>Broadening assignments </a:t>
            </a:r>
          </a:p>
          <a:p>
            <a:pPr lvl="1"/>
            <a:r>
              <a:rPr lang="en-US" dirty="0"/>
              <a:t>Successive duty assignments </a:t>
            </a:r>
          </a:p>
          <a:p>
            <a:pPr lvl="1"/>
            <a:r>
              <a:rPr lang="en-US" dirty="0"/>
              <a:t>Level of assignments, or retention, when applicable</a:t>
            </a:r>
          </a:p>
        </p:txBody>
      </p:sp>
      <p:sp>
        <p:nvSpPr>
          <p:cNvPr id="4" name="Footer Placeholder 3"/>
          <p:cNvSpPr>
            <a:spLocks noGrp="1"/>
          </p:cNvSpPr>
          <p:nvPr>
            <p:ph type="ftr" sz="quarter" idx="11"/>
          </p:nvPr>
        </p:nvSpPr>
        <p:spPr/>
        <p:txBody>
          <a:bodyPr/>
          <a:lstStyle/>
          <a:p>
            <a:r>
              <a:rPr lang="en-US"/>
              <a:t>UNCLASSIFIED</a:t>
            </a:r>
            <a:endParaRPr lang="en-US" dirty="0"/>
          </a:p>
        </p:txBody>
      </p:sp>
      <p:sp>
        <p:nvSpPr>
          <p:cNvPr id="5" name="TextBox 4"/>
          <p:cNvSpPr txBox="1"/>
          <p:nvPr/>
        </p:nvSpPr>
        <p:spPr>
          <a:xfrm>
            <a:off x="8900160" y="6311900"/>
            <a:ext cx="3056708" cy="369332"/>
          </a:xfrm>
          <a:prstGeom prst="rect">
            <a:avLst/>
          </a:prstGeom>
          <a:noFill/>
        </p:spPr>
        <p:txBody>
          <a:bodyPr wrap="square" rtlCol="0">
            <a:spAutoFit/>
          </a:bodyPr>
          <a:lstStyle/>
          <a:p>
            <a:r>
              <a:rPr lang="en-US" b="1" dirty="0"/>
              <a:t>Ref: Table 3-10 DA Pam 623-3</a:t>
            </a:r>
          </a:p>
        </p:txBody>
      </p:sp>
    </p:spTree>
    <p:extLst>
      <p:ext uri="{BB962C8B-B14F-4D97-AF65-F5344CB8AC3E}">
        <p14:creationId xmlns:p14="http://schemas.microsoft.com/office/powerpoint/2010/main" val="1971122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V – Senior Rater Overall Potential</a:t>
            </a:r>
          </a:p>
        </p:txBody>
      </p:sp>
      <p:pic>
        <p:nvPicPr>
          <p:cNvPr id="4" name="Content Placeholder 3"/>
          <p:cNvPicPr>
            <a:picLocks noGrp="1" noChangeAspect="1"/>
          </p:cNvPicPr>
          <p:nvPr>
            <p:ph idx="1"/>
          </p:nvPr>
        </p:nvPicPr>
        <p:blipFill>
          <a:blip r:embed="rId2"/>
          <a:stretch>
            <a:fillRect/>
          </a:stretch>
        </p:blipFill>
        <p:spPr>
          <a:xfrm>
            <a:off x="1466204" y="2777160"/>
            <a:ext cx="9259592" cy="2448267"/>
          </a:xfrm>
          <a:prstGeom prst="rect">
            <a:avLst/>
          </a:prstGeom>
        </p:spPr>
      </p:pic>
      <p:sp>
        <p:nvSpPr>
          <p:cNvPr id="5" name="Footer Placeholder 4"/>
          <p:cNvSpPr>
            <a:spLocks noGrp="1"/>
          </p:cNvSpPr>
          <p:nvPr>
            <p:ph type="ftr" sz="quarter" idx="11"/>
          </p:nvPr>
        </p:nvSpPr>
        <p:spPr/>
        <p:txBody>
          <a:bodyPr/>
          <a:lstStyle/>
          <a:p>
            <a:r>
              <a:rPr lang="en-US"/>
              <a:t>UNCLASSIFIED</a:t>
            </a:r>
          </a:p>
        </p:txBody>
      </p:sp>
      <p:sp>
        <p:nvSpPr>
          <p:cNvPr id="6" name="TextBox 5"/>
          <p:cNvSpPr txBox="1"/>
          <p:nvPr/>
        </p:nvSpPr>
        <p:spPr>
          <a:xfrm>
            <a:off x="1753194" y="5483111"/>
            <a:ext cx="8067814" cy="307777"/>
          </a:xfrm>
          <a:prstGeom prst="rect">
            <a:avLst/>
          </a:prstGeom>
          <a:solidFill>
            <a:srgbClr val="002060"/>
          </a:solidFill>
        </p:spPr>
        <p:txBody>
          <a:bodyPr wrap="square" rtlCol="0">
            <a:spAutoFit/>
          </a:bodyPr>
          <a:lstStyle/>
          <a:p>
            <a:r>
              <a:rPr lang="en-US" sz="1400" dirty="0">
                <a:solidFill>
                  <a:schemeClr val="bg1"/>
                </a:solidFill>
              </a:rPr>
              <a:t>Successive and broadening assignments must be taken from the 27D Career Map</a:t>
            </a:r>
          </a:p>
        </p:txBody>
      </p:sp>
      <p:sp>
        <p:nvSpPr>
          <p:cNvPr id="7" name="TextBox 6"/>
          <p:cNvSpPr txBox="1"/>
          <p:nvPr/>
        </p:nvSpPr>
        <p:spPr>
          <a:xfrm>
            <a:off x="6955551" y="1688479"/>
            <a:ext cx="3943406" cy="738664"/>
          </a:xfrm>
          <a:prstGeom prst="rect">
            <a:avLst/>
          </a:prstGeom>
          <a:solidFill>
            <a:srgbClr val="002060"/>
          </a:solidFill>
        </p:spPr>
        <p:txBody>
          <a:bodyPr wrap="square" rtlCol="0">
            <a:spAutoFit/>
          </a:bodyPr>
          <a:lstStyle/>
          <a:p>
            <a:r>
              <a:rPr lang="en-US" sz="1400" dirty="0">
                <a:solidFill>
                  <a:schemeClr val="bg1"/>
                </a:solidFill>
              </a:rPr>
              <a:t>Senior rater comments must be in a narrative format and must include, school, promotion and potential. It must not be written in past tense.</a:t>
            </a:r>
          </a:p>
        </p:txBody>
      </p:sp>
      <p:sp>
        <p:nvSpPr>
          <p:cNvPr id="8" name="TextBox 7"/>
          <p:cNvSpPr txBox="1"/>
          <p:nvPr/>
        </p:nvSpPr>
        <p:spPr>
          <a:xfrm>
            <a:off x="405493" y="1688479"/>
            <a:ext cx="4807530" cy="954107"/>
          </a:xfrm>
          <a:prstGeom prst="rect">
            <a:avLst/>
          </a:prstGeom>
          <a:solidFill>
            <a:srgbClr val="002060"/>
          </a:solidFill>
        </p:spPr>
        <p:txBody>
          <a:bodyPr wrap="square" rtlCol="0">
            <a:spAutoFit/>
          </a:bodyPr>
          <a:lstStyle/>
          <a:p>
            <a:r>
              <a:rPr lang="en-US" sz="1400" dirty="0">
                <a:solidFill>
                  <a:schemeClr val="bg1"/>
                </a:solidFill>
              </a:rPr>
              <a:t>Senior rater:  how many NCO of the same rank the senior rater CURRENTLY rate.  NCO with a (P) will be compared to the higher rank. The same rule applies to the Senior rater profile. </a:t>
            </a:r>
            <a:r>
              <a:rPr lang="en-US" sz="1400" b="1" dirty="0">
                <a:solidFill>
                  <a:srgbClr val="FFC000"/>
                </a:solidFill>
              </a:rPr>
              <a:t>Example: SFC(P) will be compared/profiled against a MSG.</a:t>
            </a:r>
          </a:p>
        </p:txBody>
      </p:sp>
    </p:spTree>
    <p:extLst>
      <p:ext uri="{BB962C8B-B14F-4D97-AF65-F5344CB8AC3E}">
        <p14:creationId xmlns:p14="http://schemas.microsoft.com/office/powerpoint/2010/main" val="225662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492" y="598828"/>
            <a:ext cx="9829800" cy="758069"/>
          </a:xfrm>
        </p:spPr>
        <p:txBody>
          <a:bodyPr>
            <a:normAutofit fontScale="90000"/>
          </a:bodyPr>
          <a:lstStyle/>
          <a:p>
            <a:r>
              <a:rPr lang="en-US" dirty="0"/>
              <a:t>27D Paralegal Specialist</a:t>
            </a:r>
            <a:br>
              <a:rPr lang="en-US" dirty="0"/>
            </a:br>
            <a:r>
              <a:rPr lang="en-US" dirty="0"/>
              <a:t>Successive Assignments</a:t>
            </a:r>
          </a:p>
        </p:txBody>
      </p:sp>
      <p:pic>
        <p:nvPicPr>
          <p:cNvPr id="5" name="Content Placeholder 4"/>
          <p:cNvPicPr>
            <a:picLocks noGrp="1" noChangeAspect="1"/>
          </p:cNvPicPr>
          <p:nvPr>
            <p:ph idx="1"/>
          </p:nvPr>
        </p:nvPicPr>
        <p:blipFill>
          <a:blip r:embed="rId2"/>
          <a:stretch>
            <a:fillRect/>
          </a:stretch>
        </p:blipFill>
        <p:spPr>
          <a:xfrm>
            <a:off x="816828" y="1680954"/>
            <a:ext cx="10558344" cy="5177046"/>
          </a:xfrm>
          <a:prstGeom prst="rect">
            <a:avLst/>
          </a:prstGeom>
        </p:spPr>
      </p:pic>
      <p:sp>
        <p:nvSpPr>
          <p:cNvPr id="4" name="Footer Placeholder 3"/>
          <p:cNvSpPr>
            <a:spLocks noGrp="1"/>
          </p:cNvSpPr>
          <p:nvPr>
            <p:ph type="ftr" sz="quarter" idx="11"/>
          </p:nvPr>
        </p:nvSpPr>
        <p:spPr/>
        <p:txBody>
          <a:bodyPr/>
          <a:lstStyle/>
          <a:p>
            <a:r>
              <a:rPr lang="en-US"/>
              <a:t>UNCLASSIFIED</a:t>
            </a:r>
          </a:p>
        </p:txBody>
      </p:sp>
    </p:spTree>
    <p:extLst>
      <p:ext uri="{BB962C8B-B14F-4D97-AF65-F5344CB8AC3E}">
        <p14:creationId xmlns:p14="http://schemas.microsoft.com/office/powerpoint/2010/main" val="3619340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Broadening Assignments and PME</a:t>
            </a:r>
          </a:p>
        </p:txBody>
      </p:sp>
      <p:sp>
        <p:nvSpPr>
          <p:cNvPr id="4" name="Footer Placeholder 3"/>
          <p:cNvSpPr>
            <a:spLocks noGrp="1"/>
          </p:cNvSpPr>
          <p:nvPr>
            <p:ph type="ftr" sz="quarter" idx="11"/>
          </p:nvPr>
        </p:nvSpPr>
        <p:spPr/>
        <p:txBody>
          <a:bodyPr/>
          <a:lstStyle/>
          <a:p>
            <a:r>
              <a:rPr lang="en-US"/>
              <a:t>UNCLASSIFIED</a:t>
            </a:r>
            <a:endParaRPr lang="en-US" dirty="0"/>
          </a:p>
        </p:txBody>
      </p:sp>
      <p:pic>
        <p:nvPicPr>
          <p:cNvPr id="8" name="Content Placeholder 7"/>
          <p:cNvPicPr>
            <a:picLocks noGrp="1" noChangeAspect="1"/>
          </p:cNvPicPr>
          <p:nvPr>
            <p:ph idx="1"/>
          </p:nvPr>
        </p:nvPicPr>
        <p:blipFill>
          <a:blip r:embed="rId2"/>
          <a:stretch>
            <a:fillRect/>
          </a:stretch>
        </p:blipFill>
        <p:spPr>
          <a:xfrm>
            <a:off x="838200" y="2835666"/>
            <a:ext cx="10515600" cy="2331255"/>
          </a:xfrm>
          <a:prstGeom prst="rect">
            <a:avLst/>
          </a:prstGeom>
        </p:spPr>
      </p:pic>
    </p:spTree>
    <p:extLst>
      <p:ext uri="{BB962C8B-B14F-4D97-AF65-F5344CB8AC3E}">
        <p14:creationId xmlns:p14="http://schemas.microsoft.com/office/powerpoint/2010/main" val="1308704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69000">
              <a:srgbClr val="4D5043"/>
            </a:gs>
            <a:gs pos="100000">
              <a:schemeClr val="accent4"/>
            </a:gs>
            <a:gs pos="38000">
              <a:srgbClr val="002060"/>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10520"/>
            <a:ext cx="9144000" cy="2387600"/>
          </a:xfrm>
        </p:spPr>
        <p:txBody>
          <a:bodyPr/>
          <a:lstStyle/>
          <a:p>
            <a:r>
              <a:rPr lang="en-US" sz="9600" b="1" cap="small" dirty="0">
                <a:solidFill>
                  <a:schemeClr val="bg1"/>
                </a:solidFill>
                <a:effectLst>
                  <a:outerShdw blurRad="38100" dist="38100" dir="2700000" algn="tl">
                    <a:srgbClr val="000000">
                      <a:alpha val="43137"/>
                    </a:srgbClr>
                  </a:outerShdw>
                </a:effectLst>
              </a:rPr>
              <a:t>QUESTIONS?</a:t>
            </a: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36667" b="65000" l="63636" r="100000"/>
                    </a14:imgEffect>
                  </a14:imgLayer>
                </a14:imgProps>
              </a:ext>
              <a:ext uri="{28A0092B-C50C-407E-A947-70E740481C1C}">
                <a14:useLocalDpi xmlns:a14="http://schemas.microsoft.com/office/drawing/2010/main" val="0"/>
              </a:ext>
            </a:extLst>
          </a:blip>
          <a:srcRect l="63683" t="35842" b="27319"/>
          <a:stretch/>
        </p:blipFill>
        <p:spPr>
          <a:xfrm>
            <a:off x="112474" y="4060541"/>
            <a:ext cx="955343" cy="991090"/>
          </a:xfrm>
          <a:prstGeom prst="rect">
            <a:avLst/>
          </a:prstGeom>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76364" b="100000" l="0" r="22707"/>
                    </a14:imgEffect>
                  </a14:imgLayer>
                </a14:imgProps>
              </a:ext>
              <a:ext uri="{28A0092B-C50C-407E-A947-70E740481C1C}">
                <a14:useLocalDpi xmlns:a14="http://schemas.microsoft.com/office/drawing/2010/main" val="0"/>
              </a:ext>
            </a:extLst>
          </a:blip>
          <a:srcRect t="74818" r="80296"/>
          <a:stretch/>
        </p:blipFill>
        <p:spPr>
          <a:xfrm>
            <a:off x="202434" y="6162774"/>
            <a:ext cx="566247" cy="695226"/>
          </a:xfrm>
          <a:prstGeom prst="rect">
            <a:avLst/>
          </a:prstGeom>
        </p:spPr>
      </p:pic>
      <p:pic>
        <p:nvPicPr>
          <p:cNvPr id="9" name="Picture 8"/>
          <p:cNvPicPr>
            <a:picLocks noChangeAspect="1"/>
          </p:cNvPicPr>
          <p:nvPr/>
        </p:nvPicPr>
        <p:blipFill rotWithShape="1">
          <a:blip r:embed="rId6">
            <a:extLst>
              <a:ext uri="{BEBA8EAE-BF5A-486C-A8C5-ECC9F3942E4B}">
                <a14:imgProps xmlns:a14="http://schemas.microsoft.com/office/drawing/2010/main">
                  <a14:imgLayer r:embed="rId5">
                    <a14:imgEffect>
                      <a14:backgroundRemoval t="60000" b="93182" l="13974" r="41485"/>
                    </a14:imgEffect>
                  </a14:imgLayer>
                </a14:imgProps>
              </a:ext>
              <a:ext uri="{28A0092B-C50C-407E-A947-70E740481C1C}">
                <a14:useLocalDpi xmlns:a14="http://schemas.microsoft.com/office/drawing/2010/main" val="0"/>
              </a:ext>
            </a:extLst>
          </a:blip>
          <a:srcRect l="16446" t="61924" r="57624" b="8385"/>
          <a:stretch/>
        </p:blipFill>
        <p:spPr>
          <a:xfrm>
            <a:off x="64823" y="5518331"/>
            <a:ext cx="690752" cy="759827"/>
          </a:xfrm>
          <a:prstGeom prst="rect">
            <a:avLst/>
          </a:prstGeom>
        </p:spPr>
      </p:pic>
      <p:pic>
        <p:nvPicPr>
          <p:cNvPr id="10" name="Picture 9"/>
          <p:cNvPicPr>
            <a:picLocks noChangeAspect="1"/>
          </p:cNvPicPr>
          <p:nvPr/>
        </p:nvPicPr>
        <p:blipFill rotWithShape="1">
          <a:blip r:embed="rId7">
            <a:extLst>
              <a:ext uri="{BEBA8EAE-BF5A-486C-A8C5-ECC9F3942E4B}">
                <a14:imgProps xmlns:a14="http://schemas.microsoft.com/office/drawing/2010/main">
                  <a14:imgLayer r:embed="rId5">
                    <a14:imgEffect>
                      <a14:backgroundRemoval t="52996" b="78548" l="46463" r="61233"/>
                    </a14:imgEffect>
                  </a14:imgLayer>
                </a14:imgProps>
              </a:ext>
              <a:ext uri="{28A0092B-C50C-407E-A947-70E740481C1C}">
                <a14:useLocalDpi xmlns:a14="http://schemas.microsoft.com/office/drawing/2010/main" val="0"/>
              </a:ext>
            </a:extLst>
          </a:blip>
          <a:srcRect l="44617" t="49802" r="36921" b="18258"/>
          <a:stretch/>
        </p:blipFill>
        <p:spPr>
          <a:xfrm>
            <a:off x="240715" y="4802679"/>
            <a:ext cx="541072" cy="893395"/>
          </a:xfrm>
          <a:prstGeom prst="rect">
            <a:avLst/>
          </a:prstGeom>
        </p:spPr>
      </p:pic>
      <p:pic>
        <p:nvPicPr>
          <p:cNvPr id="11" name="Picture 10"/>
          <p:cNvPicPr>
            <a:picLocks noChangeAspect="1"/>
          </p:cNvPicPr>
          <p:nvPr/>
        </p:nvPicPr>
        <p:blipFill rotWithShape="1">
          <a:blip r:embed="rId8">
            <a:extLst>
              <a:ext uri="{BEBA8EAE-BF5A-486C-A8C5-ECC9F3942E4B}">
                <a14:imgProps xmlns:a14="http://schemas.microsoft.com/office/drawing/2010/main">
                  <a14:imgLayer r:embed="rId5">
                    <a14:imgEffect>
                      <a14:backgroundRemoval t="0" b="30000" l="70306" r="88210"/>
                    </a14:imgEffect>
                  </a14:imgLayer>
                </a14:imgProps>
              </a:ext>
              <a:ext uri="{28A0092B-C50C-407E-A947-70E740481C1C}">
                <a14:useLocalDpi xmlns:a14="http://schemas.microsoft.com/office/drawing/2010/main" val="0"/>
              </a:ext>
            </a:extLst>
          </a:blip>
          <a:srcRect l="69376" r="11608" b="68735"/>
          <a:stretch/>
        </p:blipFill>
        <p:spPr>
          <a:xfrm>
            <a:off x="184792" y="224853"/>
            <a:ext cx="541072" cy="854647"/>
          </a:xfrm>
          <a:prstGeom prst="rect">
            <a:avLst/>
          </a:prstGeom>
        </p:spPr>
      </p:pic>
      <p:pic>
        <p:nvPicPr>
          <p:cNvPr id="12" name="Picture 11"/>
          <p:cNvPicPr>
            <a:picLocks noChangeAspect="1"/>
          </p:cNvPicPr>
          <p:nvPr/>
        </p:nvPicPr>
        <p:blipFill rotWithShape="1">
          <a:blip r:embed="rId9">
            <a:extLst>
              <a:ext uri="{BEBA8EAE-BF5A-486C-A8C5-ECC9F3942E4B}">
                <a14:imgProps xmlns:a14="http://schemas.microsoft.com/office/drawing/2010/main">
                  <a14:imgLayer r:embed="rId5">
                    <a14:imgEffect>
                      <a14:backgroundRemoval t="42950" b="70868" l="2183" r="19643"/>
                    </a14:imgEffect>
                  </a14:imgLayer>
                </a14:imgProps>
              </a:ext>
              <a:ext uri="{28A0092B-C50C-407E-A947-70E740481C1C}">
                <a14:useLocalDpi xmlns:a14="http://schemas.microsoft.com/office/drawing/2010/main" val="0"/>
              </a:ext>
            </a:extLst>
          </a:blip>
          <a:srcRect l="-864" t="39460" r="78174" b="25642"/>
          <a:stretch/>
        </p:blipFill>
        <p:spPr>
          <a:xfrm>
            <a:off x="186734" y="2356112"/>
            <a:ext cx="695777" cy="1028111"/>
          </a:xfrm>
          <a:prstGeom prst="rect">
            <a:avLst/>
          </a:prstGeom>
        </p:spPr>
      </p:pic>
      <p:pic>
        <p:nvPicPr>
          <p:cNvPr id="13" name="Picture 12"/>
          <p:cNvPicPr>
            <a:picLocks noChangeAspect="1"/>
          </p:cNvPicPr>
          <p:nvPr/>
        </p:nvPicPr>
        <p:blipFill rotWithShape="1">
          <a:blip r:embed="rId10">
            <a:extLst>
              <a:ext uri="{BEBA8EAE-BF5A-486C-A8C5-ECC9F3942E4B}">
                <a14:imgProps xmlns:a14="http://schemas.microsoft.com/office/drawing/2010/main">
                  <a14:imgLayer r:embed="rId5">
                    <a14:imgEffect>
                      <a14:backgroundRemoval t="16054" b="43405" l="48718" r="64968"/>
                    </a14:imgEffect>
                  </a14:imgLayer>
                </a14:imgProps>
              </a:ext>
              <a:ext uri="{28A0092B-C50C-407E-A947-70E740481C1C}">
                <a14:useLocalDpi xmlns:a14="http://schemas.microsoft.com/office/drawing/2010/main" val="0"/>
              </a:ext>
            </a:extLst>
          </a:blip>
          <a:srcRect l="46687" t="12635" r="33001" b="53176"/>
          <a:stretch/>
        </p:blipFill>
        <p:spPr>
          <a:xfrm>
            <a:off x="240715" y="822584"/>
            <a:ext cx="535053" cy="865194"/>
          </a:xfrm>
          <a:prstGeom prst="rect">
            <a:avLst/>
          </a:prstGeom>
        </p:spPr>
      </p:pic>
      <p:pic>
        <p:nvPicPr>
          <p:cNvPr id="14" name="Picture 13"/>
          <p:cNvPicPr>
            <a:picLocks noChangeAspect="1"/>
          </p:cNvPicPr>
          <p:nvPr/>
        </p:nvPicPr>
        <p:blipFill rotWithShape="1">
          <a:blip r:embed="rId11">
            <a:extLst>
              <a:ext uri="{BEBA8EAE-BF5A-486C-A8C5-ECC9F3942E4B}">
                <a14:imgProps xmlns:a14="http://schemas.microsoft.com/office/drawing/2010/main">
                  <a14:imgLayer r:embed="rId5">
                    <a14:imgEffect>
                      <a14:backgroundRemoval t="19545" b="50455" l="85153" r="100000"/>
                    </a14:imgEffect>
                  </a14:imgLayer>
                </a14:imgProps>
              </a:ext>
              <a:ext uri="{28A0092B-C50C-407E-A947-70E740481C1C}">
                <a14:useLocalDpi xmlns:a14="http://schemas.microsoft.com/office/drawing/2010/main" val="0"/>
              </a:ext>
            </a:extLst>
          </a:blip>
          <a:srcRect l="83816" t="16102" r="-1535" b="45660"/>
          <a:stretch/>
        </p:blipFill>
        <p:spPr>
          <a:xfrm>
            <a:off x="215145" y="3080891"/>
            <a:ext cx="513690" cy="1064964"/>
          </a:xfrm>
          <a:prstGeom prst="rect">
            <a:avLst/>
          </a:prstGeom>
        </p:spPr>
      </p:pic>
      <p:pic>
        <p:nvPicPr>
          <p:cNvPr id="15" name="Picture 14"/>
          <p:cNvPicPr>
            <a:picLocks noChangeAspect="1"/>
          </p:cNvPicPr>
          <p:nvPr/>
        </p:nvPicPr>
        <p:blipFill rotWithShape="1">
          <a:blip r:embed="rId12">
            <a:extLst>
              <a:ext uri="{BEBA8EAE-BF5A-486C-A8C5-ECC9F3942E4B}">
                <a14:imgProps xmlns:a14="http://schemas.microsoft.com/office/drawing/2010/main">
                  <a14:imgLayer r:embed="rId5">
                    <a14:imgEffect>
                      <a14:backgroundRemoval t="31319" b="59030" l="23893" r="42169"/>
                    </a14:imgEffect>
                  </a14:imgLayer>
                </a14:imgProps>
              </a:ext>
              <a:ext uri="{28A0092B-C50C-407E-A947-70E740481C1C}">
                <a14:useLocalDpi xmlns:a14="http://schemas.microsoft.com/office/drawing/2010/main" val="0"/>
              </a:ext>
            </a:extLst>
          </a:blip>
          <a:srcRect l="21609" t="27855" r="55546" b="37506"/>
          <a:stretch/>
        </p:blipFill>
        <p:spPr>
          <a:xfrm>
            <a:off x="184792" y="1550952"/>
            <a:ext cx="658594" cy="959370"/>
          </a:xfrm>
          <a:prstGeom prst="rect">
            <a:avLst/>
          </a:prstGeom>
        </p:spPr>
      </p:pic>
      <p:sp>
        <p:nvSpPr>
          <p:cNvPr id="4" name="Footer Placeholder 3"/>
          <p:cNvSpPr>
            <a:spLocks noGrp="1"/>
          </p:cNvSpPr>
          <p:nvPr>
            <p:ph type="ftr" sz="quarter" idx="11"/>
          </p:nvPr>
        </p:nvSpPr>
        <p:spPr/>
        <p:txBody>
          <a:bodyPr/>
          <a:lstStyle/>
          <a:p>
            <a:r>
              <a:rPr lang="en-US"/>
              <a:t>UNCLASSIFIED</a:t>
            </a:r>
            <a:endParaRPr lang="en-US" dirty="0"/>
          </a:p>
        </p:txBody>
      </p:sp>
    </p:spTree>
    <p:extLst>
      <p:ext uri="{BB962C8B-B14F-4D97-AF65-F5344CB8AC3E}">
        <p14:creationId xmlns:p14="http://schemas.microsoft.com/office/powerpoint/2010/main" val="3503244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Reasons HRC Return NCOERs</a:t>
            </a:r>
          </a:p>
        </p:txBody>
      </p:sp>
      <p:sp>
        <p:nvSpPr>
          <p:cNvPr id="3" name="Content Placeholder 2"/>
          <p:cNvSpPr>
            <a:spLocks noGrp="1"/>
          </p:cNvSpPr>
          <p:nvPr>
            <p:ph idx="1"/>
          </p:nvPr>
        </p:nvSpPr>
        <p:spPr/>
        <p:txBody>
          <a:bodyPr>
            <a:normAutofit fontScale="85000" lnSpcReduction="20000"/>
          </a:bodyPr>
          <a:lstStyle/>
          <a:p>
            <a:r>
              <a:rPr lang="en-US" dirty="0"/>
              <a:t>Potential comments by the Rater</a:t>
            </a:r>
          </a:p>
          <a:p>
            <a:r>
              <a:rPr lang="en-US" dirty="0"/>
              <a:t>Duty MOSC in part III, block b is missing or less than the minimum required five characters</a:t>
            </a:r>
          </a:p>
          <a:p>
            <a:r>
              <a:rPr lang="en-US" dirty="0"/>
              <a:t>Missing rated Soldier's signature</a:t>
            </a:r>
          </a:p>
          <a:p>
            <a:r>
              <a:rPr lang="en-US" dirty="0"/>
              <a:t>Minimum grade of Senior Rater not met</a:t>
            </a:r>
          </a:p>
          <a:p>
            <a:r>
              <a:rPr lang="en-US" dirty="0"/>
              <a:t>Missing Supplementary Reviewer</a:t>
            </a:r>
          </a:p>
          <a:p>
            <a:r>
              <a:rPr lang="en-US" dirty="0"/>
              <a:t>Supplementary Reviewer does not meet rank/grade qualifications</a:t>
            </a:r>
          </a:p>
          <a:p>
            <a:r>
              <a:rPr lang="en-US" dirty="0"/>
              <a:t>Signature dates are out of sequence</a:t>
            </a:r>
          </a:p>
          <a:p>
            <a:r>
              <a:rPr lang="en-US" dirty="0"/>
              <a:t>Mentioning scholastic achievements during an AER-producing course (i.e., Honor Graduate, 4.0 GPA, etc.)</a:t>
            </a:r>
          </a:p>
          <a:p>
            <a:r>
              <a:rPr lang="en-US" dirty="0"/>
              <a:t>Applying new rating chain members retroactively in situations where the original rating chain member is no longer available</a:t>
            </a:r>
          </a:p>
          <a:p>
            <a:endParaRPr lang="en-US" dirty="0"/>
          </a:p>
          <a:p>
            <a:endParaRPr lang="en-US" dirty="0"/>
          </a:p>
        </p:txBody>
      </p:sp>
      <p:sp>
        <p:nvSpPr>
          <p:cNvPr id="4" name="Footer Placeholder 3"/>
          <p:cNvSpPr>
            <a:spLocks noGrp="1"/>
          </p:cNvSpPr>
          <p:nvPr>
            <p:ph type="ftr" sz="quarter" idx="11"/>
          </p:nvPr>
        </p:nvSpPr>
        <p:spPr/>
        <p:txBody>
          <a:bodyPr/>
          <a:lstStyle/>
          <a:p>
            <a:r>
              <a:rPr lang="en-US"/>
              <a:t>UNCLASSIFIED</a:t>
            </a:r>
          </a:p>
        </p:txBody>
      </p:sp>
    </p:spTree>
    <p:extLst>
      <p:ext uri="{BB962C8B-B14F-4D97-AF65-F5344CB8AC3E}">
        <p14:creationId xmlns:p14="http://schemas.microsoft.com/office/powerpoint/2010/main" val="300697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Roles and Responsibilities of the Rating Chain Members</a:t>
            </a:r>
          </a:p>
        </p:txBody>
      </p:sp>
      <p:sp>
        <p:nvSpPr>
          <p:cNvPr id="3" name="Content Placeholder 2"/>
          <p:cNvSpPr>
            <a:spLocks noGrp="1"/>
          </p:cNvSpPr>
          <p:nvPr>
            <p:ph idx="1"/>
          </p:nvPr>
        </p:nvSpPr>
        <p:spPr/>
        <p:txBody>
          <a:bodyPr>
            <a:normAutofit lnSpcReduction="10000"/>
          </a:bodyPr>
          <a:lstStyle/>
          <a:p>
            <a:r>
              <a:rPr lang="en-US" dirty="0"/>
              <a:t>The Rated Soldier: </a:t>
            </a:r>
          </a:p>
          <a:p>
            <a:pPr lvl="1"/>
            <a:r>
              <a:rPr lang="en-US" dirty="0"/>
              <a:t>The rated Soldier is the subject of the evaluation</a:t>
            </a:r>
          </a:p>
          <a:p>
            <a:pPr lvl="1"/>
            <a:r>
              <a:rPr lang="en-US" dirty="0"/>
              <a:t>Created the NCOER Support form </a:t>
            </a:r>
          </a:p>
          <a:p>
            <a:pPr lvl="1"/>
            <a:r>
              <a:rPr lang="en-US" dirty="0"/>
              <a:t>Generates the NCOER in EES (not prepare it)</a:t>
            </a:r>
          </a:p>
          <a:p>
            <a:r>
              <a:rPr lang="en-US" dirty="0"/>
              <a:t>Rater</a:t>
            </a:r>
          </a:p>
          <a:p>
            <a:pPr lvl="1"/>
            <a:r>
              <a:rPr lang="en-US" dirty="0"/>
              <a:t>Provides the rated Soldier with his/her Duties and responsibilities, and areas of emphasis</a:t>
            </a:r>
          </a:p>
          <a:p>
            <a:pPr lvl="1"/>
            <a:r>
              <a:rPr lang="en-US" dirty="0"/>
              <a:t>Conducts the quarterly Counseling with all NCOs</a:t>
            </a:r>
          </a:p>
          <a:p>
            <a:pPr lvl="1"/>
            <a:r>
              <a:rPr lang="en-US" dirty="0"/>
              <a:t>Prepares the NCOER bullets</a:t>
            </a:r>
          </a:p>
          <a:p>
            <a:r>
              <a:rPr lang="en-US" dirty="0"/>
              <a:t>Senior Rater</a:t>
            </a:r>
          </a:p>
          <a:p>
            <a:r>
              <a:rPr lang="en-US" dirty="0"/>
              <a:t>Reviewer</a:t>
            </a:r>
          </a:p>
          <a:p>
            <a:endParaRPr lang="en-US" dirty="0"/>
          </a:p>
          <a:p>
            <a:endParaRPr lang="en-US" dirty="0"/>
          </a:p>
        </p:txBody>
      </p:sp>
      <p:sp>
        <p:nvSpPr>
          <p:cNvPr id="4" name="Footer Placeholder 3"/>
          <p:cNvSpPr>
            <a:spLocks noGrp="1"/>
          </p:cNvSpPr>
          <p:nvPr>
            <p:ph type="ftr" sz="quarter" idx="11"/>
          </p:nvPr>
        </p:nvSpPr>
        <p:spPr/>
        <p:txBody>
          <a:bodyPr/>
          <a:lstStyle/>
          <a:p>
            <a:r>
              <a:rPr lang="en-US"/>
              <a:t>UNCLASSIFIED</a:t>
            </a:r>
          </a:p>
        </p:txBody>
      </p:sp>
    </p:spTree>
    <p:extLst>
      <p:ext uri="{BB962C8B-B14F-4D97-AF65-F5344CB8AC3E}">
        <p14:creationId xmlns:p14="http://schemas.microsoft.com/office/powerpoint/2010/main" val="427766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Rater</a:t>
            </a:r>
          </a:p>
        </p:txBody>
      </p:sp>
      <p:sp>
        <p:nvSpPr>
          <p:cNvPr id="3" name="Content Placeholder 2"/>
          <p:cNvSpPr>
            <a:spLocks noGrp="1"/>
          </p:cNvSpPr>
          <p:nvPr>
            <p:ph idx="1"/>
          </p:nvPr>
        </p:nvSpPr>
        <p:spPr/>
        <p:txBody>
          <a:bodyPr>
            <a:normAutofit fontScale="70000" lnSpcReduction="20000"/>
          </a:bodyPr>
          <a:lstStyle/>
          <a:p>
            <a:r>
              <a:rPr lang="en-US" dirty="0"/>
              <a:t>Raters must read, understand, and assess performance based on ADRP 6- 22 Leadership Attributes and Competencies </a:t>
            </a:r>
          </a:p>
          <a:p>
            <a:r>
              <a:rPr lang="en-US" dirty="0"/>
              <a:t>Ensure rating schemes are published and understood </a:t>
            </a:r>
          </a:p>
          <a:p>
            <a:r>
              <a:rPr lang="en-US" dirty="0"/>
              <a:t>Provide Support Form and Counsel those you rate (mandatory)</a:t>
            </a:r>
          </a:p>
          <a:p>
            <a:r>
              <a:rPr lang="en-US" dirty="0"/>
              <a:t>Understand how to manage your Rater profile - develop your rating philosophy and communicate it to rated Soldiers </a:t>
            </a:r>
          </a:p>
          <a:p>
            <a:r>
              <a:rPr lang="en-US" dirty="0"/>
              <a:t>Anticipate and project “next” Evaluation </a:t>
            </a:r>
          </a:p>
          <a:p>
            <a:r>
              <a:rPr lang="en-US" dirty="0"/>
              <a:t>Recommend future Operational and Broadening Assignments on field grade form </a:t>
            </a:r>
          </a:p>
          <a:p>
            <a:r>
              <a:rPr lang="en-US" dirty="0"/>
              <a:t>Clearly and concisely communicate most significant achievements </a:t>
            </a:r>
          </a:p>
          <a:p>
            <a:r>
              <a:rPr lang="en-US" dirty="0"/>
              <a:t>Focus on narrative comments; selection board members use the rater’s assessment in their file deliberations</a:t>
            </a:r>
          </a:p>
          <a:p>
            <a:r>
              <a:rPr lang="en-US" b="1" dirty="0">
                <a:solidFill>
                  <a:srgbClr val="FF0000"/>
                </a:solidFill>
              </a:rPr>
              <a:t>Anticipate and project future evaluations – When &amp; Why? </a:t>
            </a:r>
          </a:p>
          <a:p>
            <a:r>
              <a:rPr lang="en-US" b="1" dirty="0">
                <a:solidFill>
                  <a:srgbClr val="FF0000"/>
                </a:solidFill>
              </a:rPr>
              <a:t>Keep senior rating officials informed of upcoming evaluations  </a:t>
            </a:r>
          </a:p>
          <a:p>
            <a:r>
              <a:rPr lang="en-US" b="1" dirty="0">
                <a:solidFill>
                  <a:srgbClr val="FF0000"/>
                </a:solidFill>
              </a:rPr>
              <a:t>Track evaluations from submission to HRC thru completion</a:t>
            </a:r>
          </a:p>
        </p:txBody>
      </p:sp>
      <p:sp>
        <p:nvSpPr>
          <p:cNvPr id="4" name="Footer Placeholder 3"/>
          <p:cNvSpPr>
            <a:spLocks noGrp="1"/>
          </p:cNvSpPr>
          <p:nvPr>
            <p:ph type="ftr" sz="quarter" idx="11"/>
          </p:nvPr>
        </p:nvSpPr>
        <p:spPr/>
        <p:txBody>
          <a:bodyPr/>
          <a:lstStyle/>
          <a:p>
            <a:r>
              <a:rPr lang="en-US"/>
              <a:t>UNCLASSIFIED</a:t>
            </a:r>
            <a:endParaRPr lang="en-US" dirty="0"/>
          </a:p>
        </p:txBody>
      </p:sp>
    </p:spTree>
    <p:extLst>
      <p:ext uri="{BB962C8B-B14F-4D97-AF65-F5344CB8AC3E}">
        <p14:creationId xmlns:p14="http://schemas.microsoft.com/office/powerpoint/2010/main" val="4206430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Senior Rater</a:t>
            </a:r>
          </a:p>
        </p:txBody>
      </p:sp>
      <p:sp>
        <p:nvSpPr>
          <p:cNvPr id="3" name="Content Placeholder 2"/>
          <p:cNvSpPr>
            <a:spLocks noGrp="1"/>
          </p:cNvSpPr>
          <p:nvPr>
            <p:ph idx="1"/>
          </p:nvPr>
        </p:nvSpPr>
        <p:spPr>
          <a:xfrm>
            <a:off x="319727" y="1466893"/>
            <a:ext cx="5666294" cy="5090474"/>
          </a:xfrm>
        </p:spPr>
        <p:txBody>
          <a:bodyPr>
            <a:normAutofit fontScale="85000" lnSpcReduction="10000"/>
          </a:bodyPr>
          <a:lstStyle/>
          <a:p>
            <a:r>
              <a:rPr lang="en-US" dirty="0"/>
              <a:t>Senior Rater “owns” the Evaluation and is responsible for timely completion</a:t>
            </a:r>
          </a:p>
          <a:p>
            <a:r>
              <a:rPr lang="en-US" dirty="0"/>
              <a:t>Mentor/Develop your subordinates</a:t>
            </a:r>
          </a:p>
          <a:p>
            <a:pPr lvl="1"/>
            <a:r>
              <a:rPr lang="en-US" dirty="0"/>
              <a:t>Support Form – tool available to aid in defining / guiding goals and objectives throughout rating period, provides feedback to rated individual - not a lot of space but should be catalyst of conversation</a:t>
            </a:r>
          </a:p>
          <a:p>
            <a:r>
              <a:rPr lang="en-US" dirty="0"/>
              <a:t>Understand how the Evaluation Systems works</a:t>
            </a:r>
          </a:p>
          <a:p>
            <a:pPr lvl="1"/>
            <a:r>
              <a:rPr lang="en-US" dirty="0"/>
              <a:t>Fairly and accurately assess subordinates - participate in counseling</a:t>
            </a:r>
          </a:p>
          <a:p>
            <a:pPr lvl="1"/>
            <a:r>
              <a:rPr lang="en-US" dirty="0"/>
              <a:t>Senior Rater Narrative is key: Exclusive vs. Strong Narrative to describe subordinate</a:t>
            </a:r>
          </a:p>
          <a:p>
            <a:pPr lvl="1"/>
            <a:r>
              <a:rPr lang="en-US" dirty="0"/>
              <a:t>Quantify potential… identify your best</a:t>
            </a:r>
          </a:p>
          <a:p>
            <a:pPr lvl="1"/>
            <a:r>
              <a:rPr lang="en-US" dirty="0"/>
              <a:t>Be Careful… What you don’t say is just as telling as what you do say</a:t>
            </a:r>
          </a:p>
        </p:txBody>
      </p:sp>
      <p:sp>
        <p:nvSpPr>
          <p:cNvPr id="4" name="Footer Placeholder 3"/>
          <p:cNvSpPr>
            <a:spLocks noGrp="1"/>
          </p:cNvSpPr>
          <p:nvPr>
            <p:ph type="ftr" sz="quarter" idx="11"/>
          </p:nvPr>
        </p:nvSpPr>
        <p:spPr/>
        <p:txBody>
          <a:bodyPr/>
          <a:lstStyle/>
          <a:p>
            <a:r>
              <a:rPr lang="en-US" dirty="0"/>
              <a:t>UNCLASSIFIED</a:t>
            </a:r>
          </a:p>
        </p:txBody>
      </p:sp>
      <p:sp>
        <p:nvSpPr>
          <p:cNvPr id="5" name="Content Placeholder 2"/>
          <p:cNvSpPr txBox="1">
            <a:spLocks/>
          </p:cNvSpPr>
          <p:nvPr/>
        </p:nvSpPr>
        <p:spPr>
          <a:xfrm>
            <a:off x="6268824" y="1536170"/>
            <a:ext cx="5603449" cy="518530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Verify / Certify your subordinates on how to assess – ask them to bring their counseling and assessments with them to their counseling</a:t>
            </a:r>
          </a:p>
          <a:p>
            <a:r>
              <a:rPr lang="en-US" dirty="0"/>
              <a:t>Understand how to manage your Senior Rater profile - develop your rating philosophy</a:t>
            </a:r>
          </a:p>
          <a:p>
            <a:r>
              <a:rPr lang="en-US" dirty="0"/>
              <a:t>Anticipate and project “next” Evaluation</a:t>
            </a:r>
          </a:p>
          <a:p>
            <a:pPr lvl="1"/>
            <a:r>
              <a:rPr lang="en-US" dirty="0"/>
              <a:t>Current thru date on file plus 12 months or known changes of rater</a:t>
            </a:r>
          </a:p>
          <a:p>
            <a:pPr lvl="1"/>
            <a:r>
              <a:rPr lang="en-US" dirty="0"/>
              <a:t> Complete the record dates for those being considered by aboard</a:t>
            </a:r>
          </a:p>
          <a:p>
            <a:r>
              <a:rPr lang="en-US" dirty="0"/>
              <a:t>Monitor when reports are required, that they’re submitted on time, and unit rating schemes are current and accurate (Leader responsibility)</a:t>
            </a:r>
          </a:p>
          <a:p>
            <a:pPr lvl="1"/>
            <a:r>
              <a:rPr lang="en-US" dirty="0"/>
              <a:t>Use Evaluation Reporting System (ERS) and Evaluation Entry System (EES)</a:t>
            </a:r>
          </a:p>
          <a:p>
            <a:pPr lvl="1"/>
            <a:r>
              <a:rPr lang="en-US" dirty="0"/>
              <a:t>Use EES to submit – be aware of sequencing</a:t>
            </a:r>
          </a:p>
        </p:txBody>
      </p:sp>
    </p:spTree>
    <p:extLst>
      <p:ext uri="{BB962C8B-B14F-4D97-AF65-F5344CB8AC3E}">
        <p14:creationId xmlns:p14="http://schemas.microsoft.com/office/powerpoint/2010/main" val="19144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Documented Supplementary Reviewer Required</a:t>
            </a:r>
          </a:p>
        </p:txBody>
      </p:sp>
      <p:sp>
        <p:nvSpPr>
          <p:cNvPr id="3" name="Content Placeholder 2"/>
          <p:cNvSpPr>
            <a:spLocks noGrp="1"/>
          </p:cNvSpPr>
          <p:nvPr>
            <p:ph idx="1"/>
          </p:nvPr>
        </p:nvSpPr>
        <p:spPr>
          <a:xfrm>
            <a:off x="593889" y="1825626"/>
            <a:ext cx="10850252" cy="4377212"/>
          </a:xfrm>
        </p:spPr>
        <p:txBody>
          <a:bodyPr>
            <a:normAutofit fontScale="77500" lnSpcReduction="20000"/>
          </a:bodyPr>
          <a:lstStyle/>
          <a:p>
            <a:r>
              <a:rPr lang="en-US" dirty="0"/>
              <a:t>A documented supplementary review will be performed by a uniformed Army advisor, in the rank of SGM/CSM, CW3 through CW5, or CPT and above, designated in the NCOs rating chain, senior to the senior rater: </a:t>
            </a:r>
          </a:p>
          <a:p>
            <a:pPr lvl="1"/>
            <a:r>
              <a:rPr lang="en-US" dirty="0"/>
              <a:t>When a senior rater within the rated NCO’s rating chain is an NCO in the rank of MSG/1SG</a:t>
            </a:r>
          </a:p>
          <a:p>
            <a:pPr lvl="1"/>
            <a:r>
              <a:rPr lang="en-US" dirty="0"/>
              <a:t>When a senior rater within the rated NCO’s rating chain is a warrant officer in the rank of WO1 through CW2</a:t>
            </a:r>
          </a:p>
          <a:p>
            <a:pPr lvl="1"/>
            <a:r>
              <a:rPr lang="en-US" dirty="0"/>
              <a:t>When a senior rater within the rated NCO’s rating chain is an Army Officer in the rank of 2LT through 1LT</a:t>
            </a:r>
          </a:p>
          <a:p>
            <a:pPr lvl="1"/>
            <a:r>
              <a:rPr lang="en-US" dirty="0"/>
              <a:t>When there are no uniformed Army designated rating officials for the rated NCO. </a:t>
            </a:r>
          </a:p>
          <a:p>
            <a:pPr lvl="1"/>
            <a:r>
              <a:rPr lang="en-US" dirty="0"/>
              <a:t>When the senior rater is not a uniformed Army designated rating official and the rater is in the rank of SSG through MSG/1SG</a:t>
            </a:r>
          </a:p>
          <a:p>
            <a:pPr lvl="1"/>
            <a:r>
              <a:rPr lang="en-US" dirty="0"/>
              <a:t>When the senior rater is not a uniformed Army designated rating official and the rater is in the rank of WO1 through CW2 </a:t>
            </a:r>
          </a:p>
          <a:p>
            <a:pPr lvl="1"/>
            <a:r>
              <a:rPr lang="en-US" dirty="0"/>
              <a:t>When the senior rater is not a uniformed Army designated rating official and the rater is in the rank of 2LT through 1LT</a:t>
            </a:r>
          </a:p>
          <a:p>
            <a:pPr lvl="1"/>
            <a:r>
              <a:rPr lang="en-US" dirty="0"/>
              <a:t>For all “Relief for Cause” evaluation reports when the senior rater is the individual directing the relief</a:t>
            </a:r>
          </a:p>
          <a:p>
            <a:pPr lvl="1"/>
            <a:r>
              <a:rPr lang="en-US" dirty="0"/>
              <a:t>For all “Relief for Cause” evaluation reports directed by an individual other than the rating officials</a:t>
            </a:r>
          </a:p>
        </p:txBody>
      </p:sp>
      <p:sp>
        <p:nvSpPr>
          <p:cNvPr id="4" name="TextBox 3"/>
          <p:cNvSpPr txBox="1"/>
          <p:nvPr/>
        </p:nvSpPr>
        <p:spPr>
          <a:xfrm>
            <a:off x="8900160" y="6311900"/>
            <a:ext cx="3056708" cy="369332"/>
          </a:xfrm>
          <a:prstGeom prst="rect">
            <a:avLst/>
          </a:prstGeom>
          <a:noFill/>
        </p:spPr>
        <p:txBody>
          <a:bodyPr wrap="square" rtlCol="0">
            <a:spAutoFit/>
          </a:bodyPr>
          <a:lstStyle/>
          <a:p>
            <a:r>
              <a:rPr lang="en-US" b="1" dirty="0"/>
              <a:t>Ref: DA Pam 623-3, table 3-7</a:t>
            </a:r>
          </a:p>
        </p:txBody>
      </p:sp>
      <p:sp>
        <p:nvSpPr>
          <p:cNvPr id="5" name="Footer Placeholder 4"/>
          <p:cNvSpPr>
            <a:spLocks noGrp="1"/>
          </p:cNvSpPr>
          <p:nvPr>
            <p:ph type="ftr" sz="quarter" idx="11"/>
          </p:nvPr>
        </p:nvSpPr>
        <p:spPr/>
        <p:txBody>
          <a:bodyPr/>
          <a:lstStyle/>
          <a:p>
            <a:r>
              <a:rPr lang="en-US"/>
              <a:t>UNCLASSIFIED</a:t>
            </a:r>
          </a:p>
        </p:txBody>
      </p:sp>
    </p:spTree>
    <p:extLst>
      <p:ext uri="{BB962C8B-B14F-4D97-AF65-F5344CB8AC3E}">
        <p14:creationId xmlns:p14="http://schemas.microsoft.com/office/powerpoint/2010/main" val="266967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Format</a:t>
            </a:r>
          </a:p>
        </p:txBody>
      </p:sp>
      <p:sp>
        <p:nvSpPr>
          <p:cNvPr id="3" name="Content Placeholder 2"/>
          <p:cNvSpPr>
            <a:spLocks noGrp="1"/>
          </p:cNvSpPr>
          <p:nvPr>
            <p:ph idx="1"/>
          </p:nvPr>
        </p:nvSpPr>
        <p:spPr/>
        <p:txBody>
          <a:bodyPr/>
          <a:lstStyle/>
          <a:p>
            <a:r>
              <a:rPr lang="en-US" dirty="0"/>
              <a:t>Rater</a:t>
            </a:r>
          </a:p>
          <a:p>
            <a:pPr lvl="1"/>
            <a:r>
              <a:rPr lang="en-US" dirty="0"/>
              <a:t>Bullet comments for (SGT-1SG/MSG)</a:t>
            </a:r>
          </a:p>
          <a:p>
            <a:pPr lvl="1"/>
            <a:r>
              <a:rPr lang="en-US" dirty="0"/>
              <a:t>Narrative comments (CSM/SGM)</a:t>
            </a:r>
          </a:p>
          <a:p>
            <a:r>
              <a:rPr lang="en-US" dirty="0"/>
              <a:t>Senior Rater: Narrative comments for all NCOs</a:t>
            </a:r>
          </a:p>
          <a:p>
            <a:r>
              <a:rPr lang="en-US" dirty="0"/>
              <a:t>Supplementary Reviewer: </a:t>
            </a:r>
          </a:p>
          <a:p>
            <a:pPr lvl="1"/>
            <a:r>
              <a:rPr lang="en-US" dirty="0"/>
              <a:t>No comments</a:t>
            </a:r>
          </a:p>
          <a:p>
            <a:pPr lvl="1"/>
            <a:r>
              <a:rPr lang="en-US" dirty="0"/>
              <a:t>Supplementary reviewer required:</a:t>
            </a:r>
          </a:p>
          <a:p>
            <a:pPr lvl="2"/>
            <a:r>
              <a:rPr lang="en-US" dirty="0"/>
              <a:t>When the </a:t>
            </a:r>
            <a:r>
              <a:rPr lang="en-US" b="1" dirty="0"/>
              <a:t>senior rater </a:t>
            </a:r>
            <a:r>
              <a:rPr lang="en-US" dirty="0"/>
              <a:t>is a 2LT-1LT, WO1-CW2, or SFC-1SG-MSG; </a:t>
            </a:r>
          </a:p>
          <a:p>
            <a:pPr lvl="2"/>
            <a:r>
              <a:rPr lang="en-US" dirty="0"/>
              <a:t>In certain situations (i.e., no uniformed Army-designated rating officials, senior rater or someone outside the rating chain directs relief)</a:t>
            </a:r>
          </a:p>
        </p:txBody>
      </p:sp>
      <p:sp>
        <p:nvSpPr>
          <p:cNvPr id="4" name="Footer Placeholder 3"/>
          <p:cNvSpPr>
            <a:spLocks noGrp="1"/>
          </p:cNvSpPr>
          <p:nvPr>
            <p:ph type="ftr" sz="quarter" idx="11"/>
          </p:nvPr>
        </p:nvSpPr>
        <p:spPr/>
        <p:txBody>
          <a:bodyPr/>
          <a:lstStyle/>
          <a:p>
            <a:r>
              <a:rPr lang="en-US"/>
              <a:t>UNCLASSIFIED</a:t>
            </a:r>
          </a:p>
        </p:txBody>
      </p:sp>
    </p:spTree>
    <p:extLst>
      <p:ext uri="{BB962C8B-B14F-4D97-AF65-F5344CB8AC3E}">
        <p14:creationId xmlns:p14="http://schemas.microsoft.com/office/powerpoint/2010/main" val="316665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Codes</a:t>
            </a:r>
          </a:p>
        </p:txBody>
      </p:sp>
      <p:sp>
        <p:nvSpPr>
          <p:cNvPr id="3" name="Content Placeholder 2"/>
          <p:cNvSpPr>
            <a:spLocks noGrp="1"/>
          </p:cNvSpPr>
          <p:nvPr>
            <p:ph idx="1"/>
          </p:nvPr>
        </p:nvSpPr>
        <p:spPr>
          <a:xfrm>
            <a:off x="838199" y="1825625"/>
            <a:ext cx="10681355" cy="4351338"/>
          </a:xfrm>
        </p:spPr>
        <p:txBody>
          <a:bodyPr/>
          <a:lstStyle/>
          <a:p>
            <a:r>
              <a:rPr lang="en-US" dirty="0"/>
              <a:t>02 – Annual: 365 days</a:t>
            </a:r>
          </a:p>
          <a:p>
            <a:r>
              <a:rPr lang="en-US" dirty="0"/>
              <a:t>03 – Change of Rater</a:t>
            </a:r>
          </a:p>
          <a:p>
            <a:r>
              <a:rPr lang="en-US" dirty="0"/>
              <a:t>05 – Relief for cause</a:t>
            </a:r>
          </a:p>
          <a:p>
            <a:r>
              <a:rPr lang="en-US" dirty="0"/>
              <a:t>08 – Senior rater option</a:t>
            </a:r>
          </a:p>
          <a:p>
            <a:r>
              <a:rPr lang="en-US" dirty="0"/>
              <a:t>09 – Complete the record</a:t>
            </a:r>
          </a:p>
          <a:p>
            <a:r>
              <a:rPr lang="en-US" dirty="0"/>
              <a:t>10 – Extended annual:  The period covered will be more that one calendar year, but the rated period will not exceed 365 days</a:t>
            </a:r>
          </a:p>
          <a:p>
            <a:r>
              <a:rPr lang="en-US" dirty="0"/>
              <a:t>19 – HRC Directed</a:t>
            </a:r>
          </a:p>
        </p:txBody>
      </p:sp>
      <p:sp>
        <p:nvSpPr>
          <p:cNvPr id="4" name="TextBox 3"/>
          <p:cNvSpPr txBox="1"/>
          <p:nvPr/>
        </p:nvSpPr>
        <p:spPr>
          <a:xfrm>
            <a:off x="8900160" y="6311900"/>
            <a:ext cx="3056708" cy="369332"/>
          </a:xfrm>
          <a:prstGeom prst="rect">
            <a:avLst/>
          </a:prstGeom>
          <a:noFill/>
        </p:spPr>
        <p:txBody>
          <a:bodyPr wrap="square" rtlCol="0">
            <a:spAutoFit/>
          </a:bodyPr>
          <a:lstStyle/>
          <a:p>
            <a:r>
              <a:rPr lang="en-US" b="1" dirty="0"/>
              <a:t>Ref: Table 3-16 DA Pam 623-3</a:t>
            </a:r>
          </a:p>
        </p:txBody>
      </p:sp>
      <p:sp>
        <p:nvSpPr>
          <p:cNvPr id="5" name="Footer Placeholder 4"/>
          <p:cNvSpPr>
            <a:spLocks noGrp="1"/>
          </p:cNvSpPr>
          <p:nvPr>
            <p:ph type="ftr" sz="quarter" idx="11"/>
          </p:nvPr>
        </p:nvSpPr>
        <p:spPr/>
        <p:txBody>
          <a:bodyPr/>
          <a:lstStyle/>
          <a:p>
            <a:r>
              <a:rPr lang="en-US"/>
              <a:t>UNCLASSIFIED</a:t>
            </a:r>
          </a:p>
        </p:txBody>
      </p:sp>
    </p:spTree>
    <p:extLst>
      <p:ext uri="{BB962C8B-B14F-4D97-AF65-F5344CB8AC3E}">
        <p14:creationId xmlns:p14="http://schemas.microsoft.com/office/powerpoint/2010/main" val="4256169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15631</TotalTime>
  <Words>2803</Words>
  <Application>Microsoft Office PowerPoint</Application>
  <PresentationFormat>Widescreen</PresentationFormat>
  <Paragraphs>238</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How to Properly Prepare a NCOER</vt:lpstr>
      <vt:lpstr>References</vt:lpstr>
      <vt:lpstr>Top Reasons HRC Return NCOERs</vt:lpstr>
      <vt:lpstr>Roles and Responsibilities of the Rating Chain Members</vt:lpstr>
      <vt:lpstr>Role of the Rater</vt:lpstr>
      <vt:lpstr>Role of the Senior Rater</vt:lpstr>
      <vt:lpstr>Documented Supplementary Reviewer Required</vt:lpstr>
      <vt:lpstr>Assessment Format</vt:lpstr>
      <vt:lpstr>Submission Codes</vt:lpstr>
      <vt:lpstr>Non-rated Codes</vt:lpstr>
      <vt:lpstr>Skills and Qualifications</vt:lpstr>
      <vt:lpstr>What makes up the Military Occupational Specialty Code (MOSC)? </vt:lpstr>
      <vt:lpstr>Part I – Administrative Data</vt:lpstr>
      <vt:lpstr>Part II - Authentication</vt:lpstr>
      <vt:lpstr>Part III – Duty Description</vt:lpstr>
      <vt:lpstr>Formatting Bulleted Comments  (SGT-1SG / MSG)</vt:lpstr>
      <vt:lpstr>Rater Box Check Definition</vt:lpstr>
      <vt:lpstr>Part IV – Performance Evaluation, Professionalism, Attributes, and Competencies</vt:lpstr>
      <vt:lpstr>Part IV – Performance Evaluation, Professionalism, Attributes, and Competencies, Cont’d.</vt:lpstr>
      <vt:lpstr>Part IV – Performance Evaluation, Professionalism, Attributes, and Competencies, Cont’d.</vt:lpstr>
      <vt:lpstr>Part IV – Performance Evaluation, Professionalism, Attributes, and Competencies, Cont’d.</vt:lpstr>
      <vt:lpstr>Senior Rater Duty</vt:lpstr>
      <vt:lpstr>Senior Rater Four Box Check System</vt:lpstr>
      <vt:lpstr>Manage Profile Technique</vt:lpstr>
      <vt:lpstr>Senior Rater Comments</vt:lpstr>
      <vt:lpstr>Part V – Senior Rater Overall Potential</vt:lpstr>
      <vt:lpstr>27D Paralegal Specialist Successive Assignments</vt:lpstr>
      <vt:lpstr>Broadening Assignments and PME</vt:lpstr>
      <vt:lpstr>QUESTIONS?</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properly create a NCOER</dc:title>
  <dc:creator>Drummond, Peta-Gail SGM MIL USA FORSCOM</dc:creator>
  <cp:lastModifiedBy>Beau</cp:lastModifiedBy>
  <cp:revision>69</cp:revision>
  <dcterms:created xsi:type="dcterms:W3CDTF">2021-11-11T18:43:42Z</dcterms:created>
  <dcterms:modified xsi:type="dcterms:W3CDTF">2023-03-10T14:41:10Z</dcterms:modified>
</cp:coreProperties>
</file>