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5"/>
    <p:sldMasterId id="2147483827" r:id="rId6"/>
  </p:sldMasterIdLst>
  <p:notesMasterIdLst>
    <p:notesMasterId r:id="rId53"/>
  </p:notesMasterIdLst>
  <p:handoutMasterIdLst>
    <p:handoutMasterId r:id="rId54"/>
  </p:handoutMasterIdLst>
  <p:sldIdLst>
    <p:sldId id="375" r:id="rId7"/>
    <p:sldId id="363" r:id="rId8"/>
    <p:sldId id="303" r:id="rId9"/>
    <p:sldId id="304" r:id="rId10"/>
    <p:sldId id="356" r:id="rId11"/>
    <p:sldId id="309" r:id="rId12"/>
    <p:sldId id="305" r:id="rId13"/>
    <p:sldId id="352" r:id="rId14"/>
    <p:sldId id="307" r:id="rId15"/>
    <p:sldId id="355" r:id="rId16"/>
    <p:sldId id="370" r:id="rId17"/>
    <p:sldId id="371" r:id="rId18"/>
    <p:sldId id="357" r:id="rId19"/>
    <p:sldId id="315" r:id="rId20"/>
    <p:sldId id="308" r:id="rId21"/>
    <p:sldId id="317" r:id="rId22"/>
    <p:sldId id="337" r:id="rId23"/>
    <p:sldId id="339" r:id="rId24"/>
    <p:sldId id="341" r:id="rId25"/>
    <p:sldId id="358" r:id="rId26"/>
    <p:sldId id="310" r:id="rId27"/>
    <p:sldId id="311" r:id="rId28"/>
    <p:sldId id="369" r:id="rId29"/>
    <p:sldId id="312" r:id="rId30"/>
    <p:sldId id="349" r:id="rId31"/>
    <p:sldId id="362" r:id="rId32"/>
    <p:sldId id="320" r:id="rId33"/>
    <p:sldId id="321" r:id="rId34"/>
    <p:sldId id="374" r:id="rId35"/>
    <p:sldId id="322" r:id="rId36"/>
    <p:sldId id="365" r:id="rId37"/>
    <p:sldId id="343" r:id="rId38"/>
    <p:sldId id="346" r:id="rId39"/>
    <p:sldId id="348" r:id="rId40"/>
    <p:sldId id="323" r:id="rId41"/>
    <p:sldId id="325" r:id="rId42"/>
    <p:sldId id="326" r:id="rId43"/>
    <p:sldId id="366" r:id="rId44"/>
    <p:sldId id="350" r:id="rId45"/>
    <p:sldId id="368" r:id="rId46"/>
    <p:sldId id="333" r:id="rId47"/>
    <p:sldId id="329" r:id="rId48"/>
    <p:sldId id="361" r:id="rId49"/>
    <p:sldId id="360" r:id="rId50"/>
    <p:sldId id="353" r:id="rId51"/>
    <p:sldId id="359" r:id="rId52"/>
  </p:sldIdLst>
  <p:sldSz cx="12192000" cy="6858000"/>
  <p:notesSz cx="6997700" cy="9271000"/>
  <p:custDataLst>
    <p:tags r:id="rId55"/>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0">
          <p15:clr>
            <a:srgbClr val="A4A3A4"/>
          </p15:clr>
        </p15:guide>
        <p15:guide id="2" pos="22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tto, Caila R CTR USARMY HQDA TJAGLCS (USA)" initials="MCRCUHT(" lastIdx="1" clrIdx="0">
    <p:extLst>
      <p:ext uri="{19B8F6BF-5375-455C-9EA6-DF929625EA0E}">
        <p15:presenceInfo xmlns:p15="http://schemas.microsoft.com/office/powerpoint/2012/main" userId="S-1-5-21-412667653-668731278-4213794525-8632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06D"/>
    <a:srgbClr val="003366"/>
    <a:srgbClr val="333399"/>
    <a:srgbClr val="003B76"/>
    <a:srgbClr val="FF0000"/>
    <a:srgbClr val="FF3300"/>
    <a:srgbClr val="33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4" autoAdjust="0"/>
    <p:restoredTop sz="64132" autoAdjust="0"/>
  </p:normalViewPr>
  <p:slideViewPr>
    <p:cSldViewPr>
      <p:cViewPr varScale="1">
        <p:scale>
          <a:sx n="70" d="100"/>
          <a:sy n="70" d="100"/>
        </p:scale>
        <p:origin x="1920" y="54"/>
      </p:cViewPr>
      <p:guideLst>
        <p:guide orient="horz" pos="2160"/>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75" d="100"/>
        <a:sy n="75" d="100"/>
      </p:scale>
      <p:origin x="0" y="0"/>
    </p:cViewPr>
  </p:sorterViewPr>
  <p:notesViewPr>
    <p:cSldViewPr>
      <p:cViewPr>
        <p:scale>
          <a:sx n="100" d="100"/>
          <a:sy n="100" d="100"/>
        </p:scale>
        <p:origin x="1584" y="-2932"/>
      </p:cViewPr>
      <p:guideLst>
        <p:guide orient="horz" pos="2920"/>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tags" Target="tags/tag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notesMaster" Target="notesMasters/notesMaster1.xml"/><Relationship Id="rId58" Type="http://schemas.openxmlformats.org/officeDocument/2006/relationships/viewProps" Target="viewProps.xml"/><Relationship Id="rId5" Type="http://schemas.openxmlformats.org/officeDocument/2006/relationships/slideMaster" Target="slideMasters/slideMaster1.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theme" Target="theme/theme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presProps" Target="presProp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3570"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93571"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93572" name="Rectangle 4"/>
          <p:cNvSpPr>
            <a:spLocks noGrp="1" noChangeArrowheads="1"/>
          </p:cNvSpPr>
          <p:nvPr>
            <p:ph type="ftr" sz="quarter" idx="2"/>
          </p:nvPr>
        </p:nvSpPr>
        <p:spPr bwMode="auto">
          <a:xfrm>
            <a:off x="0" y="88058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93573" name="Rectangle 5"/>
          <p:cNvSpPr>
            <a:spLocks noGrp="1" noChangeArrowheads="1"/>
          </p:cNvSpPr>
          <p:nvPr>
            <p:ph type="sldNum" sz="quarter" idx="3"/>
          </p:nvPr>
        </p:nvSpPr>
        <p:spPr bwMode="auto">
          <a:xfrm>
            <a:off x="3963988" y="88058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6970B7D-3CD6-4713-A2A8-EFCA0565FBD7}" type="slidenum">
              <a:rPr lang="en-US"/>
              <a:pPr>
                <a:defRPr/>
              </a:pPr>
              <a:t>‹#›</a:t>
            </a:fld>
            <a:endParaRPr lang="en-US"/>
          </a:p>
        </p:txBody>
      </p:sp>
    </p:spTree>
    <p:extLst>
      <p:ext uri="{BB962C8B-B14F-4D97-AF65-F5344CB8AC3E}">
        <p14:creationId xmlns:p14="http://schemas.microsoft.com/office/powerpoint/2010/main" val="69062668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eaLnBrk="1" hangingPunct="1">
              <a:defRPr sz="1200">
                <a:latin typeface="Arial" charset="0"/>
              </a:defRPr>
            </a:lvl1pPr>
          </a:lstStyle>
          <a:p>
            <a:pPr>
              <a:defRPr/>
            </a:pPr>
            <a:endParaRPr lang="en-US"/>
          </a:p>
        </p:txBody>
      </p:sp>
      <p:sp>
        <p:nvSpPr>
          <p:cNvPr id="6147"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eaLnBrk="1" hangingPunct="1">
              <a:defRPr sz="1200">
                <a:latin typeface="Arial"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409575" y="695325"/>
            <a:ext cx="6178550" cy="3476625"/>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0088" y="4403725"/>
            <a:ext cx="5597525" cy="41719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eaLnBrk="1" hangingPunct="1">
              <a:defRPr sz="1200">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0" y="8805863"/>
            <a:ext cx="6996113"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ctr" defTabSz="930275" eaLnBrk="1" hangingPunct="1">
              <a:defRPr sz="1200">
                <a:latin typeface="Arial" charset="0"/>
              </a:defRPr>
            </a:lvl1pPr>
          </a:lstStyle>
          <a:p>
            <a:pPr>
              <a:defRPr/>
            </a:pPr>
            <a:fld id="{4A8ACF1F-138B-4DFA-9BF7-89243A430CB4}" type="slidenum">
              <a:rPr lang="en-US"/>
              <a:pPr>
                <a:defRPr/>
              </a:pPr>
              <a:t>‹#›</a:t>
            </a:fld>
            <a:endParaRPr lang="en-US"/>
          </a:p>
        </p:txBody>
      </p:sp>
    </p:spTree>
    <p:extLst>
      <p:ext uri="{BB962C8B-B14F-4D97-AF65-F5344CB8AC3E}">
        <p14:creationId xmlns:p14="http://schemas.microsoft.com/office/powerpoint/2010/main" val="132399041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Select Note Pages contain instruction comments to assist with your presentation.</a:t>
            </a:r>
          </a:p>
          <a:p>
            <a:endParaRPr lang="en-US" b="1" dirty="0"/>
          </a:p>
          <a:p>
            <a:r>
              <a:rPr lang="en-US" b="1" dirty="0"/>
              <a:t>This Standard Training Package (STP) is current as of 1 September 2024. </a:t>
            </a:r>
            <a:r>
              <a:rPr lang="en-US" sz="1000" b="1" dirty="0"/>
              <a:t>To ensure this is the most current version, please go to https://tjaglcs.army.mil/  and locate the STPs within the "Training" area/box of the TJAGLCS site.</a:t>
            </a:r>
          </a:p>
        </p:txBody>
      </p:sp>
    </p:spTree>
    <p:extLst>
      <p:ext uri="{BB962C8B-B14F-4D97-AF65-F5344CB8AC3E}">
        <p14:creationId xmlns:p14="http://schemas.microsoft.com/office/powerpoint/2010/main" val="957612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type="body" idx="1"/>
          </p:nvPr>
        </p:nvSpPr>
        <p:spPr>
          <a:xfrm>
            <a:off x="931863" y="4403725"/>
            <a:ext cx="5133975" cy="4171950"/>
          </a:xfrm>
          <a:noFill/>
          <a:ln/>
        </p:spPr>
        <p:txBody>
          <a:bodyPr/>
          <a:lstStyle/>
          <a:p>
            <a:pPr eaLnBrk="1" hangingPunct="1">
              <a:lnSpc>
                <a:spcPct val="75000"/>
              </a:lnSpc>
              <a:buFontTx/>
              <a:buChar char="•"/>
            </a:pPr>
            <a:r>
              <a:rPr lang="en-US" sz="1200" b="1" dirty="0"/>
              <a:t> Instructor Comments:</a:t>
            </a:r>
          </a:p>
          <a:p>
            <a:pPr marL="628650" lvl="1" eaLnBrk="1" hangingPunct="1">
              <a:buFontTx/>
              <a:buChar char="•"/>
            </a:pPr>
            <a:r>
              <a:rPr lang="en-US" sz="1200" dirty="0"/>
              <a:t> The SCRA’s coverage NORMALLY terminates on the date the Service member is released from military service or dies while in military service.  Other sections of the Act “qualify” this period of military service.  For example, the protection calling for a stay of a civil proceeding extends for “90 days after termination of or release from military service.”  As to default judgments, an application to set aside a default judgment must be filed not later than “90 days after the date of termination of or release from military service.”</a:t>
            </a:r>
          </a:p>
          <a:p>
            <a:pPr marL="628650" lvl="1" eaLnBrk="1" hangingPunct="1">
              <a:buFontTx/>
              <a:buChar char="•"/>
            </a:pPr>
            <a:endParaRPr lang="en-US" sz="1200" dirty="0"/>
          </a:p>
          <a:p>
            <a:pPr marL="628650" lvl="1" eaLnBrk="1" hangingPunct="1">
              <a:buFontTx/>
              <a:buChar char="•"/>
            </a:pPr>
            <a:r>
              <a:rPr lang="en-US" sz="1200" dirty="0"/>
              <a:t> Special rules for mortgages only:  6% interest rate continues for one year after REFRAD; court order required, civil proceedings may be stayed, and the Service member’s obligation may be adjusted by the court for actions filed up to 1</a:t>
            </a:r>
            <a:r>
              <a:rPr lang="en-US" sz="1200" baseline="0" dirty="0"/>
              <a:t> year</a:t>
            </a:r>
            <a:r>
              <a:rPr lang="en-US" sz="1200" dirty="0"/>
              <a:t> after REFRAD</a:t>
            </a:r>
          </a:p>
          <a:p>
            <a:pPr marL="628650" lvl="1" eaLnBrk="1" hangingPunct="1"/>
            <a:r>
              <a:rPr lang="en-US" sz="1200" dirty="0"/>
              <a:t> </a:t>
            </a:r>
          </a:p>
          <a:p>
            <a:pPr marL="628650" lvl="1" eaLnBrk="1" hangingPunct="1">
              <a:buFontTx/>
              <a:buChar char="•"/>
            </a:pPr>
            <a:r>
              <a:rPr lang="en-US" sz="1200" dirty="0"/>
              <a:t> The term “military service” is defined as active duty (or National Guard Title 32 service of more than 30 consecutive days under a national emergency).  See section 3911(2)).</a:t>
            </a:r>
          </a:p>
          <a:p>
            <a:pPr marL="628650" lvl="1" eaLnBrk="1" hangingPunct="1">
              <a:lnSpc>
                <a:spcPct val="75000"/>
              </a:lnSpc>
            </a:pPr>
            <a:endParaRPr lang="en-US" sz="1200" dirty="0"/>
          </a:p>
        </p:txBody>
      </p:sp>
      <p:sp>
        <p:nvSpPr>
          <p:cNvPr id="59396"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129369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409575" y="695325"/>
            <a:ext cx="6178550" cy="3476625"/>
          </a:xfrm>
          <a:ln/>
        </p:spPr>
      </p:sp>
      <p:sp>
        <p:nvSpPr>
          <p:cNvPr id="60419"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1000" b="1" dirty="0"/>
              <a:t> Instructor Comments: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Before 13 October 2010, some courts had allowed persons harmed by SCRA violations to bring suit, and some did not.  Now, under section 50 U.S.C. </a:t>
            </a:r>
            <a:r>
              <a:rPr lang="en-US" b="0" i="0" dirty="0">
                <a:solidFill>
                  <a:srgbClr val="333333"/>
                </a:solidFill>
                <a:effectLst/>
                <a:latin typeface="Open Sans"/>
              </a:rPr>
              <a:t>§ 4042 </a:t>
            </a:r>
            <a:r>
              <a:rPr lang="en-US" dirty="0"/>
              <a:t>, it is unambiguous that a person harmed by an SCRA violation may sue for money damages, equitable and declaratory relief, and all other relief permitted by law, including punitive damages.  Per section 4043, this does not displace any remedies that existed before 13 Oct 10.</a:t>
            </a:r>
          </a:p>
          <a:p>
            <a:endParaRPr lang="en-US" dirty="0"/>
          </a:p>
          <a:p>
            <a:r>
              <a:rPr lang="en-US" dirty="0"/>
              <a:t>Attorneys fees are discretionary, if the plaintiff in an SCRA suit prevails. </a:t>
            </a:r>
          </a:p>
        </p:txBody>
      </p:sp>
    </p:spTree>
    <p:extLst>
      <p:ext uri="{BB962C8B-B14F-4D97-AF65-F5344CB8AC3E}">
        <p14:creationId xmlns:p14="http://schemas.microsoft.com/office/powerpoint/2010/main" val="1617245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409575" y="695325"/>
            <a:ext cx="6178550" cy="3476625"/>
          </a:xfrm>
          <a:ln/>
        </p:spPr>
      </p:sp>
      <p:sp>
        <p:nvSpPr>
          <p:cNvPr id="61443"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1000" b="1" dirty="0"/>
              <a:t> Instructor Comments:</a:t>
            </a:r>
          </a:p>
          <a:p>
            <a:r>
              <a:rPr lang="en-US" dirty="0"/>
              <a:t>The number of cases the Department of Justice accepts will be small, and likely will be limited to the most egregious cases and the cases affecting large numbers of Service members. However, as of August 2023, the </a:t>
            </a:r>
            <a:r>
              <a:rPr lang="en-US" dirty="0" err="1"/>
              <a:t>DoJ’s</a:t>
            </a:r>
            <a:r>
              <a:rPr lang="en-US" dirty="0"/>
              <a:t> SCRA cases and settlements brought in over $481 million in monetary relief for over 146,000 SMs.</a:t>
            </a:r>
          </a:p>
          <a:p>
            <a:endParaRPr lang="en-US" dirty="0"/>
          </a:p>
          <a:p>
            <a:r>
              <a:rPr lang="en-US" dirty="0"/>
              <a:t>A legal assistance attorney with a client who may have one of these unusual cases where DOJ enforcement appears appropriate should work the case up through the technical chain of command to OTJAG Legal Assistance. The legal assistance attorney must draft a referral memo or email, briefly explaining the factual and legal basis for the referral and attach relevant documents. </a:t>
            </a:r>
          </a:p>
          <a:p>
            <a:endParaRPr lang="en-US" dirty="0"/>
          </a:p>
          <a:p>
            <a:r>
              <a:rPr lang="en-US" dirty="0"/>
              <a:t>An aggrieved party may receive all available relief, in addition to DOJ potentially obtaining a civil penalty against the violator.</a:t>
            </a:r>
          </a:p>
        </p:txBody>
      </p:sp>
    </p:spTree>
    <p:extLst>
      <p:ext uri="{BB962C8B-B14F-4D97-AF65-F5344CB8AC3E}">
        <p14:creationId xmlns:p14="http://schemas.microsoft.com/office/powerpoint/2010/main" val="3415462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a:t> </a:t>
            </a:r>
            <a:r>
              <a:rPr lang="en-US" sz="1200" b="1"/>
              <a:t>Instructor Comments:</a:t>
            </a:r>
          </a:p>
          <a:p>
            <a:pPr marL="628650" lvl="1" eaLnBrk="1" hangingPunct="1">
              <a:buFontTx/>
              <a:buChar char="•"/>
            </a:pPr>
            <a:r>
              <a:rPr lang="en-US" sz="1200"/>
              <a:t> The next section of this briefing will cover Procedural Protections.</a:t>
            </a:r>
          </a:p>
        </p:txBody>
      </p:sp>
      <p:sp>
        <p:nvSpPr>
          <p:cNvPr id="62468"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2221242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body" idx="1"/>
          </p:nvPr>
        </p:nvSpPr>
        <p:spPr>
          <a:xfrm>
            <a:off x="931863" y="4403725"/>
            <a:ext cx="5133975" cy="4171950"/>
          </a:xfrm>
          <a:noFill/>
          <a:ln/>
        </p:spPr>
        <p:txBody>
          <a:bodyPr/>
          <a:lstStyle/>
          <a:p>
            <a:pPr eaLnBrk="1" hangingPunct="1">
              <a:lnSpc>
                <a:spcPct val="90000"/>
              </a:lnSpc>
              <a:buFontTx/>
              <a:buChar char="•"/>
            </a:pPr>
            <a:r>
              <a:rPr lang="en-US" b="1" dirty="0"/>
              <a:t> Instructor Comments:</a:t>
            </a:r>
          </a:p>
          <a:p>
            <a:pPr marL="514350" lvl="1" eaLnBrk="1" hangingPunct="1">
              <a:lnSpc>
                <a:spcPct val="90000"/>
              </a:lnSpc>
              <a:buFontTx/>
              <a:buChar char="•"/>
            </a:pPr>
            <a:r>
              <a:rPr lang="en-US" dirty="0"/>
              <a:t> One of the most significant SCRA benefits calls for </a:t>
            </a:r>
            <a:r>
              <a:rPr lang="en-US" b="1" i="1" u="sng" dirty="0"/>
              <a:t>stays </a:t>
            </a:r>
            <a:r>
              <a:rPr lang="en-US" dirty="0"/>
              <a:t>of civil and administrative proceedings.  This slide pertains to the stay provisions under section 3932 and specifically applies to cases involving a Service member who has notice of the proceedings.  This section is of obvious benefit to Guard and Reserve members who are in the middle of litigation but called to rapidly mobilize.  The section also benefits Active Component members who are deployed and unavailable for civil/administrative proceedings, or are otherwise located a significant distance from the courtroom and can articulate how their military service materially affects their ability to appear at the proceeding.  </a:t>
            </a:r>
          </a:p>
          <a:p>
            <a:pPr marL="514350" lvl="1" eaLnBrk="1" hangingPunct="1">
              <a:lnSpc>
                <a:spcPct val="90000"/>
              </a:lnSpc>
              <a:buFontTx/>
              <a:buChar char="•"/>
            </a:pPr>
            <a:r>
              <a:rPr lang="en-US" dirty="0"/>
              <a:t> The SCRA contains several stay provisions.  Section 3932 differs from the stay provisions of section 3931 (pertaining to DEFAULT JUDGMENTS), section 3934 (staying the execution of judgments/attachments), section 3951(b) (stays of evictions and distress proceedings), section 3952(c)(2) (stays of repossession actions under installment contracts), section 533(b) (stays of mortgage foreclosures), and section 4021 (stays of contract enforcement).   Soldiers should look to the specific stay provisions of those sections when involved in those specific types of cases.</a:t>
            </a:r>
          </a:p>
          <a:p>
            <a:pPr marL="514350" lvl="1" eaLnBrk="1" hangingPunct="1">
              <a:lnSpc>
                <a:spcPct val="90000"/>
              </a:lnSpc>
              <a:buFontTx/>
              <a:buChar char="•"/>
            </a:pPr>
            <a:r>
              <a:rPr lang="en-US" dirty="0"/>
              <a:t> The SCRA does NOT apply to criminal proceedings.  Thus, the stay provisions of the SCRA should only be invoked for civil/administrative proceedings.  Coverage includes state and federal civil courts as well as administrative agencies, such as  hearings before Administrative Law judges. </a:t>
            </a:r>
          </a:p>
          <a:p>
            <a:pPr marL="514350" lvl="1" eaLnBrk="1" hangingPunct="1">
              <a:lnSpc>
                <a:spcPct val="90000"/>
              </a:lnSpc>
              <a:buFontTx/>
              <a:buChar char="•"/>
            </a:pPr>
            <a:r>
              <a:rPr lang="en-US" dirty="0"/>
              <a:t> The U.S. Attorney General has opined that the SCRA is applicable to all agencies of the federal government.</a:t>
            </a:r>
          </a:p>
          <a:p>
            <a:pPr marL="514350" lvl="1" eaLnBrk="1" hangingPunct="1">
              <a:lnSpc>
                <a:spcPct val="90000"/>
              </a:lnSpc>
              <a:buFontTx/>
              <a:buChar char="•"/>
            </a:pPr>
            <a:r>
              <a:rPr lang="en-US" dirty="0"/>
              <a:t> In 2008, Congress added the wording “including child custody proceedings” to the STAY provision to emphasize to courts that the stay provision most definitely applies to child custody cases as well as other cases.</a:t>
            </a:r>
          </a:p>
          <a:p>
            <a:pPr eaLnBrk="1" hangingPunct="1">
              <a:lnSpc>
                <a:spcPct val="90000"/>
              </a:lnSpc>
              <a:buFontTx/>
              <a:buChar char="•"/>
            </a:pPr>
            <a:endParaRPr lang="en-US" dirty="0"/>
          </a:p>
          <a:p>
            <a:pPr eaLnBrk="1" hangingPunct="1">
              <a:lnSpc>
                <a:spcPct val="90000"/>
              </a:lnSpc>
            </a:pPr>
            <a:endParaRPr lang="en-US" dirty="0"/>
          </a:p>
        </p:txBody>
      </p:sp>
      <p:sp>
        <p:nvSpPr>
          <p:cNvPr id="63492"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366108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body" idx="1"/>
          </p:nvPr>
        </p:nvSpPr>
        <p:spPr>
          <a:xfrm>
            <a:off x="931863" y="4403725"/>
            <a:ext cx="5133975" cy="4171950"/>
          </a:xfrm>
          <a:noFill/>
          <a:ln/>
        </p:spPr>
        <p:txBody>
          <a:bodyPr/>
          <a:lstStyle/>
          <a:p>
            <a:pPr eaLnBrk="1" hangingPunct="1">
              <a:buFontTx/>
              <a:buChar char="•"/>
              <a:tabLst>
                <a:tab pos="514350" algn="l"/>
              </a:tabLst>
            </a:pPr>
            <a:r>
              <a:rPr lang="en-US" b="1" dirty="0"/>
              <a:t> Instructor Comments:</a:t>
            </a:r>
          </a:p>
          <a:p>
            <a:pPr marL="514350" lvl="1" eaLnBrk="1" hangingPunct="1">
              <a:buFontTx/>
              <a:buChar char="•"/>
              <a:tabLst>
                <a:tab pos="514350" algn="l"/>
              </a:tabLst>
            </a:pPr>
            <a:r>
              <a:rPr lang="en-US" dirty="0"/>
              <a:t> Material effect is a concept that threads throughout the SCRA.  Many protections of the SCRA have a caveat that the Soldier’s military service must “materially affect” the Soldier’s ability to comply with the obligation, such as appear in court, pay a creditor, pay rent, make a payment on a contract, etc.   The question to ask is:  Does service in the military PREJUDICE the Soldier’s ability to meet the obligation?</a:t>
            </a:r>
          </a:p>
          <a:p>
            <a:pPr marL="514350" lvl="1" eaLnBrk="1" hangingPunct="1">
              <a:buFontTx/>
              <a:buChar char="•"/>
              <a:tabLst>
                <a:tab pos="514350" algn="l"/>
              </a:tabLst>
            </a:pPr>
            <a:r>
              <a:rPr lang="en-US" dirty="0"/>
              <a:t> The “Material effect” analysis applies to various provisions of the SCRA:</a:t>
            </a:r>
          </a:p>
          <a:p>
            <a:pPr lvl="2" eaLnBrk="1" hangingPunct="1">
              <a:buFontTx/>
              <a:buChar char="•"/>
              <a:tabLst>
                <a:tab pos="514350" algn="l"/>
              </a:tabLst>
            </a:pPr>
            <a:r>
              <a:rPr lang="en-US" dirty="0"/>
              <a:t> Stays:  SM must set forth material effect in stay letter. </a:t>
            </a:r>
          </a:p>
          <a:p>
            <a:pPr lvl="2" eaLnBrk="1" hangingPunct="1">
              <a:buFontTx/>
              <a:buChar char="•"/>
              <a:tabLst>
                <a:tab pos="514350" algn="l"/>
              </a:tabLst>
            </a:pPr>
            <a:r>
              <a:rPr lang="en-US" dirty="0"/>
              <a:t> Evictions: SM must show material effect upon application to court</a:t>
            </a:r>
          </a:p>
          <a:p>
            <a:pPr lvl="2" eaLnBrk="1" hangingPunct="1">
              <a:buFontTx/>
              <a:buChar char="•"/>
              <a:tabLst>
                <a:tab pos="514350" algn="l"/>
              </a:tabLst>
            </a:pPr>
            <a:r>
              <a:rPr lang="en-US" dirty="0"/>
              <a:t> Installment contracts: SM must show material effect upon application to court</a:t>
            </a:r>
          </a:p>
          <a:p>
            <a:pPr lvl="2" eaLnBrk="1" hangingPunct="1">
              <a:buFontTx/>
              <a:buChar char="•"/>
              <a:tabLst>
                <a:tab pos="514350" algn="l"/>
              </a:tabLst>
            </a:pPr>
            <a:r>
              <a:rPr lang="en-US" dirty="0"/>
              <a:t> Mortgage foreclosure</a:t>
            </a:r>
          </a:p>
          <a:p>
            <a:pPr lvl="2" eaLnBrk="1" hangingPunct="1">
              <a:buFontTx/>
              <a:buChar char="•"/>
              <a:tabLst>
                <a:tab pos="514350" algn="l"/>
              </a:tabLst>
            </a:pPr>
            <a:r>
              <a:rPr lang="en-US" dirty="0"/>
              <a:t> Evictions</a:t>
            </a:r>
          </a:p>
          <a:p>
            <a:pPr lvl="2" eaLnBrk="1" hangingPunct="1">
              <a:buFontTx/>
              <a:buChar char="•"/>
              <a:tabLst>
                <a:tab pos="514350" algn="l"/>
              </a:tabLst>
            </a:pPr>
            <a:r>
              <a:rPr lang="en-US" dirty="0"/>
              <a:t> 6% interest:  </a:t>
            </a:r>
            <a:r>
              <a:rPr lang="en-US" u="sng" dirty="0"/>
              <a:t>But SM not required to initially show it</a:t>
            </a:r>
            <a:r>
              <a:rPr lang="en-US" dirty="0"/>
              <a:t>.  Burden on Creditor to show NO material effect.</a:t>
            </a:r>
          </a:p>
          <a:p>
            <a:pPr lvl="2" eaLnBrk="1" hangingPunct="1">
              <a:buFontTx/>
              <a:buChar char="•"/>
              <a:tabLst>
                <a:tab pos="514350" algn="l"/>
              </a:tabLst>
            </a:pPr>
            <a:endParaRPr lang="en-US" dirty="0"/>
          </a:p>
          <a:p>
            <a:pPr marL="514350" lvl="1" eaLnBrk="1" hangingPunct="1">
              <a:buFontTx/>
              <a:buChar char="•"/>
              <a:tabLst>
                <a:tab pos="514350" algn="l"/>
              </a:tabLst>
            </a:pPr>
            <a:r>
              <a:rPr lang="en-US" dirty="0"/>
              <a:t> Material effect NOT required for:  Termination of Residential leases and auto leases of SM; Statutes of limitations</a:t>
            </a:r>
          </a:p>
        </p:txBody>
      </p:sp>
      <p:sp>
        <p:nvSpPr>
          <p:cNvPr id="64516"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761556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p:cNvSpPr>
            <a:spLocks noGrp="1" noChangeArrowheads="1"/>
          </p:cNvSpPr>
          <p:nvPr>
            <p:ph type="body" idx="1"/>
          </p:nvPr>
        </p:nvSpPr>
        <p:spPr>
          <a:xfrm>
            <a:off x="908050" y="4254500"/>
            <a:ext cx="5133975" cy="4498975"/>
          </a:xfrm>
          <a:noFill/>
          <a:ln/>
        </p:spPr>
        <p:txBody>
          <a:bodyPr/>
          <a:lstStyle/>
          <a:p>
            <a:pPr eaLnBrk="1" hangingPunct="1">
              <a:buFontTx/>
              <a:buChar char="•"/>
            </a:pPr>
            <a:r>
              <a:rPr lang="en-US" b="1" dirty="0"/>
              <a:t> Instructor Comments:</a:t>
            </a:r>
          </a:p>
          <a:p>
            <a:pPr marL="514350" lvl="1" eaLnBrk="1" hangingPunct="1">
              <a:buFontTx/>
              <a:buChar char="•"/>
            </a:pPr>
            <a:r>
              <a:rPr lang="en-US" dirty="0"/>
              <a:t> Section 3932(b)(2) sets forth the REQUIRED elements of a stay request.  Soldier’s should be told that they must comply with the stay request requirements!  If the Soldier does not comply with this section, the courts are not obliged to grant the stay request.</a:t>
            </a:r>
          </a:p>
          <a:p>
            <a:pPr marL="514350" lvl="1" eaLnBrk="1" hangingPunct="1">
              <a:buFontTx/>
              <a:buChar char="•"/>
            </a:pPr>
            <a:r>
              <a:rPr lang="en-US" dirty="0"/>
              <a:t> Stay request requirements:</a:t>
            </a:r>
          </a:p>
          <a:p>
            <a:pPr lvl="2" eaLnBrk="1" hangingPunct="1">
              <a:buFontTx/>
              <a:buChar char="•"/>
            </a:pPr>
            <a:r>
              <a:rPr lang="en-US" dirty="0"/>
              <a:t> The Soldier must send a LETTER or OTHER COMMUNICATION to the court/administrative agency.   Conceivably a Soldier could send the stay request by email.  Best advice is to send a letter AND an email.</a:t>
            </a:r>
          </a:p>
          <a:p>
            <a:pPr lvl="2" eaLnBrk="1" hangingPunct="1">
              <a:buFontTx/>
              <a:buChar char="•"/>
            </a:pPr>
            <a:r>
              <a:rPr lang="en-US" dirty="0"/>
              <a:t> The LETTER or OTHER COMMUNICATION must include:</a:t>
            </a:r>
          </a:p>
          <a:p>
            <a:pPr lvl="4" eaLnBrk="1" hangingPunct="1">
              <a:buFontTx/>
              <a:buChar char="•"/>
            </a:pPr>
            <a:r>
              <a:rPr lang="en-US" dirty="0"/>
              <a:t> 1.  Facts stating the manner in which military service MATERIALLY AFFECTS the Service member’s ability to appear.  </a:t>
            </a:r>
          </a:p>
          <a:p>
            <a:pPr lvl="4" eaLnBrk="1" hangingPunct="1">
              <a:buFontTx/>
              <a:buChar char="•"/>
            </a:pPr>
            <a:r>
              <a:rPr lang="en-US" dirty="0"/>
              <a:t> 2.  Facts stating when the Service member will be available to appear.</a:t>
            </a:r>
          </a:p>
          <a:p>
            <a:pPr lvl="4" eaLnBrk="1" hangingPunct="1">
              <a:buFontTx/>
              <a:buChar char="•"/>
            </a:pPr>
            <a:r>
              <a:rPr lang="en-US" dirty="0"/>
              <a:t> 3.  A letter or other communication from the commander stating that the Service member’s current military service prevents appearance, and that military leave is not authorized.</a:t>
            </a:r>
          </a:p>
          <a:p>
            <a:pPr marL="514350" lvl="1" eaLnBrk="1" hangingPunct="1">
              <a:buFontTx/>
              <a:buChar char="•"/>
            </a:pPr>
            <a:r>
              <a:rPr lang="en-US" dirty="0"/>
              <a:t> Material effect:  For deployed Service members, material effect can usually be established by attaching a copy of the Service member’s orders. </a:t>
            </a:r>
          </a:p>
          <a:p>
            <a:pPr marL="514350" lvl="1" eaLnBrk="1" hangingPunct="1">
              <a:buFontTx/>
              <a:buChar char="•"/>
            </a:pPr>
            <a:r>
              <a:rPr lang="en-US" dirty="0"/>
              <a:t> Commander’s letter:  Although the commander does not have to provide any further explanation nor set a date for when the Service member can attend the hearing, it is advisable for the commander to elaborate on the facts and, if known, set out a date for the Service member’s attendance. </a:t>
            </a:r>
          </a:p>
          <a:p>
            <a:pPr eaLnBrk="1" hangingPunct="1">
              <a:buFontTx/>
              <a:buChar char="•"/>
            </a:pPr>
            <a:endParaRPr lang="en-US" dirty="0"/>
          </a:p>
        </p:txBody>
      </p:sp>
      <p:sp>
        <p:nvSpPr>
          <p:cNvPr id="65540"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088589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ChangeArrowheads="1"/>
          </p:cNvSpPr>
          <p:nvPr>
            <p:ph type="body" idx="1"/>
          </p:nvPr>
        </p:nvSpPr>
        <p:spPr>
          <a:xfrm>
            <a:off x="931863" y="4403725"/>
            <a:ext cx="5133975" cy="4171950"/>
          </a:xfrm>
          <a:noFill/>
          <a:ln/>
        </p:spPr>
        <p:txBody>
          <a:bodyPr/>
          <a:lstStyle/>
          <a:p>
            <a:pPr marL="228600" indent="-228600" eaLnBrk="1" hangingPunct="1">
              <a:buFontTx/>
              <a:buChar char="•"/>
            </a:pPr>
            <a:r>
              <a:rPr lang="en-US" sz="1200" b="1" dirty="0"/>
              <a:t>Instructor Comments:</a:t>
            </a:r>
          </a:p>
          <a:p>
            <a:pPr marL="228600" indent="-228600" eaLnBrk="1" hangingPunct="1">
              <a:buFontTx/>
              <a:buChar char="•"/>
            </a:pPr>
            <a:r>
              <a:rPr lang="en-US" sz="1200" dirty="0"/>
              <a:t>Section 3931 of the SCRA addresses default judgments against Service members.  This section applies ONLY IF the Servicemember has not made an appearance in the case.  For teaching purposes to Service members, the key point is to emphasize the statutory requirements for REOPENING a default judgment upon discovery that a default judgment was entered against the Service member without the Service member’s knowledge (example:  Default judgment entered against Service member while he was deployed; Servicemember does not know of the judgment until return to the United States).  </a:t>
            </a:r>
            <a:r>
              <a:rPr lang="en-US" sz="1200" u="sng" dirty="0"/>
              <a:t>Reopening a default judgment will be covered in the next slide</a:t>
            </a:r>
            <a:r>
              <a:rPr lang="en-US" sz="1200" dirty="0"/>
              <a:t>.</a:t>
            </a:r>
          </a:p>
          <a:p>
            <a:pPr marL="228600" indent="-228600" eaLnBrk="1" hangingPunct="1"/>
            <a:endParaRPr lang="en-US" sz="1200" dirty="0"/>
          </a:p>
          <a:p>
            <a:pPr marL="228600" indent="-228600" eaLnBrk="1" hangingPunct="1"/>
            <a:r>
              <a:rPr lang="en-US" sz="1200" dirty="0"/>
              <a:t>Bottom line:  </a:t>
            </a:r>
          </a:p>
          <a:p>
            <a:pPr marL="228600" indent="-228600" eaLnBrk="1" hangingPunct="1"/>
            <a:r>
              <a:rPr lang="en-US" sz="1200" dirty="0"/>
              <a:t>	1.  At the time a party moves for a default judgment in a case, the party MUST file an affidavit indicating whether the defendant is in the military, is not in the military, or whether the defendant’s status cannot be determined.  </a:t>
            </a:r>
          </a:p>
          <a:p>
            <a:pPr marL="228600" indent="-228600" eaLnBrk="1" hangingPunct="1"/>
            <a:r>
              <a:rPr lang="en-US" sz="1200" dirty="0"/>
              <a:t>	2.  If it appears that the defendant is in the military, then the court must look to appoint an attorney for the absent Servicemember.</a:t>
            </a:r>
          </a:p>
        </p:txBody>
      </p:sp>
      <p:sp>
        <p:nvSpPr>
          <p:cNvPr id="66564"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41618233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ChangeArrowheads="1"/>
          </p:cNvSpPr>
          <p:nvPr>
            <p:ph type="body" idx="1"/>
          </p:nvPr>
        </p:nvSpPr>
        <p:spPr>
          <a:xfrm>
            <a:off x="931863" y="4403725"/>
            <a:ext cx="5133975" cy="4498975"/>
          </a:xfrm>
          <a:noFill/>
          <a:ln/>
        </p:spPr>
        <p:txBody>
          <a:bodyPr/>
          <a:lstStyle/>
          <a:p>
            <a:pPr eaLnBrk="1" hangingPunct="1">
              <a:lnSpc>
                <a:spcPct val="90000"/>
              </a:lnSpc>
              <a:buFontTx/>
              <a:buChar char="•"/>
            </a:pPr>
            <a:r>
              <a:rPr lang="en-US" sz="1200" b="1" dirty="0"/>
              <a:t> Instructor Comments:</a:t>
            </a:r>
          </a:p>
          <a:p>
            <a:pPr marL="628650" lvl="1" eaLnBrk="1" hangingPunct="1">
              <a:lnSpc>
                <a:spcPct val="90000"/>
              </a:lnSpc>
              <a:buFontTx/>
              <a:buChar char="•"/>
            </a:pPr>
            <a:r>
              <a:rPr lang="en-US" sz="1200" dirty="0"/>
              <a:t> Important to emphasize REQUIREMENTS involved in reopening a default judgments:</a:t>
            </a:r>
          </a:p>
          <a:p>
            <a:pPr marL="628650" lvl="1" eaLnBrk="1" hangingPunct="1">
              <a:lnSpc>
                <a:spcPct val="90000"/>
              </a:lnSpc>
            </a:pPr>
            <a:r>
              <a:rPr lang="en-US" sz="1200" dirty="0"/>
              <a:t>	1.  The default judgment must have been rendered against  the Service member either DURING THE PERIOD OF ACTIVE DUTY, or WITHIN 60 DAYS THEREAFTER.</a:t>
            </a:r>
          </a:p>
          <a:p>
            <a:pPr marL="628650" lvl="1" eaLnBrk="1" hangingPunct="1">
              <a:lnSpc>
                <a:spcPct val="90000"/>
              </a:lnSpc>
            </a:pPr>
            <a:r>
              <a:rPr lang="en-US" sz="1200" dirty="0"/>
              <a:t>	2.  The Servicemember must apply to REOPEN the judgment NOT LATER THAN 90 days after release from active duty.</a:t>
            </a:r>
          </a:p>
          <a:p>
            <a:pPr marL="628650" lvl="1" eaLnBrk="1" hangingPunct="1">
              <a:lnSpc>
                <a:spcPct val="90000"/>
              </a:lnSpc>
            </a:pPr>
            <a:r>
              <a:rPr lang="en-US" sz="1200" dirty="0"/>
              <a:t>	3.  The application to vacate the default judgment must  show: </a:t>
            </a:r>
          </a:p>
          <a:p>
            <a:pPr marL="628650" lvl="1" eaLnBrk="1" hangingPunct="1">
              <a:lnSpc>
                <a:spcPct val="90000"/>
              </a:lnSpc>
            </a:pPr>
            <a:r>
              <a:rPr lang="en-US" sz="1200" dirty="0"/>
              <a:t>	(A) the Servicemember was </a:t>
            </a:r>
            <a:r>
              <a:rPr lang="en-US" sz="1200" u="sng" dirty="0"/>
              <a:t>materially affected</a:t>
            </a:r>
            <a:r>
              <a:rPr lang="en-US" sz="1200" dirty="0"/>
              <a:t> by reason of that military service in making a defense to the action; and</a:t>
            </a:r>
          </a:p>
          <a:p>
            <a:pPr marL="628650" lvl="1" eaLnBrk="1" hangingPunct="1">
              <a:lnSpc>
                <a:spcPct val="90000"/>
              </a:lnSpc>
            </a:pPr>
            <a:r>
              <a:rPr lang="en-US" sz="1200" dirty="0"/>
              <a:t>	(B) the Servicemember has a </a:t>
            </a:r>
            <a:r>
              <a:rPr lang="en-US" sz="1200" u="sng" dirty="0"/>
              <a:t>meritorious or legal defense</a:t>
            </a:r>
            <a:r>
              <a:rPr lang="en-US" sz="1200" dirty="0"/>
              <a:t>  to the action or some part of it.</a:t>
            </a:r>
          </a:p>
          <a:p>
            <a:pPr marL="628650" lvl="1" eaLnBrk="1" hangingPunct="1">
              <a:lnSpc>
                <a:spcPct val="90000"/>
              </a:lnSpc>
              <a:buFontTx/>
              <a:buChar char="•"/>
            </a:pPr>
            <a:r>
              <a:rPr lang="en-US" sz="1200" dirty="0"/>
              <a:t> Meritorious or legal defense:  At the time of the default judgment, the Servicemember would have been able to provide a defense.  This does not mean that the Servicemember’s defense would have prevailed.  It is merely that the Servicemember would have offered a cogent defense to the trier of fact had the matter actually gone to trial.  </a:t>
            </a:r>
          </a:p>
          <a:p>
            <a:pPr marL="628650" lvl="1" eaLnBrk="1" hangingPunct="1">
              <a:lnSpc>
                <a:spcPct val="90000"/>
              </a:lnSpc>
              <a:buFontTx/>
              <a:buChar char="•"/>
            </a:pPr>
            <a:r>
              <a:rPr lang="en-US" dirty="0"/>
              <a:t> In 2008, Congress added the wording “including child custody proceedings” to the STAY provision to emphasize to courts that the stay provision most definitely applies to child custody cases as well as other cases.</a:t>
            </a:r>
          </a:p>
          <a:p>
            <a:pPr eaLnBrk="1" hangingPunct="1">
              <a:lnSpc>
                <a:spcPct val="90000"/>
              </a:lnSpc>
              <a:buFontTx/>
              <a:buChar char="•"/>
            </a:pPr>
            <a:endParaRPr lang="en-US" dirty="0"/>
          </a:p>
          <a:p>
            <a:pPr marL="628650" lvl="1" eaLnBrk="1" hangingPunct="1">
              <a:lnSpc>
                <a:spcPct val="90000"/>
              </a:lnSpc>
              <a:buFontTx/>
              <a:buChar char="•"/>
            </a:pPr>
            <a:endParaRPr lang="en-US" sz="1200" dirty="0"/>
          </a:p>
          <a:p>
            <a:pPr eaLnBrk="1" hangingPunct="1">
              <a:lnSpc>
                <a:spcPct val="90000"/>
              </a:lnSpc>
            </a:pPr>
            <a:endParaRPr lang="en-US" sz="1200" dirty="0"/>
          </a:p>
          <a:p>
            <a:pPr eaLnBrk="1" hangingPunct="1">
              <a:lnSpc>
                <a:spcPct val="90000"/>
              </a:lnSpc>
            </a:pPr>
            <a:endParaRPr lang="en-US" sz="1200" dirty="0"/>
          </a:p>
        </p:txBody>
      </p:sp>
      <p:sp>
        <p:nvSpPr>
          <p:cNvPr id="67588"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1142233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p:cNvSpPr>
            <a:spLocks noGrp="1" noChangeArrowheads="1"/>
          </p:cNvSpPr>
          <p:nvPr>
            <p:ph type="body" idx="1"/>
          </p:nvPr>
        </p:nvSpPr>
        <p:spPr>
          <a:xfrm>
            <a:off x="931863" y="4403725"/>
            <a:ext cx="5133975" cy="4575175"/>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The running of statutes of limitation for federal and state jurisdictions are tolled (suspended or temporarily stopped while the Service member is out of the jurisdiction) per section 3936.  This DOES NOT mean the Servicemember is BARRED from bringing suit during the established SOL period.  It merely means that the Servicemember may take advantage of the SOL protections under the SCRA.  There may be times when the Service member does not want to toll the SOL.  Each case is different.</a:t>
            </a:r>
          </a:p>
          <a:p>
            <a:pPr marL="628650" lvl="1" eaLnBrk="1" hangingPunct="1">
              <a:buFontTx/>
              <a:buChar char="•"/>
            </a:pPr>
            <a:r>
              <a:rPr lang="en-US" sz="1200" dirty="0"/>
              <a:t> Examples of tolling of the statutes of limitations:  the one-year limitations period for presenting a will (probate) in Missouri is tolled while Service member is deployed.  Other examples:  bankruptcy and administrative proceedings, to include actions before the Merit Systems Protection Board.</a:t>
            </a:r>
          </a:p>
          <a:p>
            <a:pPr lvl="2" eaLnBrk="1" hangingPunct="1">
              <a:buFontTx/>
              <a:buChar char="•"/>
            </a:pPr>
            <a:r>
              <a:rPr lang="en-US" sz="1200" dirty="0"/>
              <a:t> Service member does NOT have to show material effect!  Thus, this section may apply to a career Service member who is not present in the jurisdiction!  </a:t>
            </a:r>
          </a:p>
          <a:p>
            <a:pPr lvl="2" eaLnBrk="1" hangingPunct="1">
              <a:buFontTx/>
              <a:buChar char="•"/>
            </a:pPr>
            <a:r>
              <a:rPr lang="en-US" sz="1200" dirty="0"/>
              <a:t> Internal Revenue laws:  The statute specifically states that this section does not apply to periods applicable to internal revenue laws.</a:t>
            </a:r>
          </a:p>
          <a:p>
            <a:pPr lvl="2" eaLnBrk="1" hangingPunct="1">
              <a:buFontTx/>
              <a:buChar char="•"/>
            </a:pPr>
            <a:r>
              <a:rPr lang="en-US" sz="1200" dirty="0"/>
              <a:t> This section DOES NOT apply to criminal violations.  </a:t>
            </a:r>
          </a:p>
        </p:txBody>
      </p:sp>
      <p:sp>
        <p:nvSpPr>
          <p:cNvPr id="68612"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355377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body" idx="1"/>
          </p:nvPr>
        </p:nvSpPr>
        <p:spPr>
          <a:xfrm>
            <a:off x="908050" y="4254500"/>
            <a:ext cx="5133975" cy="4171950"/>
          </a:xfrm>
          <a:noFill/>
          <a:ln/>
        </p:spPr>
        <p:txBody>
          <a:bodyPr/>
          <a:lstStyle/>
          <a:p>
            <a:r>
              <a:rPr lang="en-US" sz="1200" b="1" dirty="0"/>
              <a:t>Select Note Pages contain instruction comments to assist with your presentation.</a:t>
            </a:r>
          </a:p>
          <a:p>
            <a:endParaRPr lang="en-US" sz="1200" b="1" dirty="0"/>
          </a:p>
          <a:p>
            <a:r>
              <a:rPr lang="en-US" sz="1200" b="1" dirty="0"/>
              <a:t>This Standard Training Package (STP) is current as of 1 September 2024. To ensure this is the most current version, please go to https://tjaglcs.army.mil/  and locate the STPs within the "Training" area/box of the </a:t>
            </a:r>
            <a:r>
              <a:rPr lang="en-US" sz="1200" b="1" dirty="0" err="1"/>
              <a:t>tjaglcs</a:t>
            </a:r>
            <a:r>
              <a:rPr lang="en-US" sz="1200" b="1" dirty="0"/>
              <a:t> site.</a:t>
            </a:r>
          </a:p>
          <a:p>
            <a:endParaRPr lang="en-US" sz="1200" b="1" u="sng" dirty="0"/>
          </a:p>
          <a:p>
            <a:pPr eaLnBrk="1" hangingPunct="1"/>
            <a:r>
              <a:rPr lang="en-US" sz="1200" dirty="0"/>
              <a:t>Because this instruction is conducted at such an early stage of a Soldier’s career, legal assistance and preventive law programs should be designed to reemphasize the Act on a regular basis.</a:t>
            </a:r>
          </a:p>
          <a:p>
            <a:pPr eaLnBrk="1" hangingPunct="1"/>
            <a:endParaRPr lang="en-US" sz="1200" dirty="0"/>
          </a:p>
          <a:p>
            <a:pPr eaLnBrk="1" hangingPunct="1"/>
            <a:r>
              <a:rPr lang="en-US" sz="1200" dirty="0"/>
              <a:t>Legal assistance personnel should make the SCRA brief a regular part of mobilization, demobilization, and other Soldier Readiness Processing activities.  Special emphasis should be given to those units and personnel mobilizing/demobilizing from the reserve components.   </a:t>
            </a:r>
          </a:p>
          <a:p>
            <a:pPr eaLnBrk="1" hangingPunct="1"/>
            <a:endParaRPr lang="en-US" sz="1200" b="1" dirty="0"/>
          </a:p>
          <a:p>
            <a:pPr eaLnBrk="1" hangingPunct="1">
              <a:buFontTx/>
              <a:buChar char="•"/>
            </a:pPr>
            <a:r>
              <a:rPr lang="en-US" sz="1200" b="1" dirty="0"/>
              <a:t> Instructor Comments:</a:t>
            </a:r>
          </a:p>
          <a:p>
            <a:pPr marL="628650" lvl="1" eaLnBrk="1" hangingPunct="1">
              <a:buFontTx/>
              <a:buChar char="•"/>
            </a:pPr>
            <a:r>
              <a:rPr lang="en-US" sz="1200" dirty="0"/>
              <a:t> This briefing is designed to inform Service members of their legal rights and benefits under the Servicemembers Civil Relief Act (SCRA).  The SCRA provides a number of benefits and protections to Service members, such as the reduction of interest on debts to six percent for those debts incurred before entry on active duty, the stay of civil proceedings, and the tolling of statutes of limitations.  The SCRA is not a solution, however, for every legal problem of a civil nature a Service member might face.  It does not excuse a Service member from his or her obligations but attempts to “level the playing field” so that military personnel are not disadvantaged because of their commitment to the defense of our nation.</a:t>
            </a:r>
          </a:p>
          <a:p>
            <a:pPr marL="628650" lvl="1" eaLnBrk="1" hangingPunct="1"/>
            <a:endParaRPr lang="en-US" sz="1200" dirty="0"/>
          </a:p>
        </p:txBody>
      </p:sp>
      <p:sp>
        <p:nvSpPr>
          <p:cNvPr id="51204"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990910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ChangeArrowheads="1"/>
          </p:cNvSpPr>
          <p:nvPr>
            <p:ph type="body" idx="1"/>
          </p:nvPr>
        </p:nvSpPr>
        <p:spPr>
          <a:xfrm>
            <a:off x="931863" y="4403725"/>
            <a:ext cx="5133975" cy="4171950"/>
          </a:xfrm>
          <a:noFill/>
          <a:ln/>
        </p:spPr>
        <p:txBody>
          <a:bodyPr/>
          <a:lstStyle/>
          <a:p>
            <a:pPr eaLnBrk="1" hangingPunct="1">
              <a:buFont typeface="Arial" pitchFamily="34" charset="0"/>
              <a:buChar char="•"/>
            </a:pPr>
            <a:r>
              <a:rPr lang="en-US" b="1" dirty="0"/>
              <a:t> Instructor Comments:</a:t>
            </a:r>
          </a:p>
          <a:p>
            <a:pPr lvl="1" eaLnBrk="1" hangingPunct="1">
              <a:buFontTx/>
              <a:buChar char="•"/>
            </a:pPr>
            <a:r>
              <a:rPr lang="en-US" dirty="0"/>
              <a:t> Due to time constraints during typical briefings to Service members, financial protections covered in this instruction will be limited to the 6% rule and the non-discrimination rule.  However, the instructor should be generally aware of OTHER financial protections found in the SCRA, including the following:</a:t>
            </a:r>
          </a:p>
          <a:p>
            <a:pPr lvl="2" eaLnBrk="1" hangingPunct="1">
              <a:buFontTx/>
              <a:buChar char="•"/>
            </a:pPr>
            <a:r>
              <a:rPr lang="en-US" dirty="0"/>
              <a:t> Section 3933: Fines and penalties under contract.  When compliance with the terms of a contract is stayed pursuant to the SCRA, no fine or penalty shall accrue by reason of the Service member’s failure to comply during the period of the stay.  Also, when no stay exists and a fine/penalty is imposed against a Service member, the court can relieve enforcement if the Service member’s ability to pay was materially impaired.</a:t>
            </a:r>
          </a:p>
          <a:p>
            <a:pPr lvl="2" eaLnBrk="1" hangingPunct="1">
              <a:buFontTx/>
              <a:buChar char="•"/>
            </a:pPr>
            <a:r>
              <a:rPr lang="en-US" dirty="0"/>
              <a:t> Section 4026:  Business and Trade Protection.  The personal assets of a </a:t>
            </a:r>
            <a:r>
              <a:rPr lang="en-US" dirty="0" err="1"/>
              <a:t>Servicem</a:t>
            </a:r>
            <a:r>
              <a:rPr lang="en-US" dirty="0"/>
              <a:t> ember will not be available for satisfaction of a business obligation or liability during the Service member’s active duty service.</a:t>
            </a:r>
          </a:p>
        </p:txBody>
      </p:sp>
      <p:sp>
        <p:nvSpPr>
          <p:cNvPr id="69636"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19203415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ChangeArrowheads="1"/>
          </p:cNvSpPr>
          <p:nvPr>
            <p:ph type="body" idx="1"/>
          </p:nvPr>
        </p:nvSpPr>
        <p:spPr>
          <a:xfrm>
            <a:off x="931863" y="4403725"/>
            <a:ext cx="5133975" cy="4498975"/>
          </a:xfrm>
          <a:noFill/>
          <a:ln/>
        </p:spPr>
        <p:txBody>
          <a:bodyPr/>
          <a:lstStyle/>
          <a:p>
            <a:pPr eaLnBrk="1" hangingPunct="1">
              <a:buFontTx/>
              <a:buChar char="•"/>
            </a:pPr>
            <a:r>
              <a:rPr lang="en-US" b="1" dirty="0"/>
              <a:t> Instructor Comments:</a:t>
            </a:r>
          </a:p>
          <a:p>
            <a:pPr marL="514350" lvl="1" eaLnBrk="1" hangingPunct="1">
              <a:buFontTx/>
              <a:buChar char="•"/>
            </a:pPr>
            <a:r>
              <a:rPr lang="en-US" dirty="0"/>
              <a:t> The 6% protection was clarified in the SCRA to resolve problems under the old SSCRA.  </a:t>
            </a:r>
          </a:p>
          <a:p>
            <a:pPr marL="514350" lvl="1" eaLnBrk="1" hangingPunct="1">
              <a:buFontTx/>
              <a:buChar char="•"/>
            </a:pPr>
            <a:r>
              <a:rPr lang="en-US" u="sng" dirty="0"/>
              <a:t> Problems with the interest rate charged</a:t>
            </a:r>
            <a:r>
              <a:rPr lang="en-US" dirty="0"/>
              <a:t>:  Prior to the SCRA, creditors occasionally would argue that the rule merely DEFERRED payment of the original interest rate.  Thus, even during military service they would apply the original interest rate but merely defer payment of the interest above 6% until the Soldier was released from active duty.  This amounted to the Soldier getting a break in interest PAYMENTS during active duty service, but not a break with the interest CHARGED.  The SCRA now requires that interest above 6% be FORGIVEN during periods of active duty service.</a:t>
            </a:r>
          </a:p>
          <a:p>
            <a:pPr marL="514350" lvl="1" eaLnBrk="1" hangingPunct="1">
              <a:buFontTx/>
              <a:buChar char="•"/>
            </a:pPr>
            <a:r>
              <a:rPr lang="en-US" u="sng" dirty="0"/>
              <a:t> Problems with the amount of payment during active duty service</a:t>
            </a:r>
            <a:r>
              <a:rPr lang="en-US" dirty="0"/>
              <a:t>:  Under the old SSCRA, even when creditors would reduce the interest rate charged during active-duty service, some would require the Soldier to make the same PAYMENT during active-duty service.  Thus, a Soldier with a loan at 11% prior to active-duty service and paying $500.00 per month was still required to pay $500.00 while on active duty even though the rate was reduced to 6%.  Although this practice resulted in the Soldier paying more towards the principal amount of the loan per month, it did not reduce his/her payment and thereby gave him/her no relief.  The SCRA now clearly states that the creditor CANNOT force acceleration of the principal by requiring the same payment amount per month.  The creditor must recalculate the monthly payment based on the new 6% rate.</a:t>
            </a:r>
          </a:p>
          <a:p>
            <a:pPr eaLnBrk="1" hangingPunct="1">
              <a:buFontTx/>
              <a:buChar char="•"/>
            </a:pPr>
            <a:endParaRPr lang="en-US" dirty="0"/>
          </a:p>
          <a:p>
            <a:pPr eaLnBrk="1" hangingPunct="1"/>
            <a:r>
              <a:rPr lang="en-US" dirty="0"/>
              <a:t>	</a:t>
            </a:r>
          </a:p>
        </p:txBody>
      </p:sp>
      <p:sp>
        <p:nvSpPr>
          <p:cNvPr id="70660"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644272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endParaRPr lang="en-US" sz="1200" dirty="0"/>
          </a:p>
          <a:p>
            <a:pPr marL="628650" lvl="1" eaLnBrk="1" hangingPunct="1">
              <a:buFontTx/>
              <a:buChar char="•"/>
            </a:pPr>
            <a:r>
              <a:rPr lang="en-US" sz="1200" dirty="0"/>
              <a:t> Section 3937(b)(2) of the SCRA states that the creditor </a:t>
            </a:r>
            <a:r>
              <a:rPr lang="en-US" sz="1200" u="sng" dirty="0"/>
              <a:t>SHALL</a:t>
            </a:r>
            <a:r>
              <a:rPr lang="en-US" sz="1200" dirty="0"/>
              <a:t> reduce the interest to 6% upon receipt of written notice and a copy of orders.  Recently, however, there have been anecdotal accounts of creditors demanding more information before they reduce the interest rate, such as a copy of the Servicemember’s LES, information regarding civilian wages, etc.  Keep in mind that Section 3937(c) states that a COURT may grant the creditor relief from the 6% rule if the COURT determines that the Service member’s ability to pay interest on the obligation is NOT materially affected by reason of military service.  The statute is clear that the “materially affect” issue is to be decided by the COURT and not unilaterally by the creditor.</a:t>
            </a:r>
          </a:p>
          <a:p>
            <a:pPr marL="628650" lvl="1" eaLnBrk="1" hangingPunct="1">
              <a:buFontTx/>
              <a:buChar char="•"/>
            </a:pPr>
            <a:r>
              <a:rPr lang="en-US" sz="1200" dirty="0"/>
              <a:t> The key teaching point is that the COURT makes the above determination, not the creditor.  </a:t>
            </a:r>
          </a:p>
        </p:txBody>
      </p:sp>
      <p:sp>
        <p:nvSpPr>
          <p:cNvPr id="71684"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25450500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409575" y="695325"/>
            <a:ext cx="6178550" cy="3476625"/>
          </a:xfrm>
          <a:ln/>
        </p:spPr>
      </p:sp>
      <p:sp>
        <p:nvSpPr>
          <p:cNvPr id="72707"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b="1"/>
              <a:t>Instructor Comments:</a:t>
            </a:r>
          </a:p>
          <a:p>
            <a:pPr marL="514350" lvl="1" eaLnBrk="1" hangingPunct="1">
              <a:buFontTx/>
              <a:buChar char="•"/>
            </a:pPr>
            <a:r>
              <a:rPr lang="en-US"/>
              <a:t> In 2008, Congress added a provision to the 6% rule stating that for MORTGAGE obligations incurred prior to active duty, the interest rate may be reduced to 6% during a period of active duty AND FOR ONE YEAR AFTER ACTIVE DUTY.  </a:t>
            </a:r>
          </a:p>
          <a:p>
            <a:pPr marL="514350" lvl="1" eaLnBrk="1" hangingPunct="1">
              <a:buFontTx/>
              <a:buChar char="•"/>
            </a:pPr>
            <a:endParaRPr lang="en-US"/>
          </a:p>
        </p:txBody>
      </p:sp>
    </p:spTree>
    <p:extLst>
      <p:ext uri="{BB962C8B-B14F-4D97-AF65-F5344CB8AC3E}">
        <p14:creationId xmlns:p14="http://schemas.microsoft.com/office/powerpoint/2010/main" val="3202993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body" idx="1"/>
          </p:nvPr>
        </p:nvSpPr>
        <p:spPr>
          <a:xfrm>
            <a:off x="931863" y="4405313"/>
            <a:ext cx="5133975" cy="4497387"/>
          </a:xfrm>
          <a:noFill/>
          <a:ln/>
        </p:spPr>
        <p:txBody>
          <a:bodyPr/>
          <a:lstStyle/>
          <a:p>
            <a:pPr eaLnBrk="1" hangingPunct="1">
              <a:buFontTx/>
              <a:buChar char="•"/>
            </a:pPr>
            <a:r>
              <a:rPr lang="en-US" b="1" dirty="0"/>
              <a:t> Instructor Comments:</a:t>
            </a:r>
          </a:p>
          <a:p>
            <a:pPr marL="514350" lvl="1" eaLnBrk="1" hangingPunct="1">
              <a:buFontTx/>
              <a:buChar char="•"/>
            </a:pPr>
            <a:r>
              <a:rPr lang="en-US" dirty="0"/>
              <a:t> Example #1:  The Soldier may have the 9% rate reduced to 6% during active-duty service.  However, the longer the Soldier stays on active duty, the harder it will be to articulate that the Soldier’s military service “materially effects” his/her ability to pay the student loan at 9%.  At some point the lender may choose to go into court and attempt to establish that there is no “material effect.”</a:t>
            </a:r>
          </a:p>
          <a:p>
            <a:pPr marL="514350" lvl="1" eaLnBrk="1" hangingPunct="1">
              <a:buFontTx/>
              <a:buChar char="•"/>
            </a:pPr>
            <a:r>
              <a:rPr lang="en-US" dirty="0"/>
              <a:t> Example #2:  This NG Soldier clearly should receive the reduction to 6%.  The loans are “pre-service” loans.</a:t>
            </a:r>
          </a:p>
          <a:p>
            <a:pPr marL="514350" lvl="1" eaLnBrk="1" hangingPunct="1">
              <a:buFontTx/>
              <a:buChar char="•"/>
            </a:pPr>
            <a:r>
              <a:rPr lang="en-US" dirty="0"/>
              <a:t> Example #3:  This USAR Soldier should receive the 6% reduction for the period of service plus one year thereafter.  However, as with example #1, if the lender believes the Soldier’s active-duty service does not “materially effect” his/her ability to pay the loan at 7.5%, the lender may choose to go into court and establish that there is no “material effect.”  </a:t>
            </a:r>
          </a:p>
          <a:p>
            <a:pPr marL="514350" lvl="1" eaLnBrk="1" hangingPunct="1">
              <a:buFontTx/>
              <a:buChar char="•"/>
            </a:pPr>
            <a:r>
              <a:rPr lang="en-US" dirty="0"/>
              <a:t> In cases under the 6% rule, keep in mind that factors other than a salary comparison may come into play when considering “material effect.”  Just because the Soldier makes more money on active duty than he/she did in civilian life does not mean with certainty that the Soldier is NOT materially affected by military service.  Other factors, such as additional child care expenses back home, maintaining two residences while on active duty (the civilian residence and the residence at the active-duty location), travel expenses to see children/family, and the loss of a spouse’s job, may tip the balance in favor of the Soldier.  Every case must be reviewed separately based on the facts at hand.</a:t>
            </a:r>
          </a:p>
          <a:p>
            <a:pPr eaLnBrk="1" hangingPunct="1">
              <a:buFontTx/>
              <a:buChar char="•"/>
            </a:pPr>
            <a:endParaRPr lang="en-US" dirty="0"/>
          </a:p>
          <a:p>
            <a:pPr eaLnBrk="1" hangingPunct="1">
              <a:buFontTx/>
              <a:buChar char="•"/>
            </a:pPr>
            <a:endParaRPr lang="en-US" dirty="0"/>
          </a:p>
        </p:txBody>
      </p:sp>
      <p:sp>
        <p:nvSpPr>
          <p:cNvPr id="73732"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4476572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xfrm>
            <a:off x="409575" y="695325"/>
            <a:ext cx="6178550" cy="3476625"/>
          </a:xfrm>
          <a:ln/>
        </p:spPr>
      </p:sp>
      <p:sp>
        <p:nvSpPr>
          <p:cNvPr id="74756"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This provision (section 3919) precludes negative fallout from a Service member’s use of the Acts’ other benefits and protections.  </a:t>
            </a:r>
          </a:p>
          <a:p>
            <a:pPr marL="628650" lvl="1" eaLnBrk="1" hangingPunct="1">
              <a:buFontTx/>
              <a:buChar char="•"/>
            </a:pPr>
            <a:r>
              <a:rPr lang="en-US" sz="1200" dirty="0"/>
              <a:t> Example:  A creditor may not make an adverse entry on a Service member’s credit report merely because the Servicemember obtained a reduction in interest on the Servicemember’s debts to six percent.</a:t>
            </a:r>
          </a:p>
          <a:p>
            <a:pPr marL="628650" lvl="1" eaLnBrk="1" hangingPunct="1">
              <a:buFontTx/>
              <a:buChar char="•"/>
            </a:pPr>
            <a:r>
              <a:rPr lang="en-US" sz="1200" dirty="0"/>
              <a:t> Example:  A creditor may not make an adverse entry on a Servicemember’s credit report merely because the Service member obtained a stay of the execution of a judgment under section 3934.  </a:t>
            </a:r>
          </a:p>
        </p:txBody>
      </p:sp>
    </p:spTree>
    <p:extLst>
      <p:ext uri="{BB962C8B-B14F-4D97-AF65-F5344CB8AC3E}">
        <p14:creationId xmlns:p14="http://schemas.microsoft.com/office/powerpoint/2010/main" val="18220919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The next several slides will address leases, evictions, installment contracts and mortgages.</a:t>
            </a:r>
          </a:p>
          <a:p>
            <a:pPr marL="628650" lvl="1" eaLnBrk="1" hangingPunct="1">
              <a:buFontTx/>
              <a:buChar char="•"/>
            </a:pPr>
            <a:endParaRPr lang="en-US" sz="1200" dirty="0"/>
          </a:p>
          <a:p>
            <a:pPr marL="628650" lvl="1" eaLnBrk="1" hangingPunct="1">
              <a:buFontTx/>
              <a:buChar char="•"/>
            </a:pPr>
            <a:endParaRPr lang="en-US" sz="1200" dirty="0"/>
          </a:p>
        </p:txBody>
      </p:sp>
      <p:sp>
        <p:nvSpPr>
          <p:cNvPr id="75780"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40710442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2"/>
          <p:cNvSpPr>
            <a:spLocks noGrp="1" noRot="1" noChangeAspect="1" noChangeArrowheads="1" noTextEdit="1"/>
          </p:cNvSpPr>
          <p:nvPr>
            <p:ph type="sldImg"/>
          </p:nvPr>
        </p:nvSpPr>
        <p:spPr>
          <a:xfrm>
            <a:off x="409575" y="695325"/>
            <a:ext cx="6178550" cy="3476625"/>
          </a:xfrm>
          <a:ln/>
        </p:spPr>
      </p:sp>
      <p:sp>
        <p:nvSpPr>
          <p:cNvPr id="76804" name="Rectangle 3"/>
          <p:cNvSpPr>
            <a:spLocks noGrp="1" noChangeArrowheads="1"/>
          </p:cNvSpPr>
          <p:nvPr>
            <p:ph type="body" idx="1"/>
          </p:nvPr>
        </p:nvSpPr>
        <p:spPr>
          <a:xfrm>
            <a:off x="931863" y="4403725"/>
            <a:ext cx="5133975" cy="4498975"/>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Section 3955(b) addresses lease terminations involving residential, professional, business, agricultural and similar leases.  The statute’s title uses the word “residential” regarding the lease of premises, but it is important to emphasize that the SCRA includes professional, business, agricultural, and other similar leases in the mix.</a:t>
            </a:r>
          </a:p>
          <a:p>
            <a:pPr marL="628650" lvl="1" eaLnBrk="1" hangingPunct="1">
              <a:buFontTx/>
              <a:buChar char="•"/>
            </a:pPr>
            <a:r>
              <a:rPr lang="en-US" sz="1200" dirty="0"/>
              <a:t> Service member is NOT required to show material effect to terminate the lease!  If the Service member otherwise meets the criteria to terminate, he/she may do so without having to show material effect.</a:t>
            </a:r>
          </a:p>
          <a:p>
            <a:pPr marL="628650" lvl="1" eaLnBrk="1" hangingPunct="1">
              <a:buFontTx/>
              <a:buChar char="•"/>
            </a:pPr>
            <a:r>
              <a:rPr lang="en-US" sz="1200" dirty="0"/>
              <a:t> Requires written notice of termination with a copy of military orders or equivalent.</a:t>
            </a:r>
          </a:p>
          <a:p>
            <a:pPr marL="1085850" lvl="2" eaLnBrk="1" hangingPunct="1">
              <a:buFontTx/>
              <a:buChar char="•"/>
            </a:pPr>
            <a:r>
              <a:rPr lang="en-US" sz="1200" dirty="0"/>
              <a:t>“Military orders” can include “any notification, certification, or verification from the Service member’s CO with respect to the Service member’s current or future duty status.”</a:t>
            </a:r>
          </a:p>
          <a:p>
            <a:pPr marL="628650" lvl="1" eaLnBrk="1" hangingPunct="1">
              <a:buFontTx/>
              <a:buChar char="•"/>
            </a:pPr>
            <a:r>
              <a:rPr lang="en-US" sz="1200" dirty="0"/>
              <a:t> Does this termination provision eliminate the need for the traditional military clause?</a:t>
            </a:r>
          </a:p>
          <a:p>
            <a:pPr lvl="2" eaLnBrk="1" hangingPunct="1">
              <a:buFontTx/>
              <a:buChar char="•"/>
            </a:pPr>
            <a:r>
              <a:rPr lang="en-US" sz="1200" dirty="0"/>
              <a:t> A:  Although the SCRA provision is a quite broad and extremely beneficial to Soldiers, legal assistance attorneys should still discuss with Soldiers the benefits of still including a military clause in a lease for situations not covered by the SCRA, such as non-PCS moves from the local community onto the installation.  </a:t>
            </a:r>
          </a:p>
          <a:p>
            <a:pPr eaLnBrk="1" hangingPunct="1"/>
            <a:endParaRPr lang="en-US" sz="1200" dirty="0"/>
          </a:p>
        </p:txBody>
      </p:sp>
    </p:spTree>
    <p:extLst>
      <p:ext uri="{BB962C8B-B14F-4D97-AF65-F5344CB8AC3E}">
        <p14:creationId xmlns:p14="http://schemas.microsoft.com/office/powerpoint/2010/main" val="40053782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Rot="1" noChangeAspect="1" noChangeArrowheads="1" noTextEdit="1"/>
          </p:cNvSpPr>
          <p:nvPr>
            <p:ph type="sldImg"/>
          </p:nvPr>
        </p:nvSpPr>
        <p:spPr>
          <a:xfrm>
            <a:off x="409575" y="695325"/>
            <a:ext cx="6178550" cy="3476625"/>
          </a:xfrm>
          <a:ln/>
        </p:spPr>
      </p:sp>
      <p:sp>
        <p:nvSpPr>
          <p:cNvPr id="77828"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In 2004, Congress amended the SCRA to make it clear that a dependent’s lease obligation terminates with the Service member’s.  What this means is that if the Service member and the spouse or other dependent have a joint lease, the landlord cannot hold the spouse/dependent to the lease when the Servicemember terminates it.  The 2004 amendment resulted primarily from cases out of Ft. Cavazos in 2003 during the major deployment to Iraq (thousands of Ft. Cavazos troops deployed).  Spouses informed Congress that when the Soldier was ordered to deploy, landlords refused to release spouses from the joint housing leases, claiming that the law only required the Service member to be released, but not the spouse.  TEXAS LANDLORD ASSOCIATION took this position as well.  The only relief for the spouse was to ask local judges to cancel the lease.  Even if the judge canceled the lease under an equity analysis, the spouse still faced adverse credit ramifications.  Congress resolved this problem with the 2004 SCRA amendment.</a:t>
            </a:r>
          </a:p>
        </p:txBody>
      </p:sp>
    </p:spTree>
    <p:extLst>
      <p:ext uri="{BB962C8B-B14F-4D97-AF65-F5344CB8AC3E}">
        <p14:creationId xmlns:p14="http://schemas.microsoft.com/office/powerpoint/2010/main" val="5599563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2"/>
          <p:cNvSpPr>
            <a:spLocks noGrp="1" noRot="1" noChangeAspect="1" noChangeArrowheads="1" noTextEdit="1"/>
          </p:cNvSpPr>
          <p:nvPr>
            <p:ph type="sldImg"/>
          </p:nvPr>
        </p:nvSpPr>
        <p:spPr>
          <a:xfrm>
            <a:off x="409575" y="695325"/>
            <a:ext cx="6178550" cy="3476625"/>
          </a:xfrm>
          <a:ln/>
        </p:spPr>
      </p:sp>
      <p:sp>
        <p:nvSpPr>
          <p:cNvPr id="78852"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Pre-service auto leases:  Note that the requirements for active-duty service are longer under auto lease terminations than for residential leases.  While pre-service residential leases may be terminated merely upon entering active duty, pre-service auto leases may be terminated ONLY IF the period of active duty will be 180 days or more.    </a:t>
            </a:r>
          </a:p>
          <a:p>
            <a:pPr marL="628650" lvl="1" eaLnBrk="1" hangingPunct="1">
              <a:buFontTx/>
              <a:buChar char="•"/>
            </a:pPr>
            <a:r>
              <a:rPr lang="en-US" sz="1200" dirty="0"/>
              <a:t> Auto leases executed during active duty:  Note that the rules for terminating an auto lease executed during active-duty service are more restrictive than for residential leases executed during active-duty service.  For auto leases, a Service member may terminate if </a:t>
            </a:r>
            <a:r>
              <a:rPr lang="en-US" sz="1200" dirty="0" err="1"/>
              <a:t>PCSing</a:t>
            </a:r>
            <a:r>
              <a:rPr lang="en-US" sz="1200" dirty="0"/>
              <a:t> from CONUS to OCONUS or from Alaska/Hawaii to any location outside that state, or deploying for 180 days or more.  </a:t>
            </a:r>
          </a:p>
        </p:txBody>
      </p:sp>
    </p:spTree>
    <p:extLst>
      <p:ext uri="{BB962C8B-B14F-4D97-AF65-F5344CB8AC3E}">
        <p14:creationId xmlns:p14="http://schemas.microsoft.com/office/powerpoint/2010/main" val="2743245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body" idx="1"/>
          </p:nvPr>
        </p:nvSpPr>
        <p:spPr>
          <a:xfrm>
            <a:off x="931863" y="4403725"/>
            <a:ext cx="5133975" cy="4498975"/>
          </a:xfrm>
          <a:noFill/>
          <a:ln/>
        </p:spPr>
        <p:txBody>
          <a:bodyPr/>
          <a:lstStyle/>
          <a:p>
            <a:pPr marL="228600" indent="-228600" eaLnBrk="1" hangingPunct="1">
              <a:buFont typeface="Arial" pitchFamily="34" charset="0"/>
              <a:buChar char="•"/>
            </a:pPr>
            <a:r>
              <a:rPr lang="en-US" sz="1200" b="1" dirty="0"/>
              <a:t>Instructor Comments:</a:t>
            </a:r>
          </a:p>
          <a:p>
            <a:pPr marL="742950" lvl="1" eaLnBrk="1" hangingPunct="1">
              <a:buFontTx/>
              <a:buChar char="•"/>
            </a:pPr>
            <a:r>
              <a:rPr lang="en-US" sz="1200" dirty="0"/>
              <a:t> The briefing begins with a short overview of the SCRA’s history and applicability.  The remainder of the brief focuses on matters REALLY of interest to Soldiers:  The protections and benefits that they may personally use.  </a:t>
            </a:r>
          </a:p>
          <a:p>
            <a:pPr marL="742950" lvl="1" eaLnBrk="1" hangingPunct="1">
              <a:buFontTx/>
              <a:buChar char="•"/>
            </a:pPr>
            <a:r>
              <a:rPr lang="en-US" sz="1200" dirty="0"/>
              <a:t> Background: The SCRA was signed into law in December 2003.  It is sweeping new legislation that strengthens, clarifies, and modernizes the old Soldiers’ and Sailors’ Civil Relief Act (SSCRA).  The old SSCRA had its roots in legislation passed in 1918 and was significantly updated in 1940 on the eve of World War II.  While the new SCRA contains significant changes from the old SSCRA, most of the key concepts, protections and benefits remain.  </a:t>
            </a:r>
          </a:p>
          <a:p>
            <a:pPr marL="742950" lvl="1" eaLnBrk="1" hangingPunct="1">
              <a:buFontTx/>
              <a:buChar char="•"/>
            </a:pPr>
            <a:r>
              <a:rPr lang="en-US" sz="1200" dirty="0"/>
              <a:t> In December 2015, the SCRA was recodified at 50 U.S.C. </a:t>
            </a:r>
            <a:r>
              <a:rPr lang="en-US" sz="2800" b="0" i="0" dirty="0">
                <a:solidFill>
                  <a:srgbClr val="000000"/>
                </a:solidFill>
                <a:effectLst/>
                <a:latin typeface="Open Sans"/>
              </a:rPr>
              <a:t>§§ 3901 – 4043 from its original location at 50 U.S.C. app. §§ 501 – 597b. All citations unless otherwise noted reference the current citation.</a:t>
            </a:r>
          </a:p>
          <a:p>
            <a:pPr marL="742950" lvl="1" eaLnBrk="1" hangingPunct="1">
              <a:buFontTx/>
              <a:buChar char="•"/>
            </a:pPr>
            <a:r>
              <a:rPr lang="en-US" sz="1200" dirty="0"/>
              <a:t>Congress specifically states in Section 3915 of the SCRA that written notice on the provisions of the Act is required to persons in military service and entering military service.  </a:t>
            </a:r>
          </a:p>
          <a:p>
            <a:pPr marL="742950" lvl="1" eaLnBrk="1" hangingPunct="1">
              <a:buFontTx/>
              <a:buChar char="•"/>
            </a:pPr>
            <a:r>
              <a:rPr lang="en-US" sz="1200" dirty="0"/>
              <a:t> Congress has long recognized that military service often compromises the ability of Service members to fulfill their financial obligations and to assert their legal rights.  Through the SCRA, Congress has addressed the need for responsive, protective legislation.  </a:t>
            </a:r>
          </a:p>
          <a:p>
            <a:pPr marL="742950" lvl="1" eaLnBrk="1" hangingPunct="1"/>
            <a:endParaRPr lang="en-US" sz="1200" dirty="0"/>
          </a:p>
          <a:p>
            <a:pPr marL="742950" lvl="1" eaLnBrk="1" hangingPunct="1">
              <a:buFontTx/>
              <a:buChar char="•"/>
            </a:pPr>
            <a:endParaRPr lang="en-US" sz="1200" dirty="0"/>
          </a:p>
          <a:p>
            <a:pPr marL="742950" lvl="1" eaLnBrk="1" hangingPunct="1"/>
            <a:endParaRPr lang="en-US" sz="1200" dirty="0"/>
          </a:p>
        </p:txBody>
      </p:sp>
      <p:sp>
        <p:nvSpPr>
          <p:cNvPr id="52228"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12047925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409575" y="695325"/>
            <a:ext cx="6178550" cy="3476625"/>
          </a:xfrm>
          <a:ln/>
        </p:spPr>
      </p:sp>
      <p:sp>
        <p:nvSpPr>
          <p:cNvPr id="79875"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In 2008, Congress added the new cell phone contract termination/suspension provision, located in section 535a (former citation).  In 2010 Congress amended section 535a making it both simpler and more advantageous to Servicemembers.  The provision applies when a SM relocates outside the U.S. for 90 days or more.</a:t>
            </a:r>
          </a:p>
          <a:p>
            <a:pPr marL="628650" lvl="1" eaLnBrk="1" hangingPunct="1">
              <a:buFontTx/>
              <a:buChar char="•"/>
            </a:pPr>
            <a:endParaRPr lang="en-US" sz="1200" dirty="0"/>
          </a:p>
          <a:p>
            <a:pPr marL="1085850" lvl="2" eaLnBrk="1" hangingPunct="1">
              <a:buFontTx/>
              <a:buChar char="•"/>
            </a:pPr>
            <a:r>
              <a:rPr lang="en-US" dirty="0"/>
              <a:t> “Electronic notice” is not defined in the statute.</a:t>
            </a:r>
          </a:p>
          <a:p>
            <a:pPr marL="1085850" lvl="2" eaLnBrk="1" hangingPunct="1">
              <a:buFontTx/>
              <a:buChar char="•"/>
            </a:pPr>
            <a:endParaRPr lang="en-US" dirty="0"/>
          </a:p>
          <a:p>
            <a:pPr marL="1085850" lvl="2" eaLnBrk="1" hangingPunct="1">
              <a:buFontTx/>
              <a:buChar char="•"/>
            </a:pPr>
            <a:r>
              <a:rPr lang="en-US" dirty="0"/>
              <a:t> Carrier may not impose early termination fee.  </a:t>
            </a:r>
          </a:p>
          <a:p>
            <a:pPr marL="1085850" lvl="2" eaLnBrk="1" hangingPunct="1">
              <a:buFontTx/>
              <a:buChar char="•"/>
            </a:pPr>
            <a:endParaRPr lang="en-US" dirty="0"/>
          </a:p>
          <a:p>
            <a:pPr marL="1085850" lvl="2" eaLnBrk="1" hangingPunct="1">
              <a:buFontTx/>
              <a:buChar char="•"/>
            </a:pPr>
            <a:r>
              <a:rPr lang="en-US" dirty="0"/>
              <a:t> Re-subscribing:  authorized with same phone number within 90 days of end of the relocation causing the termination, if termination 3 years or less.  Re-subscribing after SM returns to service area (if SM desires) cannot include additional charges beyond what is customary for installation or acquisition of customer equipment for any other subscriber.</a:t>
            </a:r>
          </a:p>
          <a:p>
            <a:pPr marL="1085850" lvl="2" eaLnBrk="1" hangingPunct="1">
              <a:buFontTx/>
              <a:buChar char="•"/>
            </a:pPr>
            <a:endParaRPr lang="en-US" dirty="0"/>
          </a:p>
          <a:p>
            <a:pPr marL="171450" indent="-171450" algn="l">
              <a:buFont typeface="Arial" panose="020B0604020202020204" pitchFamily="34" charset="0"/>
              <a:buChar char="•"/>
            </a:pPr>
            <a:r>
              <a:rPr lang="en-US" dirty="0"/>
              <a:t>Now, 50 U.S</a:t>
            </a:r>
            <a:r>
              <a:rPr lang="en-US" b="0" dirty="0"/>
              <a:t>.C. </a:t>
            </a:r>
            <a:r>
              <a:rPr lang="en-US" sz="1800" b="0" i="0" u="none" strike="noStrike" baseline="0" dirty="0">
                <a:solidFill>
                  <a:srgbClr val="10243E"/>
                </a:solidFill>
                <a:latin typeface="Georgia" panose="02040502050405020303" pitchFamily="18" charset="0"/>
              </a:rPr>
              <a:t>§ 3956 provides protections to additional consumer contracts (formerly telephone, multichannel video programming, and internet access service).</a:t>
            </a:r>
            <a:endParaRPr lang="en-US" b="0" dirty="0"/>
          </a:p>
        </p:txBody>
      </p:sp>
    </p:spTree>
    <p:extLst>
      <p:ext uri="{BB962C8B-B14F-4D97-AF65-F5344CB8AC3E}">
        <p14:creationId xmlns:p14="http://schemas.microsoft.com/office/powerpoint/2010/main" val="24599546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2"/>
          <p:cNvSpPr>
            <a:spLocks noGrp="1" noChangeArrowheads="1"/>
          </p:cNvSpPr>
          <p:nvPr>
            <p:ph type="body" idx="1"/>
          </p:nvPr>
        </p:nvSpPr>
        <p:spPr>
          <a:xfrm>
            <a:off x="931863" y="4403725"/>
            <a:ext cx="5133975" cy="4422775"/>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Section 3951 protects Service members and their dependents from self-help eviction for nonpayment of rent.  It does not </a:t>
            </a:r>
            <a:r>
              <a:rPr lang="en-US" sz="1200" u="sng" dirty="0"/>
              <a:t>preclude</a:t>
            </a:r>
            <a:r>
              <a:rPr lang="en-US" sz="1200" dirty="0"/>
              <a:t> eviction, but it does set up the process through which a landlord’s attempt at eviction must pass.  Bottom line:  The landlord MUST obtain a court order to evict a SM or the SM’s dependents, notwithstanding any process permitted by state law.  </a:t>
            </a:r>
          </a:p>
          <a:p>
            <a:pPr marL="628650" lvl="1" eaLnBrk="1" hangingPunct="1">
              <a:buFontTx/>
              <a:buChar char="•"/>
            </a:pPr>
            <a:r>
              <a:rPr lang="en-US" sz="1200" dirty="0"/>
              <a:t> Upon the Service member’s or family member’s request and a showing of material effect, the court MUST stay the eviction proceeding for roughly 90 days (the judge may shorten or lengthen the 90 day period).  </a:t>
            </a:r>
          </a:p>
          <a:p>
            <a:pPr marL="628650" lvl="1" eaLnBrk="1" hangingPunct="1">
              <a:buFontTx/>
              <a:buChar char="•"/>
            </a:pPr>
            <a:r>
              <a:rPr lang="en-US" sz="1200" dirty="0"/>
              <a:t> Service member MUST show material effect for</a:t>
            </a:r>
            <a:r>
              <a:rPr lang="en-US" sz="1200" baseline="0" dirty="0"/>
              <a:t> the court to issue a stay against the landlord</a:t>
            </a:r>
            <a:r>
              <a:rPr lang="en-US" sz="1200" dirty="0"/>
              <a:t>.</a:t>
            </a:r>
          </a:p>
          <a:p>
            <a:pPr marL="628650" lvl="1" eaLnBrk="1" hangingPunct="1">
              <a:buFontTx/>
              <a:buChar char="•"/>
            </a:pPr>
            <a:r>
              <a:rPr lang="en-US" sz="1200" dirty="0"/>
              <a:t> As of January 2020, this section protected</a:t>
            </a:r>
            <a:r>
              <a:rPr lang="en-US" sz="1200" baseline="0" dirty="0"/>
              <a:t> </a:t>
            </a:r>
            <a:r>
              <a:rPr lang="en-US" sz="1200" dirty="0"/>
              <a:t>Servicemembers if the rent did not exceed $3991.90.  The SCRA specifically states that the amount will increase yearly based on the housing price inflation adjustment (Consumer Price Index), as published in the federal register each February</a:t>
            </a:r>
            <a:r>
              <a:rPr lang="en-US" sz="1200" baseline="0" dirty="0"/>
              <a:t> (retroactive to 1 January)</a:t>
            </a:r>
            <a:r>
              <a:rPr lang="en-US" sz="1200" dirty="0"/>
              <a:t>.  </a:t>
            </a:r>
          </a:p>
          <a:p>
            <a:pPr eaLnBrk="1" hangingPunct="1"/>
            <a:endParaRPr lang="en-US" sz="1200" dirty="0"/>
          </a:p>
        </p:txBody>
      </p:sp>
      <p:sp>
        <p:nvSpPr>
          <p:cNvPr id="80900"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17134179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This is a protection provided in situations where the Service member is accused of breaching an installment contract.  Typical installment contracts include major appliances, furniture, automobiles, etc.  Bottom line is that the items may not be REPOSSESSED by the seller from a defaulting </a:t>
            </a:r>
            <a:r>
              <a:rPr lang="en-US" sz="1200" dirty="0" err="1"/>
              <a:t>Servicev</a:t>
            </a:r>
            <a:r>
              <a:rPr lang="en-US" sz="1200" dirty="0"/>
              <a:t> member unless there is  a COURT ORDER.  The seller may only seek repossession of the item by obtaining a court order after obtaining judgment on the debt.</a:t>
            </a:r>
          </a:p>
          <a:p>
            <a:pPr marL="628650" lvl="1" eaLnBrk="1" hangingPunct="1">
              <a:buFontTx/>
              <a:buChar char="•"/>
            </a:pPr>
            <a:r>
              <a:rPr lang="en-US" sz="1200" dirty="0"/>
              <a:t> This section applies only to installment contracts entered into PRIOR TO active duty.  It is immaterial, however, whether the nonpayment or other breach occurred prior to or during the active duty service.  </a:t>
            </a:r>
          </a:p>
          <a:p>
            <a:pPr marL="628650" lvl="1" eaLnBrk="1" hangingPunct="1">
              <a:buFontTx/>
              <a:buChar char="•"/>
            </a:pPr>
            <a:r>
              <a:rPr lang="en-US" sz="1200" dirty="0"/>
              <a:t> Court may issue a stay of the proceedings:  The court may stay the proceedings for a period of time, as justice and equity require.  The Servicemember must show material effect to receive a stay.</a:t>
            </a:r>
          </a:p>
          <a:p>
            <a:pPr marL="628650" lvl="1" eaLnBrk="1" hangingPunct="1">
              <a:buFontTx/>
              <a:buChar char="•"/>
            </a:pPr>
            <a:r>
              <a:rPr lang="en-US" sz="1200" dirty="0"/>
              <a:t> Misdemeanor:  Violation is a misdemeanor under Federal law.</a:t>
            </a:r>
          </a:p>
          <a:p>
            <a:pPr eaLnBrk="1" hangingPunct="1">
              <a:buFontTx/>
              <a:buChar char="•"/>
            </a:pPr>
            <a:endParaRPr lang="en-US" sz="1200" dirty="0"/>
          </a:p>
          <a:p>
            <a:pPr eaLnBrk="1" hangingPunct="1">
              <a:buFontTx/>
              <a:buChar char="•"/>
            </a:pPr>
            <a:endParaRPr lang="en-US" sz="1200" dirty="0"/>
          </a:p>
          <a:p>
            <a:pPr eaLnBrk="1" hangingPunct="1">
              <a:buFontTx/>
              <a:buChar char="•"/>
            </a:pPr>
            <a:endParaRPr lang="en-US" sz="1200" dirty="0"/>
          </a:p>
          <a:p>
            <a:pPr eaLnBrk="1" hangingPunct="1"/>
            <a:endParaRPr lang="en-US" sz="1200" dirty="0"/>
          </a:p>
          <a:p>
            <a:pPr eaLnBrk="1" hangingPunct="1"/>
            <a:endParaRPr lang="en-US" sz="1200" dirty="0"/>
          </a:p>
        </p:txBody>
      </p:sp>
      <p:sp>
        <p:nvSpPr>
          <p:cNvPr id="81924"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9636010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p:cNvSpPr>
            <a:spLocks noGrp="1" noRot="1" noChangeAspect="1" noChangeArrowheads="1" noTextEdit="1"/>
          </p:cNvSpPr>
          <p:nvPr>
            <p:ph type="sldImg"/>
          </p:nvPr>
        </p:nvSpPr>
        <p:spPr>
          <a:xfrm>
            <a:off x="409575" y="695325"/>
            <a:ext cx="6178550" cy="3476625"/>
          </a:xfrm>
          <a:ln/>
        </p:spPr>
      </p:sp>
      <p:sp>
        <p:nvSpPr>
          <p:cNvPr id="82948"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lvl="1" eaLnBrk="1" hangingPunct="1">
              <a:buFontTx/>
              <a:buChar char="•"/>
            </a:pPr>
            <a:r>
              <a:rPr lang="en-US" sz="1200" dirty="0"/>
              <a:t> Applies to real or personal property secured by a mortgage, and is a protection upon alleged breach of the mortgage contract by the Service member.   Bottom line:  the creditor MUST HAVE A COURT ORDER to seek to sell, foreclose or repossess the property.   This applies to any action filed during, or within one year after, a SM’s period of military service.</a:t>
            </a:r>
          </a:p>
          <a:p>
            <a:pPr lvl="1" eaLnBrk="1" hangingPunct="1">
              <a:buFontTx/>
              <a:buChar char="•"/>
            </a:pPr>
            <a:r>
              <a:rPr lang="en-US" sz="1200" dirty="0"/>
              <a:t> The court may stay the proceedings for a period of time as justice and equity require.  The stay protection applies to any action field during active duty or within 1 year after active-duty service. </a:t>
            </a:r>
          </a:p>
          <a:p>
            <a:pPr lvl="1" eaLnBrk="1" hangingPunct="1">
              <a:buFontTx/>
              <a:buChar char="•"/>
            </a:pPr>
            <a:r>
              <a:rPr lang="en-US" sz="1200" dirty="0"/>
              <a:t> Misdemeanor:  Violation is a misdemeanor under Federal law.</a:t>
            </a:r>
          </a:p>
          <a:p>
            <a:pPr lvl="1" eaLnBrk="1" hangingPunct="1">
              <a:buFontTx/>
              <a:buChar char="•"/>
            </a:pPr>
            <a:r>
              <a:rPr lang="en-US" sz="1200" dirty="0"/>
              <a:t> Adjust the obligation:  Court may reduce or suspend payments.</a:t>
            </a:r>
          </a:p>
          <a:p>
            <a:pPr eaLnBrk="1" hangingPunct="1">
              <a:buFontTx/>
              <a:buChar char="•"/>
            </a:pPr>
            <a:endParaRPr lang="en-US" sz="1200" dirty="0"/>
          </a:p>
          <a:p>
            <a:pPr eaLnBrk="1" hangingPunct="1">
              <a:buFontTx/>
              <a:buChar char="•"/>
            </a:pPr>
            <a:endParaRPr lang="en-US" sz="1200" dirty="0"/>
          </a:p>
        </p:txBody>
      </p:sp>
    </p:spTree>
    <p:extLst>
      <p:ext uri="{BB962C8B-B14F-4D97-AF65-F5344CB8AC3E}">
        <p14:creationId xmlns:p14="http://schemas.microsoft.com/office/powerpoint/2010/main" val="1486519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571500" lvl="1" eaLnBrk="1" hangingPunct="1">
              <a:buFontTx/>
              <a:buChar char="•"/>
            </a:pPr>
            <a:r>
              <a:rPr lang="en-US" sz="1200" dirty="0"/>
              <a:t> Throughout the SCRA, Congress recognizes the need for mobile Service members to have stability and consistency about their place of domicile.  This statutory stability, in turn, provides significant protections to Servicemembers with regard to taxation issues and voting rights.</a:t>
            </a:r>
          </a:p>
        </p:txBody>
      </p:sp>
      <p:sp>
        <p:nvSpPr>
          <p:cNvPr id="83972"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1357302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2"/>
          <p:cNvSpPr>
            <a:spLocks noGrp="1" noRot="1" noChangeAspect="1" noChangeArrowheads="1" noTextEdit="1"/>
          </p:cNvSpPr>
          <p:nvPr>
            <p:ph type="sldImg"/>
          </p:nvPr>
        </p:nvSpPr>
        <p:spPr>
          <a:xfrm>
            <a:off x="409575" y="695325"/>
            <a:ext cx="6178550" cy="3476625"/>
          </a:xfrm>
          <a:ln/>
        </p:spPr>
      </p:sp>
      <p:sp>
        <p:nvSpPr>
          <p:cNvPr id="84996"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Section 4001 addresses the relationship between a Service member’s domicile and taxation rules.  It provides that a Servicemember neither acquires nor loses residence or domicile solely by residing in a given state pursuant to military orders.  This creates two important fictions:  1)  A Service member’s </a:t>
            </a:r>
            <a:r>
              <a:rPr lang="en-US" sz="1200" u="sng" dirty="0"/>
              <a:t>military income</a:t>
            </a:r>
            <a:r>
              <a:rPr lang="en-US" sz="1200" dirty="0"/>
              <a:t> is deemed earned in his/her state of domicile (commonly called the home state); and 2) A Servicemember’s </a:t>
            </a:r>
            <a:r>
              <a:rPr lang="en-US" sz="1200" u="sng" dirty="0"/>
              <a:t>personal property</a:t>
            </a:r>
            <a:r>
              <a:rPr lang="en-US" sz="1200" dirty="0"/>
              <a:t> is deemed located in the home state rather than in the host state (the state of military assignment).  </a:t>
            </a:r>
          </a:p>
          <a:p>
            <a:pPr marL="628650" lvl="1" eaLnBrk="1" hangingPunct="1">
              <a:buFontTx/>
              <a:buChar char="•"/>
            </a:pPr>
            <a:r>
              <a:rPr lang="en-US" sz="1200" dirty="0"/>
              <a:t> By establishing these “fictions”, the SCRA prevents </a:t>
            </a:r>
            <a:r>
              <a:rPr lang="en-US" sz="1200" u="sng" dirty="0"/>
              <a:t>multiple taxation</a:t>
            </a:r>
            <a:r>
              <a:rPr lang="en-US" sz="1200" dirty="0"/>
              <a:t> of the Service member’s military income and personal property by various taxing jurisdictions.  Thus, the Service member is taxed on military income and on personal property by his/her home state and not the state of military assignment.</a:t>
            </a:r>
          </a:p>
        </p:txBody>
      </p:sp>
    </p:spTree>
    <p:extLst>
      <p:ext uri="{BB962C8B-B14F-4D97-AF65-F5344CB8AC3E}">
        <p14:creationId xmlns:p14="http://schemas.microsoft.com/office/powerpoint/2010/main" val="8483884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2"/>
          <p:cNvSpPr>
            <a:spLocks noGrp="1" noRot="1" noChangeAspect="1" noChangeArrowheads="1" noTextEdit="1"/>
          </p:cNvSpPr>
          <p:nvPr>
            <p:ph type="sldImg"/>
          </p:nvPr>
        </p:nvSpPr>
        <p:spPr>
          <a:xfrm>
            <a:off x="409575" y="695325"/>
            <a:ext cx="6178550" cy="3476625"/>
          </a:xfrm>
          <a:ln/>
        </p:spPr>
      </p:sp>
      <p:sp>
        <p:nvSpPr>
          <p:cNvPr id="86020"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Service member can be taxed ONLY by state of domicile.  Applies ONLY to military income.</a:t>
            </a:r>
          </a:p>
          <a:p>
            <a:pPr marL="628650" lvl="1" eaLnBrk="1" hangingPunct="1">
              <a:buFontTx/>
              <a:buChar char="•"/>
            </a:pPr>
            <a:r>
              <a:rPr lang="en-US" sz="1200" dirty="0"/>
              <a:t> Personal property (for example, an automobile) is NOT subject to host state Ad Valorem tax.  An Ad valorem tax is a tax imposed on the value of something, such as real property or vehicles.  Many states impose ad valorem taxes.</a:t>
            </a:r>
          </a:p>
          <a:p>
            <a:pPr marL="628650" lvl="1" eaLnBrk="1" hangingPunct="1">
              <a:buFontTx/>
              <a:buChar char="•"/>
            </a:pPr>
            <a:r>
              <a:rPr lang="en-US" sz="1200" dirty="0"/>
              <a:t> Service member’s </a:t>
            </a:r>
            <a:r>
              <a:rPr lang="en-US" sz="1200" u="sng" dirty="0"/>
              <a:t>nonmilitary</a:t>
            </a:r>
            <a:r>
              <a:rPr lang="en-US" sz="1200" dirty="0"/>
              <a:t> income CAN be taxed by the host state.  Example:  Active Duty Servicemember has part-time job off post.  That income can be taxed by the host state, even though the military income cannot be taxed by the host state.</a:t>
            </a:r>
          </a:p>
          <a:p>
            <a:pPr marL="628650" lvl="1" eaLnBrk="1" hangingPunct="1">
              <a:buFontTx/>
              <a:buChar char="•"/>
            </a:pPr>
            <a:r>
              <a:rPr lang="en-US" sz="1200" dirty="0"/>
              <a:t> It is important to emphasize to Servicemembers that the SCRA is NOT a protection from all taxation.  The state of domicile may certainly tax the Servicemember’s military income.  </a:t>
            </a:r>
          </a:p>
        </p:txBody>
      </p:sp>
    </p:spTree>
    <p:extLst>
      <p:ext uri="{BB962C8B-B14F-4D97-AF65-F5344CB8AC3E}">
        <p14:creationId xmlns:p14="http://schemas.microsoft.com/office/powerpoint/2010/main" val="7262042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409575" y="695325"/>
            <a:ext cx="6178550" cy="3476625"/>
          </a:xfrm>
          <a:ln/>
        </p:spPr>
      </p:sp>
      <p:sp>
        <p:nvSpPr>
          <p:cNvPr id="106499" name="Rectangle 3"/>
          <p:cNvSpPr>
            <a:spLocks noGrp="1" noChangeArrowheads="1"/>
          </p:cNvSpPr>
          <p:nvPr>
            <p:ph type="body" idx="1"/>
          </p:nvPr>
        </p:nvSpPr>
        <p:spPr>
          <a:xfrm>
            <a:off x="931863" y="4405313"/>
            <a:ext cx="5133975" cy="4170362"/>
          </a:xfrm>
        </p:spPr>
        <p:txBody>
          <a:bodyPr/>
          <a:lstStyle/>
          <a:p>
            <a:pPr>
              <a:buFont typeface="Arial" pitchFamily="34" charset="0"/>
              <a:buChar char="•"/>
              <a:defRPr/>
            </a:pPr>
            <a:r>
              <a:rPr lang="en-US" b="1" dirty="0"/>
              <a:t> Instructor Comments:	</a:t>
            </a:r>
          </a:p>
          <a:p>
            <a:pPr>
              <a:defRPr/>
            </a:pPr>
            <a:endParaRPr lang="en-US" dirty="0"/>
          </a:p>
          <a:p>
            <a:pPr>
              <a:defRPr/>
            </a:pPr>
            <a:r>
              <a:rPr lang="en-US" dirty="0"/>
              <a:t>The Veterans Auto and Education Improvement Act of 2022 further amended the SCRA to provide  provided multiple options for military families to file taxes. </a:t>
            </a:r>
          </a:p>
          <a:p>
            <a:pPr>
              <a:defRPr/>
            </a:pPr>
            <a:endParaRPr lang="en-US" dirty="0"/>
          </a:p>
          <a:p>
            <a:pPr>
              <a:defRPr/>
            </a:pPr>
            <a:r>
              <a:rPr lang="en-US" dirty="0"/>
              <a:t>Previously, military spouses were protected by the Military Spouses Residency Relief Act (MSRRA). The MSRRA was passed in November 2009.  It allowed military spouses to maintain their state of domicile if they 1) move to accompany their Soldier-spouse due to military orders, AND 2) the spouse has the same domicile as the Soldier.  If these two conditions are met, the MSRRA protects spouses from owing income taxes earned in the state in which they reside (assuming the spouse has a job) solely to be with the Soldier due to military orders, unless the state is also their state of legal residence or domicile.  As a result, even though the spouse earns income in the state of military duty, the MSRRA deems the spouse’s income to be earned in the DOMICILE state and not the state of military duty.   Thus, the spouse may elect to pay income tax to the domicile state and not the state where they reside and earn the income.  REMEMBER:  The spouse’s state of domicile must be the same as the Soldier’s!</a:t>
            </a:r>
          </a:p>
          <a:p>
            <a:pPr>
              <a:defRPr/>
            </a:pPr>
            <a:endParaRPr lang="en-US" dirty="0"/>
          </a:p>
          <a:p>
            <a:pPr>
              <a:defRPr/>
            </a:pPr>
            <a:r>
              <a:rPr lang="en-US" dirty="0"/>
              <a:t>WARNING:  Domicile denotes the place where the Soldier and spouse maintain their permanent home and to which they intend to return whenever they are absent. Does not allow SMs to choose any state as their domicile for tax purposes. Presence + intent test still applies, but the revised SCRA provides more options. </a:t>
            </a:r>
          </a:p>
          <a:p>
            <a:pPr>
              <a:defRPr/>
            </a:pPr>
            <a:endParaRPr lang="en-US" dirty="0"/>
          </a:p>
          <a:p>
            <a:pPr>
              <a:buClr>
                <a:srgbClr val="F0C038"/>
              </a:buClr>
              <a:defRPr/>
            </a:pPr>
            <a:r>
              <a:rPr lang="en-US" dirty="0"/>
              <a:t>EXAMPLES:  </a:t>
            </a:r>
          </a:p>
          <a:p>
            <a:pPr>
              <a:buClr>
                <a:srgbClr val="F0C038"/>
              </a:buClr>
              <a:defRPr/>
            </a:pPr>
            <a:endParaRPr lang="en-US" dirty="0"/>
          </a:p>
          <a:p>
            <a:pPr marL="228600" indent="-228600">
              <a:buClr>
                <a:srgbClr val="F0C038"/>
              </a:buClr>
              <a:buFontTx/>
              <a:buAutoNum type="arabicPeriod"/>
              <a:defRPr/>
            </a:pPr>
            <a:r>
              <a:rPr lang="en-US" dirty="0">
                <a:solidFill>
                  <a:srgbClr val="003366"/>
                </a:solidFill>
              </a:rPr>
              <a:t>SM domiciled in TX.   SM now assigned to Fort Liberty, NC, and meets spouse in NC.  They get married and spouse lives with SM in NC and works in NC.  Spouse can elect to claim</a:t>
            </a:r>
            <a:r>
              <a:rPr lang="en-US" baseline="0" dirty="0">
                <a:solidFill>
                  <a:srgbClr val="003366"/>
                </a:solidFill>
              </a:rPr>
              <a:t> </a:t>
            </a:r>
            <a:r>
              <a:rPr lang="en-US" dirty="0">
                <a:solidFill>
                  <a:srgbClr val="003366"/>
                </a:solidFill>
              </a:rPr>
              <a:t>TX as domicile</a:t>
            </a:r>
            <a:r>
              <a:rPr lang="en-US" baseline="0" dirty="0">
                <a:solidFill>
                  <a:srgbClr val="003366"/>
                </a:solidFill>
              </a:rPr>
              <a:t> even though s</a:t>
            </a:r>
            <a:r>
              <a:rPr lang="en-US" dirty="0">
                <a:solidFill>
                  <a:srgbClr val="003366"/>
                </a:solidFill>
              </a:rPr>
              <a:t>pouse never had domiciliary contact with TX.  </a:t>
            </a:r>
          </a:p>
          <a:p>
            <a:pPr marL="228600" indent="-228600">
              <a:buClr>
                <a:srgbClr val="F0C038"/>
              </a:buClr>
              <a:defRPr/>
            </a:pPr>
            <a:endParaRPr lang="en-US" dirty="0">
              <a:solidFill>
                <a:srgbClr val="003366"/>
              </a:solidFill>
            </a:endParaRPr>
          </a:p>
          <a:p>
            <a:pPr>
              <a:buClr>
                <a:srgbClr val="F0C038"/>
              </a:buClr>
              <a:defRPr/>
            </a:pPr>
            <a:r>
              <a:rPr lang="en-US" dirty="0">
                <a:solidFill>
                  <a:srgbClr val="003366"/>
                </a:solidFill>
              </a:rPr>
              <a:t>2.  SM domiciled in TX.  Spouse domiciled in TX.  SM and spouse move to Fort Liberty, NC, based on military orders.  Spouse lives with SM in NC and works in NC.  Spouse CAN invoke the MSRRA protections because spouse was  already domiciled in the same state as SM even prior to moving to NC.  Spouse may elect to pay income taxes to TX and not NC.  Spouse benefits in this case because TX does not have a state income tax.</a:t>
            </a:r>
          </a:p>
          <a:p>
            <a:pPr>
              <a:buClr>
                <a:srgbClr val="F0C038"/>
              </a:buClr>
              <a:defRPr/>
            </a:pPr>
            <a:endParaRPr lang="en-US" dirty="0">
              <a:solidFill>
                <a:srgbClr val="003366"/>
              </a:solidFill>
            </a:endParaRPr>
          </a:p>
          <a:p>
            <a:pPr>
              <a:buClr>
                <a:srgbClr val="F0C038"/>
              </a:buClr>
              <a:defRPr/>
            </a:pPr>
            <a:r>
              <a:rPr lang="en-US" dirty="0">
                <a:solidFill>
                  <a:srgbClr val="003366"/>
                </a:solidFill>
              </a:rPr>
              <a:t>3.  SM domiciled in PA.  Spouse domiciled in PA.  SM and spouse move to Fort Liberty, NC, based on military orders.  Spouse lives with SM in NC and works in NC.  Spouse CAN invoke the MSRR/SCRA protections because spouse was already domiciled in the same state as SM even prior to moving to NC.  Spouse may elect to pay income taxes in PA and not NC; however, if PA income taxes are higher than NC, spouse might want to forego invoking the MSRRA and instead pay income tax to NC.  </a:t>
            </a:r>
            <a:endParaRPr lang="en-US" dirty="0"/>
          </a:p>
        </p:txBody>
      </p:sp>
    </p:spTree>
    <p:extLst>
      <p:ext uri="{BB962C8B-B14F-4D97-AF65-F5344CB8AC3E}">
        <p14:creationId xmlns:p14="http://schemas.microsoft.com/office/powerpoint/2010/main" val="30863840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p:cNvSpPr>
            <a:spLocks noGrp="1" noRot="1" noChangeAspect="1" noChangeArrowheads="1" noTextEdit="1"/>
          </p:cNvSpPr>
          <p:nvPr>
            <p:ph type="sldImg"/>
          </p:nvPr>
        </p:nvSpPr>
        <p:spPr>
          <a:xfrm>
            <a:off x="409575" y="695325"/>
            <a:ext cx="6178550" cy="3476625"/>
          </a:xfrm>
          <a:ln/>
        </p:spPr>
      </p:sp>
      <p:sp>
        <p:nvSpPr>
          <p:cNvPr id="88068"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Section 4025 ensures that, FOR VOTING PURPOSES, a Service member neither acquires nor loses residence or domicile solely by residing in another state due to military orders.  Thus, unless the Service member registers to vote in the host state, the home state voter registration remains valid.  </a:t>
            </a:r>
          </a:p>
          <a:p>
            <a:pPr marL="628650" lvl="1" eaLnBrk="1" hangingPunct="1">
              <a:buFontTx/>
              <a:buChar char="•"/>
            </a:pPr>
            <a:r>
              <a:rPr lang="en-US" sz="1200" dirty="0"/>
              <a:t> Servicemembers should be cautioned about changing their voter registration to the host state.  Changing voter registration could possibly have ramifications beyond voting issues, especially with regard to residency for state income tax purposes.  Although voter registration does not, by itself, establish residency for tax purposes, it is considered by most states to be an important factor in determining an individual’s residency.</a:t>
            </a:r>
          </a:p>
        </p:txBody>
      </p:sp>
    </p:spTree>
    <p:extLst>
      <p:ext uri="{BB962C8B-B14F-4D97-AF65-F5344CB8AC3E}">
        <p14:creationId xmlns:p14="http://schemas.microsoft.com/office/powerpoint/2010/main" val="22290001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body" idx="1"/>
          </p:nvPr>
        </p:nvSpPr>
        <p:spPr>
          <a:xfrm>
            <a:off x="931863" y="4403725"/>
            <a:ext cx="5133975" cy="4171950"/>
          </a:xfrm>
          <a:noFill/>
          <a:ln/>
        </p:spPr>
        <p:txBody>
          <a:bodyPr/>
          <a:lstStyle/>
          <a:p>
            <a:pPr eaLnBrk="1" hangingPunct="1">
              <a:buFont typeface="Arial" pitchFamily="34" charset="0"/>
              <a:buChar char="•"/>
            </a:pPr>
            <a:r>
              <a:rPr lang="en-US" b="1" dirty="0"/>
              <a:t> Instructor Comments:	</a:t>
            </a:r>
          </a:p>
          <a:p>
            <a:pPr eaLnBrk="1" hangingPunct="1"/>
            <a:endParaRPr lang="en-US" dirty="0"/>
          </a:p>
          <a:p>
            <a:pPr eaLnBrk="1" hangingPunct="1"/>
            <a:r>
              <a:rPr lang="en-US" dirty="0"/>
              <a:t>The MSRRA (November 2009) also addressed SPOUSE voting rights.  It now allows spouses to maintain voting registration in their state of domicile IF:</a:t>
            </a:r>
          </a:p>
          <a:p>
            <a:pPr eaLnBrk="1" hangingPunct="1"/>
            <a:endParaRPr lang="en-US" dirty="0"/>
          </a:p>
          <a:p>
            <a:pPr eaLnBrk="1" hangingPunct="1"/>
            <a:r>
              <a:rPr lang="en-US" dirty="0"/>
              <a:t>	- The state of domicile is the same as the Soldier’s state of domicile, and</a:t>
            </a:r>
          </a:p>
          <a:p>
            <a:pPr eaLnBrk="1" hangingPunct="1"/>
            <a:r>
              <a:rPr lang="en-US" dirty="0"/>
              <a:t>	- The spouse is living with the Soldier in a non-domicile state based on military orders.  </a:t>
            </a:r>
          </a:p>
          <a:p>
            <a:pPr eaLnBrk="1" hangingPunct="1"/>
            <a:endParaRPr lang="en-US" dirty="0"/>
          </a:p>
          <a:p>
            <a:pPr eaLnBrk="1" hangingPunct="1"/>
            <a:r>
              <a:rPr lang="en-US" dirty="0"/>
              <a:t>This does NOT require the spouse to continue to vote in the state of domicile.  Spouse may elect to register and vote in the state of military duty.  The MSRRA now merely gives the spouse the OPTION to maintain voter registration in the domicile state if the spouse meets the above criteria (i.e. same state of domicile as Soldier, and spouse is living with Soldier in the duty state).</a:t>
            </a:r>
          </a:p>
          <a:p>
            <a:pPr eaLnBrk="1" hangingPunct="1"/>
            <a:endParaRPr lang="en-US" dirty="0"/>
          </a:p>
          <a:p>
            <a:pPr eaLnBrk="1" hangingPunct="1"/>
            <a:r>
              <a:rPr lang="en-US" dirty="0"/>
              <a:t> </a:t>
            </a:r>
          </a:p>
        </p:txBody>
      </p:sp>
      <p:sp>
        <p:nvSpPr>
          <p:cNvPr id="89091"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919872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body" idx="1"/>
          </p:nvPr>
        </p:nvSpPr>
        <p:spPr>
          <a:xfrm>
            <a:off x="931863" y="4403725"/>
            <a:ext cx="5133975" cy="4575175"/>
          </a:xfrm>
          <a:noFill/>
          <a:ln/>
        </p:spPr>
        <p:txBody>
          <a:bodyPr/>
          <a:lstStyle/>
          <a:p>
            <a:pPr marL="228600" indent="-228600" eaLnBrk="1" hangingPunct="1">
              <a:lnSpc>
                <a:spcPct val="90000"/>
              </a:lnSpc>
              <a:buFontTx/>
              <a:buChar char="•"/>
            </a:pPr>
            <a:r>
              <a:rPr lang="en-US" sz="800" b="1" dirty="0"/>
              <a:t>Instructor Comments:</a:t>
            </a:r>
          </a:p>
          <a:p>
            <a:pPr marL="628650" lvl="1" eaLnBrk="1" hangingPunct="1">
              <a:lnSpc>
                <a:spcPct val="90000"/>
              </a:lnSpc>
              <a:buFontTx/>
              <a:buChar char="•"/>
            </a:pPr>
            <a:r>
              <a:rPr lang="en-US" sz="800" dirty="0"/>
              <a:t>1918:  The original Soldiers’ and Sailors’ Civil Relief Act (SSCRA) directed trial courts to take “whatever action equity required” when a </a:t>
            </a:r>
            <a:r>
              <a:rPr lang="en-US" sz="800" dirty="0" err="1"/>
              <a:t>Servicemember</a:t>
            </a:r>
            <a:r>
              <a:rPr lang="en-US" sz="800" dirty="0"/>
              <a:t> is involved in a legal controversy.   The problem with this legislation was that it was extremely broad and undefined, resulting in different application and interpretation from state to state. </a:t>
            </a:r>
          </a:p>
          <a:p>
            <a:pPr marL="628650" lvl="1" eaLnBrk="1" hangingPunct="1">
              <a:lnSpc>
                <a:spcPct val="90000"/>
              </a:lnSpc>
            </a:pPr>
            <a:endParaRPr lang="en-US" sz="800" dirty="0"/>
          </a:p>
          <a:p>
            <a:pPr marL="628650" lvl="1" eaLnBrk="1" hangingPunct="1">
              <a:lnSpc>
                <a:spcPct val="90000"/>
              </a:lnSpc>
              <a:buFontTx/>
              <a:buChar char="•"/>
            </a:pPr>
            <a:r>
              <a:rPr lang="en-US" sz="800" dirty="0"/>
              <a:t> 1940:  The SSCRA received significant, substantive amendments on the eve of World War II.  The 1940 Act was more specific,  providing for stays of civil proceedings, interest rate reductions, protection against double taxation and other types of relief still applicable today.  World War II and subsequent armed conflicts led to minor changes, but the law’s basic intent – allowing military personnel to give full attention to their military duties – remained clear.  </a:t>
            </a:r>
          </a:p>
          <a:p>
            <a:pPr marL="628650" lvl="1" eaLnBrk="1" hangingPunct="1">
              <a:lnSpc>
                <a:spcPct val="90000"/>
              </a:lnSpc>
              <a:buFontTx/>
              <a:buChar char="•"/>
            </a:pPr>
            <a:endParaRPr lang="en-US" sz="800" dirty="0"/>
          </a:p>
          <a:p>
            <a:pPr marL="628650" lvl="1" eaLnBrk="1" hangingPunct="1">
              <a:lnSpc>
                <a:spcPct val="90000"/>
              </a:lnSpc>
              <a:buFontTx/>
              <a:buChar char="•"/>
            </a:pPr>
            <a:r>
              <a:rPr lang="en-US" sz="800" dirty="0"/>
              <a:t> 1940-2003:  Minor changes between 1940 to 2003, most arising out of Desert Shield/Storm, such as suspension of  professional liability insurance, new NG provisions, reinstatement of private health insurance, reporting of use of the SSCRA on credit reports, etc. </a:t>
            </a:r>
          </a:p>
          <a:p>
            <a:pPr marL="628650" lvl="1" eaLnBrk="1" hangingPunct="1">
              <a:lnSpc>
                <a:spcPct val="90000"/>
              </a:lnSpc>
            </a:pPr>
            <a:endParaRPr lang="en-US" sz="800" dirty="0"/>
          </a:p>
          <a:p>
            <a:pPr marL="628650" lvl="1" eaLnBrk="1" hangingPunct="1">
              <a:lnSpc>
                <a:spcPct val="90000"/>
              </a:lnSpc>
              <a:buFontTx/>
              <a:buChar char="•"/>
            </a:pPr>
            <a:r>
              <a:rPr lang="en-US" sz="800" dirty="0"/>
              <a:t> 2003:  In December 2003, Congress passed the new </a:t>
            </a:r>
            <a:r>
              <a:rPr lang="en-US" sz="800" dirty="0" err="1"/>
              <a:t>Servicemembers</a:t>
            </a:r>
            <a:r>
              <a:rPr lang="en-US" sz="800" dirty="0"/>
              <a:t> Civil Relief Act (SCRA).  Intent was to enact  modernizing legislation that strengthens and clarifies the old Soldiers’ and Sailors’ Civil Relief Act (SSCRA).  Although the new SCRA contains significant changes from the SSCRA, most key concepts, protections and benefits remain.  Thus, much of the old case law under the old SSCRA can be applied to cases under the new SCRA.  </a:t>
            </a:r>
          </a:p>
          <a:p>
            <a:pPr marL="628650" lvl="1" eaLnBrk="1" hangingPunct="1">
              <a:lnSpc>
                <a:spcPct val="90000"/>
              </a:lnSpc>
            </a:pPr>
            <a:endParaRPr lang="en-US" sz="800" dirty="0"/>
          </a:p>
          <a:p>
            <a:pPr marL="628650" lvl="1" eaLnBrk="1" hangingPunct="1">
              <a:lnSpc>
                <a:spcPct val="90000"/>
              </a:lnSpc>
              <a:buFontTx/>
              <a:buChar char="•"/>
            </a:pPr>
            <a:r>
              <a:rPr lang="en-US" sz="800" dirty="0"/>
              <a:t> 2004:  Congress fine-tuned the new SCRA by clarifying the definition of “judgment”, adding new waiver provisions, and adding additional protections under the residential and automobile lease termination provisions.  </a:t>
            </a:r>
          </a:p>
          <a:p>
            <a:pPr marL="628650" lvl="1" eaLnBrk="1" hangingPunct="1">
              <a:lnSpc>
                <a:spcPct val="90000"/>
              </a:lnSpc>
              <a:buFontTx/>
              <a:buChar char="•"/>
            </a:pPr>
            <a:endParaRPr lang="en-US" sz="800" dirty="0"/>
          </a:p>
          <a:p>
            <a:pPr marL="628650" lvl="1" eaLnBrk="1" hangingPunct="1">
              <a:lnSpc>
                <a:spcPct val="90000"/>
              </a:lnSpc>
              <a:buFontTx/>
              <a:buChar char="•"/>
            </a:pPr>
            <a:r>
              <a:rPr lang="en-US" sz="800" dirty="0"/>
              <a:t>2008:  Congress added wording in the Stay provision (Section 3932) and the Default Judgment provision (Section 3931) clarifying that civil actions and proceedings under those provisions include “any child custody proceeding.”  Also added a cell phone contract termination provision, and extended the mortgage foreclosure protection period and the mortgage protection stay period.  Additionally, Congress expanded the 6% interest cap time period for mortgage obligations, and made violations of the 6% rule a criminal offense (section 3937).  </a:t>
            </a:r>
          </a:p>
          <a:p>
            <a:pPr marL="628650" lvl="1" eaLnBrk="1" hangingPunct="1">
              <a:lnSpc>
                <a:spcPct val="90000"/>
              </a:lnSpc>
              <a:buFontTx/>
              <a:buChar char="•"/>
            </a:pPr>
            <a:endParaRPr lang="en-US" sz="800" dirty="0"/>
          </a:p>
          <a:p>
            <a:pPr marL="628650" lvl="1" eaLnBrk="1" hangingPunct="1">
              <a:lnSpc>
                <a:spcPct val="90000"/>
              </a:lnSpc>
              <a:buFontTx/>
              <a:buChar char="•"/>
            </a:pPr>
            <a:r>
              <a:rPr lang="en-US" sz="800" dirty="0"/>
              <a:t> 2009:  Congress passed the Military Spouse’s Residency Relief Act, an amendment to the SCRA.  It  allows </a:t>
            </a:r>
            <a:r>
              <a:rPr lang="en-US" dirty="0"/>
              <a:t>military spouses to maintain their state of domicile if 1) they move to accompany the Soldier  on military orders, and 2) if their state of domicile is the same as the Soldier’s.   The elements are very specific; thus the law does not simply permit a Soldier’s spouse to “pick” or “choose” a legal domicile in any state (say for example one that doesn’t have income tax). </a:t>
            </a:r>
          </a:p>
          <a:p>
            <a:pPr marL="628650" lvl="1" eaLnBrk="1" hangingPunct="1">
              <a:lnSpc>
                <a:spcPct val="90000"/>
              </a:lnSpc>
              <a:buFontTx/>
              <a:buChar char="•"/>
            </a:pPr>
            <a:endParaRPr lang="en-US" dirty="0"/>
          </a:p>
          <a:p>
            <a:pPr marL="628650" lvl="1" eaLnBrk="1" hangingPunct="1">
              <a:lnSpc>
                <a:spcPct val="90000"/>
              </a:lnSpc>
              <a:buFontTx/>
              <a:buChar char="•"/>
            </a:pPr>
            <a:r>
              <a:rPr lang="en-US" dirty="0"/>
              <a:t> 2010:  Congress amended the SCRA in four significant ways and extended the sunset provision for one other provision.  The amendments were:</a:t>
            </a:r>
          </a:p>
          <a:p>
            <a:pPr marL="628650" lvl="1" eaLnBrk="1" hangingPunct="1">
              <a:lnSpc>
                <a:spcPct val="90000"/>
              </a:lnSpc>
            </a:pPr>
            <a:r>
              <a:rPr lang="en-US" dirty="0"/>
              <a:t>	</a:t>
            </a:r>
          </a:p>
          <a:p>
            <a:pPr marL="628650" lvl="1" eaLnBrk="1" hangingPunct="1">
              <a:lnSpc>
                <a:spcPct val="90000"/>
              </a:lnSpc>
            </a:pPr>
            <a:r>
              <a:rPr lang="en-US" dirty="0"/>
              <a:t>	50 U.S.C. § 3955 (formerly Section 535), which governs the termination of residential and motor vehicle leases; </a:t>
            </a:r>
          </a:p>
          <a:p>
            <a:pPr marL="628650" lvl="1" eaLnBrk="1" hangingPunct="1">
              <a:lnSpc>
                <a:spcPct val="90000"/>
              </a:lnSpc>
            </a:pPr>
            <a:endParaRPr lang="en-US" dirty="0"/>
          </a:p>
          <a:p>
            <a:pPr marL="628650" lvl="1" eaLnBrk="1" hangingPunct="1">
              <a:lnSpc>
                <a:spcPct val="90000"/>
              </a:lnSpc>
            </a:pPr>
            <a:r>
              <a:rPr lang="en-US" dirty="0"/>
              <a:t>	50 U.S.C. § 3957 (formerly Section 535a), which governs the termination of telephone service contracts;</a:t>
            </a:r>
          </a:p>
          <a:p>
            <a:pPr marL="628650" lvl="1" eaLnBrk="1" hangingPunct="1">
              <a:lnSpc>
                <a:spcPct val="90000"/>
              </a:lnSpc>
            </a:pPr>
            <a:endParaRPr lang="en-US" dirty="0"/>
          </a:p>
          <a:p>
            <a:pPr marL="628650" lvl="1" eaLnBrk="1" hangingPunct="1">
              <a:lnSpc>
                <a:spcPct val="90000"/>
              </a:lnSpc>
            </a:pPr>
            <a:r>
              <a:rPr lang="en-US" dirty="0"/>
              <a:t>	50 U.S.C. § 4041 (formerly Section 597), which permits the Department of Justice to bring a civil action against SCRA violators in appropriate cases;</a:t>
            </a:r>
          </a:p>
          <a:p>
            <a:pPr marL="628650" lvl="1" eaLnBrk="1" hangingPunct="1">
              <a:lnSpc>
                <a:spcPct val="90000"/>
              </a:lnSpc>
            </a:pPr>
            <a:endParaRPr lang="en-US" dirty="0"/>
          </a:p>
          <a:p>
            <a:pPr marL="628650" lvl="1" eaLnBrk="1" hangingPunct="1">
              <a:lnSpc>
                <a:spcPct val="90000"/>
              </a:lnSpc>
            </a:pPr>
            <a:r>
              <a:rPr lang="en-US" dirty="0"/>
              <a:t>	50 U.S.C. § 4042 (formerly Section 597a), which creates a private cause of action, and 50 U.S.C. § 4043 (formerly Section 597b) which preserves all pre-2010 amendment remedies.</a:t>
            </a:r>
          </a:p>
          <a:p>
            <a:pPr marL="628650" lvl="1" eaLnBrk="1" hangingPunct="1">
              <a:lnSpc>
                <a:spcPct val="90000"/>
              </a:lnSpc>
            </a:pPr>
            <a:endParaRPr lang="en-US" dirty="0"/>
          </a:p>
          <a:p>
            <a:pPr marL="628650" lvl="1" eaLnBrk="1" hangingPunct="1">
              <a:lnSpc>
                <a:spcPct val="90000"/>
              </a:lnSpc>
            </a:pPr>
            <a:r>
              <a:rPr lang="en-US" dirty="0"/>
              <a:t>	The “sunset” provision of the 9-month continuation of a court’s power to stay or adjust mortgage obligations after service in 50 U.S.C. § 3953 (formerly Section 533) was extended from an expiration date of 31 Dec 10 to 31 Dec 12.</a:t>
            </a:r>
          </a:p>
          <a:p>
            <a:pPr marL="628650" lvl="1" eaLnBrk="1" hangingPunct="1">
              <a:lnSpc>
                <a:spcPct val="90000"/>
              </a:lnSpc>
            </a:pPr>
            <a:endParaRPr lang="en-US" dirty="0"/>
          </a:p>
          <a:p>
            <a:pPr marL="628650" lvl="1" eaLnBrk="1" hangingPunct="1">
              <a:lnSpc>
                <a:spcPct val="90000"/>
              </a:lnSpc>
            </a:pPr>
            <a:r>
              <a:rPr lang="en-US" dirty="0"/>
              <a:t>• 2012:  As of 2 Feb 13, the SM’s ability to request a stay of proceeding and an adjustment of the SM’s</a:t>
            </a:r>
            <a:r>
              <a:rPr lang="en-US" baseline="0" dirty="0"/>
              <a:t> obligation regarding real property purchased before active duty service extends for one year after a SM is released from active duty (this protection formerly was for 90 days post active duty, before it was expanded to 9 months post active duty in 2008).  This 1 year of post active-duty protection will continue until 31 Dec 14, at which time it will revert to 90 days of protection post active duty, unless the 1 year period is continued via additional legislation.  Similarly, judicial foreclosure is the only legal means to foreclose on a pre-service mortgage for 1 year after a SM is released from active duty.</a:t>
            </a:r>
          </a:p>
          <a:p>
            <a:pPr marL="628650" lvl="1" eaLnBrk="1" hangingPunct="1">
              <a:lnSpc>
                <a:spcPct val="90000"/>
              </a:lnSpc>
            </a:pPr>
            <a:endParaRPr lang="en-US" baseline="0" dirty="0"/>
          </a:p>
          <a:p>
            <a:pPr marL="800100" lvl="1" indent="-171450" eaLnBrk="1" hangingPunct="1">
              <a:lnSpc>
                <a:spcPct val="90000"/>
              </a:lnSpc>
              <a:buFont typeface="Arial" panose="020B0604020202020204" pitchFamily="34" charset="0"/>
              <a:buChar char="•"/>
            </a:pPr>
            <a:r>
              <a:rPr lang="en-US" baseline="0" dirty="0"/>
              <a:t>Sections 545 &amp; 546 of 2020 NDAA updated termination of residential and auto lease.  </a:t>
            </a:r>
          </a:p>
          <a:p>
            <a:pPr marL="628650" lvl="1" indent="0" eaLnBrk="1" hangingPunct="1">
              <a:lnSpc>
                <a:spcPct val="90000"/>
              </a:lnSpc>
              <a:buFont typeface="Arial" panose="020B0604020202020204" pitchFamily="34" charset="0"/>
              <a:buNone/>
            </a:pPr>
            <a:endParaRPr lang="en-US" baseline="0" dirty="0"/>
          </a:p>
          <a:p>
            <a:pPr marL="800100" lvl="1" indent="-171450" eaLnBrk="1" hangingPunct="1">
              <a:lnSpc>
                <a:spcPct val="90000"/>
              </a:lnSpc>
              <a:buFont typeface="Arial" panose="020B0604020202020204" pitchFamily="34" charset="0"/>
              <a:buChar char="•"/>
            </a:pPr>
            <a:r>
              <a:rPr lang="en-US" baseline="0" dirty="0"/>
              <a:t>2023. Congress amended the SCRA in the following three areas:</a:t>
            </a:r>
          </a:p>
          <a:p>
            <a:pPr marL="1257300" lvl="2" indent="-171450" eaLnBrk="1" hangingPunct="1">
              <a:lnSpc>
                <a:spcPct val="90000"/>
              </a:lnSpc>
              <a:buFont typeface="Arial" panose="020B0604020202020204" pitchFamily="34" charset="0"/>
              <a:buChar char="•"/>
            </a:pPr>
            <a:r>
              <a:rPr lang="en-US" baseline="0" dirty="0"/>
              <a:t>Consumer Contracts. Expanded </a:t>
            </a:r>
            <a:r>
              <a:rPr lang="en-US" dirty="0"/>
              <a:t>50 U.S.C. § 4042. Allows SM or dependents to terminate certain consumer contracts (formerly only telephone, multichannel video programming, and internet access service).</a:t>
            </a:r>
          </a:p>
          <a:p>
            <a:pPr marL="1257300" lvl="2" indent="-171450" eaLnBrk="1" hangingPunct="1">
              <a:lnSpc>
                <a:spcPct val="90000"/>
              </a:lnSpc>
              <a:buFont typeface="Arial" panose="020B0604020202020204" pitchFamily="34" charset="0"/>
              <a:buChar char="•"/>
            </a:pPr>
            <a:r>
              <a:rPr lang="en-US" dirty="0"/>
              <a:t>Residence for Tax Purposes. Amended 50 U.S.C. § 4001 to add a provision expanding the ability for SM and spouses to elect certain states as their domicile for tax purposes.</a:t>
            </a:r>
          </a:p>
          <a:p>
            <a:pPr marL="1257300" lvl="2" indent="-171450" eaLnBrk="1" hangingPunct="1">
              <a:lnSpc>
                <a:spcPct val="90000"/>
              </a:lnSpc>
              <a:buFont typeface="Arial" panose="020B0604020202020204" pitchFamily="34" charset="0"/>
              <a:buChar char="•"/>
            </a:pPr>
            <a:r>
              <a:rPr lang="en-US" dirty="0"/>
              <a:t>Portability of Professional Licenses. Added 50 U.S.C. § 4025A to allow for the portability of all professional licenses (except for licenses to practice law) if the SM or spouse has relocated due to military orders. </a:t>
            </a:r>
          </a:p>
          <a:p>
            <a:pPr marL="628650" lvl="1" eaLnBrk="1" hangingPunct="1">
              <a:lnSpc>
                <a:spcPct val="90000"/>
              </a:lnSpc>
            </a:pPr>
            <a:endParaRPr lang="en-US" dirty="0"/>
          </a:p>
          <a:p>
            <a:pPr marL="628650" lvl="1" eaLnBrk="1" hangingPunct="1">
              <a:lnSpc>
                <a:spcPct val="90000"/>
              </a:lnSpc>
            </a:pPr>
            <a:r>
              <a:rPr lang="en-US" dirty="0"/>
              <a:t>	</a:t>
            </a:r>
          </a:p>
          <a:p>
            <a:pPr marL="628650" lvl="1" eaLnBrk="1" hangingPunct="1">
              <a:lnSpc>
                <a:spcPct val="90000"/>
              </a:lnSpc>
            </a:pPr>
            <a:endParaRPr lang="en-US" dirty="0"/>
          </a:p>
          <a:p>
            <a:pPr marL="628650" lvl="1" eaLnBrk="1" hangingPunct="1">
              <a:lnSpc>
                <a:spcPct val="90000"/>
              </a:lnSpc>
            </a:pPr>
            <a:r>
              <a:rPr lang="en-US" dirty="0"/>
              <a:t>	 </a:t>
            </a:r>
          </a:p>
          <a:p>
            <a:pPr marL="628650" lvl="1" eaLnBrk="1" hangingPunct="1">
              <a:lnSpc>
                <a:spcPct val="90000"/>
              </a:lnSpc>
              <a:buFontTx/>
              <a:buChar char="•"/>
            </a:pPr>
            <a:endParaRPr lang="en-US" sz="800" dirty="0"/>
          </a:p>
        </p:txBody>
      </p:sp>
      <p:sp>
        <p:nvSpPr>
          <p:cNvPr id="53252"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26322065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2"/>
          <p:cNvSpPr>
            <a:spLocks noGrp="1" noRot="1" noChangeAspect="1" noChangeArrowheads="1" noTextEdit="1"/>
          </p:cNvSpPr>
          <p:nvPr>
            <p:ph type="sldImg"/>
          </p:nvPr>
        </p:nvSpPr>
        <p:spPr>
          <a:xfrm>
            <a:off x="409575" y="695325"/>
            <a:ext cx="6178550" cy="3476625"/>
          </a:xfrm>
          <a:ln/>
        </p:spPr>
      </p:sp>
      <p:sp>
        <p:nvSpPr>
          <p:cNvPr id="91140" name="Rectangle 3"/>
          <p:cNvSpPr>
            <a:spLocks noGrp="1" noChangeArrowheads="1"/>
          </p:cNvSpPr>
          <p:nvPr>
            <p:ph type="body" idx="1"/>
          </p:nvPr>
        </p:nvSpPr>
        <p:spPr>
          <a:xfrm>
            <a:off x="931863" y="4405313"/>
            <a:ext cx="5133975" cy="4170362"/>
          </a:xfrm>
          <a:noFill/>
          <a:ln/>
        </p:spPr>
        <p:txBody>
          <a:bodyPr/>
          <a:lstStyle/>
          <a:p>
            <a:pPr eaLnBrk="1" hangingPunct="1">
              <a:buFontTx/>
              <a:buChar char="•"/>
            </a:pPr>
            <a:r>
              <a:rPr lang="en-US" sz="1200" b="1"/>
              <a:t> Instructor Comments:</a:t>
            </a:r>
          </a:p>
          <a:p>
            <a:pPr marL="628650" lvl="1" eaLnBrk="1" hangingPunct="1">
              <a:buFontTx/>
              <a:buChar char="•"/>
            </a:pPr>
            <a:r>
              <a:rPr lang="en-US" sz="1200"/>
              <a:t> Establishing domicile is not cut and dry.  There are a number of factors involved in changing domicile.  Merely registering a vehicle in a state is not enough to establish domiciliary intent.  Other factors include voter registration, place of marriage, place of birth, home ownership, etc.  Career Servicemembers should be aware that occasionally a new host state may attempt to establish that the new state is the state of domicile (usually they do this with tax purposes in mind).   Measures similar to those listed on the slide can help the soldier to establish and maintain domicile.   </a:t>
            </a:r>
          </a:p>
        </p:txBody>
      </p:sp>
    </p:spTree>
    <p:extLst>
      <p:ext uri="{BB962C8B-B14F-4D97-AF65-F5344CB8AC3E}">
        <p14:creationId xmlns:p14="http://schemas.microsoft.com/office/powerpoint/2010/main" val="5727199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2"/>
          <p:cNvSpPr>
            <a:spLocks noGrp="1" noRot="1" noChangeAspect="1" noChangeArrowheads="1" noTextEdit="1"/>
          </p:cNvSpPr>
          <p:nvPr>
            <p:ph type="sldImg"/>
          </p:nvPr>
        </p:nvSpPr>
        <p:spPr>
          <a:xfrm>
            <a:off x="409575" y="695325"/>
            <a:ext cx="6178550" cy="3476625"/>
          </a:xfrm>
          <a:ln/>
        </p:spPr>
      </p:sp>
      <p:sp>
        <p:nvSpPr>
          <p:cNvPr id="92164" name="Rectangle 3"/>
          <p:cNvSpPr>
            <a:spLocks noGrp="1" noChangeArrowheads="1"/>
          </p:cNvSpPr>
          <p:nvPr>
            <p:ph type="body" idx="1"/>
          </p:nvPr>
        </p:nvSpPr>
        <p:spPr>
          <a:xfrm>
            <a:off x="931863" y="4405313"/>
            <a:ext cx="5133975" cy="4170362"/>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Section 4001 establishes that the host state can't require a Service member to license and register his vehicle in the host state if the vehicle is registered in the home state.  Further, this section includes protections from certain types of motor vehicle “taxation” such as non-administrative fees or excises associated with their use.  Even if the Service member licenses and registers the vehicle in the host state, the host state cannot apply a personal property tax, such as ad valorem, to the vehicle.  The legal fiction under the SCRA is that your personal property is located in your state of domicile.  The host state can only charge fees directly related to administrative costs of registering the vehicle.  </a:t>
            </a:r>
          </a:p>
          <a:p>
            <a:pPr marL="628650" lvl="1" eaLnBrk="1" hangingPunct="1">
              <a:buFontTx/>
              <a:buChar char="•"/>
            </a:pPr>
            <a:r>
              <a:rPr lang="en-US" sz="1200" dirty="0"/>
              <a:t> Note, however, that the host state may have OTHER powers with regard to the Service member’s vehicle, such as the power to require inspections, comply with emissions standards, and comply with state insurance requirements.  These OTHER powers are based on the state’s general POLICE powers and are not precluded by any provision of the SCRA.</a:t>
            </a:r>
          </a:p>
        </p:txBody>
      </p:sp>
    </p:spTree>
    <p:extLst>
      <p:ext uri="{BB962C8B-B14F-4D97-AF65-F5344CB8AC3E}">
        <p14:creationId xmlns:p14="http://schemas.microsoft.com/office/powerpoint/2010/main" val="3073086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2"/>
          <p:cNvSpPr>
            <a:spLocks noGrp="1" noRot="1" noChangeAspect="1" noChangeArrowheads="1" noTextEdit="1"/>
          </p:cNvSpPr>
          <p:nvPr>
            <p:ph type="sldImg"/>
          </p:nvPr>
        </p:nvSpPr>
        <p:spPr>
          <a:xfrm>
            <a:off x="409575" y="695325"/>
            <a:ext cx="6178550" cy="3476625"/>
          </a:xfrm>
          <a:ln/>
        </p:spPr>
      </p:sp>
      <p:sp>
        <p:nvSpPr>
          <p:cNvPr id="93188" name="Rectangle 3"/>
          <p:cNvSpPr>
            <a:spLocks noGrp="1" noChangeArrowheads="1"/>
          </p:cNvSpPr>
          <p:nvPr>
            <p:ph type="body" idx="1"/>
          </p:nvPr>
        </p:nvSpPr>
        <p:spPr>
          <a:xfrm>
            <a:off x="931863" y="4403725"/>
            <a:ext cx="5133975" cy="4422775"/>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This is an extremely important issue for Service members.  A Service member may waive the benefits and protections of the SCRA.  However, a waiver must be executed in accordance with the SCRA’s specific requirements. </a:t>
            </a:r>
          </a:p>
          <a:p>
            <a:pPr marL="628650" lvl="1" eaLnBrk="1" hangingPunct="1">
              <a:buFontTx/>
              <a:buChar char="•"/>
            </a:pPr>
            <a:r>
              <a:rPr lang="en-US" sz="1200" dirty="0"/>
              <a:t> Waiver must be in writing and in 12-point type.</a:t>
            </a:r>
          </a:p>
          <a:p>
            <a:pPr marL="628650" lvl="1" eaLnBrk="1" hangingPunct="1">
              <a:buFontTx/>
              <a:buChar char="•"/>
            </a:pPr>
            <a:r>
              <a:rPr lang="en-US" sz="1200" dirty="0"/>
              <a:t> Waiver must executed separate from the original obligation or liability to which it applies.  What this means is that the waiver provision cannot be in the same document as the original transaction.  Thus, when renting an apartment, the waiver of SCRA lease termination provisions cannot be in the apartment lease document.  When financing an automobile, the waiver of the SCRA’s 6% rule cannot be in the loan documents.  The waivers must be in separate documents.</a:t>
            </a:r>
          </a:p>
          <a:p>
            <a:pPr marL="628650" lvl="1" eaLnBrk="1" hangingPunct="1">
              <a:buFontTx/>
              <a:buChar char="•"/>
            </a:pPr>
            <a:r>
              <a:rPr lang="en-US" sz="1200" dirty="0"/>
              <a:t> Waiver must be executed during or after the period of military service (active-duty service).  Thus, if a lease was entered into prior to active-duty service, the landlord cannot get a waiver of the SCRA lease termination provision until the Service member enters active duty.  If an automobile was financed prior to entering active duty, the creditor cannot get a waiver of the 6% rule until the </a:t>
            </a:r>
            <a:r>
              <a:rPr lang="en-US" sz="1200" dirty="0" err="1"/>
              <a:t>Servicemember</a:t>
            </a:r>
            <a:r>
              <a:rPr lang="en-US" sz="1200" dirty="0"/>
              <a:t> enters active duty.</a:t>
            </a:r>
          </a:p>
          <a:p>
            <a:pPr marL="628650" lvl="1" eaLnBrk="1" hangingPunct="1">
              <a:buFontTx/>
              <a:buChar char="•"/>
            </a:pPr>
            <a:endParaRPr lang="en-US" sz="1200" dirty="0"/>
          </a:p>
          <a:p>
            <a:pPr marL="628650" lvl="1" eaLnBrk="1" hangingPunct="1">
              <a:buFontTx/>
              <a:buChar char="•"/>
            </a:pPr>
            <a:r>
              <a:rPr lang="en-US" sz="1200" dirty="0"/>
              <a:t>Recent reports indicate that a number of landlords near large military installations are offering slightly reduced rent in exchange for a waiver of SCRA rights.  Service members should be cautioned about the very significant potential downside to waiving SCRA rights.</a:t>
            </a:r>
          </a:p>
        </p:txBody>
      </p:sp>
    </p:spTree>
    <p:extLst>
      <p:ext uri="{BB962C8B-B14F-4D97-AF65-F5344CB8AC3E}">
        <p14:creationId xmlns:p14="http://schemas.microsoft.com/office/powerpoint/2010/main" val="17182267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2"/>
          <p:cNvSpPr>
            <a:spLocks noGrp="1" noRot="1" noChangeAspect="1" noChangeArrowheads="1" noTextEdit="1"/>
          </p:cNvSpPr>
          <p:nvPr>
            <p:ph type="sldImg"/>
          </p:nvPr>
        </p:nvSpPr>
        <p:spPr>
          <a:xfrm>
            <a:off x="409575" y="695325"/>
            <a:ext cx="6178550" cy="3476625"/>
          </a:xfrm>
          <a:ln/>
        </p:spPr>
      </p:sp>
      <p:sp>
        <p:nvSpPr>
          <p:cNvPr id="94212" name="Rectangle 3"/>
          <p:cNvSpPr>
            <a:spLocks noGrp="1" noChangeArrowheads="1"/>
          </p:cNvSpPr>
          <p:nvPr>
            <p:ph type="body" idx="1"/>
          </p:nvPr>
        </p:nvSpPr>
        <p:spPr>
          <a:xfrm>
            <a:off x="931863" y="4403725"/>
            <a:ext cx="5133975" cy="4575175"/>
          </a:xfrm>
          <a:noFill/>
          <a:ln/>
        </p:spPr>
        <p:txBody>
          <a:bodyPr/>
          <a:lstStyle/>
          <a:p>
            <a:pPr eaLnBrk="1" hangingPunct="1">
              <a:buFontTx/>
              <a:buChar char="•"/>
            </a:pPr>
            <a:r>
              <a:rPr lang="en-US" sz="900" b="1" dirty="0"/>
              <a:t> Instructor Comments:</a:t>
            </a:r>
          </a:p>
          <a:p>
            <a:pPr lvl="1" eaLnBrk="1" hangingPunct="1">
              <a:buFontTx/>
              <a:buChar char="•"/>
            </a:pPr>
            <a:r>
              <a:rPr lang="en-US" sz="900" dirty="0"/>
              <a:t> The SCRA has numerous unique protections that are not commonly known to Service members.  There is not enough time during this limited SCRA presentation to cover all the nuances of the SCRA and the unique OTHER protections that exist.  This slide lists a few other protections that may be relevant to Service members; however, numerous other unique protections not listed on this slide or covered elsewhere in the brief exist.  Service members should consult with a legal assistance attorney if they have questions regarding the numerous other SCRA protections.  </a:t>
            </a:r>
          </a:p>
          <a:p>
            <a:pPr lvl="1" eaLnBrk="1" hangingPunct="1">
              <a:buFontTx/>
              <a:buChar char="•"/>
            </a:pPr>
            <a:r>
              <a:rPr lang="en-US" sz="900" dirty="0"/>
              <a:t> </a:t>
            </a:r>
            <a:r>
              <a:rPr lang="en-US" sz="900" u="sng" dirty="0"/>
              <a:t>Reinstatement of Private Health Insurance</a:t>
            </a:r>
            <a:r>
              <a:rPr lang="en-US" sz="900" dirty="0"/>
              <a:t>:  Service members are entitled to have their civilian health insurance reinstated when they return to civilian life following periods of active duty.  The reinstatement is to be without a waiting period and there can be no exclusion for a “condition which arose before or during the period of military service.”  The </a:t>
            </a:r>
            <a:r>
              <a:rPr lang="en-US" sz="900" dirty="0" err="1"/>
              <a:t>Servicemember</a:t>
            </a:r>
            <a:r>
              <a:rPr lang="en-US" sz="900" dirty="0"/>
              <a:t> must apply not later than 120 days after the date of the termination or release from active duty.</a:t>
            </a:r>
          </a:p>
          <a:p>
            <a:pPr lvl="1" eaLnBrk="1" hangingPunct="1">
              <a:buFontTx/>
              <a:buChar char="•"/>
            </a:pPr>
            <a:r>
              <a:rPr lang="en-US" sz="900" dirty="0"/>
              <a:t> </a:t>
            </a:r>
            <a:r>
              <a:rPr lang="en-US" sz="900" u="sng" dirty="0"/>
              <a:t>Professional Liability Protection</a:t>
            </a:r>
            <a:r>
              <a:rPr lang="en-US" sz="900" dirty="0"/>
              <a:t>:  Added in 1991 to the SSCRA, this provision provides that professional liability insurance for those engaged in </a:t>
            </a:r>
            <a:r>
              <a:rPr lang="en-US" sz="900" u="sng" dirty="0"/>
              <a:t>health care or legal services</a:t>
            </a:r>
            <a:r>
              <a:rPr lang="en-US" sz="900" dirty="0"/>
              <a:t> can be suspended during a period of active military service.  The professional is to be reinstated under the coverage following release from active duty without any premium increase.  The provision MAY apply to professionals other than health care or legal professionals IF the Secretary of Defense makes that determination.</a:t>
            </a:r>
          </a:p>
          <a:p>
            <a:pPr lvl="1" eaLnBrk="1" hangingPunct="1">
              <a:buFontTx/>
              <a:buChar char="•"/>
            </a:pPr>
            <a:r>
              <a:rPr lang="en-US" sz="900" dirty="0"/>
              <a:t> </a:t>
            </a:r>
            <a:r>
              <a:rPr lang="en-US" sz="900" u="sng" dirty="0"/>
              <a:t>Stays of Execution of Judgments/Attachments</a:t>
            </a:r>
            <a:r>
              <a:rPr lang="en-US" sz="900" dirty="0"/>
              <a:t>:  Section 524 authorizes courts to stay the execution of judgments against </a:t>
            </a:r>
            <a:r>
              <a:rPr lang="en-US" sz="900" dirty="0" err="1"/>
              <a:t>Servicemembers</a:t>
            </a:r>
            <a:r>
              <a:rPr lang="en-US" sz="900" dirty="0"/>
              <a:t> whose military service materially affects their ability to comply with the judgment.  The provision also authorizes courts to vacate or stay an attachment or garnishment of property, money, or debts in the possession of a </a:t>
            </a:r>
            <a:r>
              <a:rPr lang="en-US" sz="900" dirty="0" err="1"/>
              <a:t>Servicemember</a:t>
            </a:r>
            <a:r>
              <a:rPr lang="en-US" sz="900" dirty="0"/>
              <a:t>, based on material effect.  </a:t>
            </a:r>
          </a:p>
          <a:p>
            <a:pPr eaLnBrk="1" hangingPunct="1"/>
            <a:endParaRPr lang="en-US" sz="900" dirty="0"/>
          </a:p>
          <a:p>
            <a:pPr eaLnBrk="1" hangingPunct="1"/>
            <a:endParaRPr lang="en-US" sz="900" dirty="0"/>
          </a:p>
          <a:p>
            <a:pPr eaLnBrk="1" hangingPunct="1"/>
            <a:endParaRPr lang="en-US" sz="900" dirty="0"/>
          </a:p>
          <a:p>
            <a:pPr eaLnBrk="1" hangingPunct="1"/>
            <a:endParaRPr lang="en-US" sz="900" dirty="0"/>
          </a:p>
        </p:txBody>
      </p:sp>
    </p:spTree>
    <p:extLst>
      <p:ext uri="{BB962C8B-B14F-4D97-AF65-F5344CB8AC3E}">
        <p14:creationId xmlns:p14="http://schemas.microsoft.com/office/powerpoint/2010/main" val="304393539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2"/>
          <p:cNvSpPr>
            <a:spLocks noGrp="1" noRot="1" noChangeAspect="1" noChangeArrowheads="1" noTextEdit="1"/>
          </p:cNvSpPr>
          <p:nvPr>
            <p:ph type="sldImg"/>
          </p:nvPr>
        </p:nvSpPr>
        <p:spPr>
          <a:xfrm>
            <a:off x="409575" y="695325"/>
            <a:ext cx="6178550" cy="3476625"/>
          </a:xfrm>
          <a:ln/>
        </p:spPr>
      </p:sp>
      <p:sp>
        <p:nvSpPr>
          <p:cNvPr id="95236"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Bottom line:  The SCRA is not just for Reserve Component Soldiers.  Many of the protections apply to ALL Soldiers, whether active or reserve component.</a:t>
            </a:r>
          </a:p>
          <a:p>
            <a:pPr marL="628650" lvl="1" eaLnBrk="1" hangingPunct="1">
              <a:buFontTx/>
              <a:buChar char="•"/>
            </a:pPr>
            <a:r>
              <a:rPr lang="en-US" sz="1200" dirty="0"/>
              <a:t> Furthermore, the SCRA is not just for DEPLOYED Soldiers.  Many of its protections apply regardless of the Soldier’s deployed or non-deployed status.</a:t>
            </a:r>
          </a:p>
          <a:p>
            <a:pPr marL="628650" lvl="1" eaLnBrk="1" hangingPunct="1">
              <a:buFontTx/>
              <a:buChar char="•"/>
            </a:pPr>
            <a:r>
              <a:rPr lang="en-US" sz="1200" dirty="0"/>
              <a:t> Finally, Soldiers should be advised to take the time to consult with a legal assistance attorney before taking action to invoke an SCRA protection.  The SCRA is a lengthy and complex statute.  Soldiers likely will not understand all the nuances involved in invoking the protections.  Furthermore, Soldiers likely are not aware of the unique lesser-known protections that may apply to them.  </a:t>
            </a:r>
          </a:p>
        </p:txBody>
      </p:sp>
    </p:spTree>
    <p:extLst>
      <p:ext uri="{BB962C8B-B14F-4D97-AF65-F5344CB8AC3E}">
        <p14:creationId xmlns:p14="http://schemas.microsoft.com/office/powerpoint/2010/main" val="14877931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2"/>
          <p:cNvSpPr>
            <a:spLocks noGrp="1" noRot="1" noChangeAspect="1" noChangeArrowheads="1" noTextEdit="1"/>
          </p:cNvSpPr>
          <p:nvPr>
            <p:ph type="sldImg"/>
          </p:nvPr>
        </p:nvSpPr>
        <p:spPr>
          <a:xfrm>
            <a:off x="409575" y="695325"/>
            <a:ext cx="6178550" cy="3476625"/>
          </a:xfrm>
          <a:ln/>
        </p:spPr>
      </p:sp>
      <p:sp>
        <p:nvSpPr>
          <p:cNvPr id="96260" name="Rectangle 3"/>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 </a:t>
            </a:r>
          </a:p>
          <a:p>
            <a:pPr eaLnBrk="1" hangingPunct="1"/>
            <a:endParaRPr lang="en-US" sz="1200" dirty="0"/>
          </a:p>
          <a:p>
            <a:pPr eaLnBrk="1" hangingPunct="1"/>
            <a:r>
              <a:rPr lang="en-US" sz="1200" dirty="0"/>
              <a:t>Questions or comments about this briefing may be referred to the Educational Technology Distributed Learning Division, The Judge Advocate General’s Legal Center and School by going to tjaglcs.army.mil and submitting a helpdesk ticket.</a:t>
            </a:r>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a:p>
            <a:pPr eaLnBrk="1" hangingPunct="1"/>
            <a:endParaRPr lang="en-US" sz="1200" dirty="0"/>
          </a:p>
        </p:txBody>
      </p:sp>
    </p:spTree>
    <p:extLst>
      <p:ext uri="{BB962C8B-B14F-4D97-AF65-F5344CB8AC3E}">
        <p14:creationId xmlns:p14="http://schemas.microsoft.com/office/powerpoint/2010/main" val="1437303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body" idx="1"/>
          </p:nvPr>
        </p:nvSpPr>
        <p:spPr>
          <a:xfrm>
            <a:off x="931863" y="4403725"/>
            <a:ext cx="5133975" cy="4171950"/>
          </a:xfrm>
          <a:noFill/>
          <a:ln/>
        </p:spPr>
        <p:txBody>
          <a:bodyPr/>
          <a:lstStyle/>
          <a:p>
            <a:pPr eaLnBrk="1" hangingPunct="1">
              <a:buFontTx/>
              <a:buChar char="•"/>
              <a:tabLst>
                <a:tab pos="514350" algn="l"/>
              </a:tabLst>
            </a:pPr>
            <a:r>
              <a:rPr lang="en-US" sz="1200" b="1" dirty="0"/>
              <a:t> Instructor Comments:</a:t>
            </a:r>
          </a:p>
          <a:p>
            <a:pPr marL="628650" lvl="1" eaLnBrk="1" hangingPunct="1">
              <a:buFontTx/>
              <a:buChar char="•"/>
              <a:tabLst>
                <a:tab pos="514350" algn="l"/>
              </a:tabLst>
            </a:pPr>
            <a:r>
              <a:rPr lang="en-US" sz="1200" dirty="0"/>
              <a:t> The purposes of the Act are listed in Section 3902:</a:t>
            </a:r>
          </a:p>
          <a:p>
            <a:pPr lvl="2" eaLnBrk="1" hangingPunct="1">
              <a:buFontTx/>
              <a:buChar char="•"/>
              <a:tabLst>
                <a:tab pos="514350" algn="l"/>
              </a:tabLst>
            </a:pPr>
            <a:r>
              <a:rPr lang="en-US" sz="1200" dirty="0"/>
              <a:t> To provide for, strengthen, and expedite the national defense through protection extended by this Act to Servicemembers of the United States to enable such persons to devote their entire energy to the defense needs of the Nation; and </a:t>
            </a:r>
          </a:p>
          <a:p>
            <a:pPr lvl="2" eaLnBrk="1" hangingPunct="1">
              <a:buFontTx/>
              <a:buChar char="•"/>
              <a:tabLst>
                <a:tab pos="514350" algn="l"/>
              </a:tabLst>
            </a:pPr>
            <a:r>
              <a:rPr lang="en-US" sz="1200" dirty="0"/>
              <a:t> To provide for the temporary suspension of judicial and administrative proceedings and transactions that may adversely affect the civil rights of Service members during their military service.</a:t>
            </a:r>
          </a:p>
        </p:txBody>
      </p:sp>
      <p:sp>
        <p:nvSpPr>
          <p:cNvPr id="54276"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251654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This slide lists many of the more common benefits and protections of the SCRA.  Examples of other miscellaneous protections are provided below. Not all are covered in detail during this presentation:</a:t>
            </a:r>
          </a:p>
          <a:p>
            <a:pPr marL="971550" lvl="2" indent="-57150" eaLnBrk="1" hangingPunct="1">
              <a:buFontTx/>
              <a:buChar char="•"/>
            </a:pPr>
            <a:r>
              <a:rPr lang="en-US" sz="1200" dirty="0"/>
              <a:t> Professional Liability insurance</a:t>
            </a:r>
          </a:p>
          <a:p>
            <a:pPr marL="971550" lvl="2" indent="-57150" eaLnBrk="1" hangingPunct="1">
              <a:buFontTx/>
              <a:buChar char="•"/>
            </a:pPr>
            <a:r>
              <a:rPr lang="en-US" sz="1200" dirty="0"/>
              <a:t> Life insurance protections</a:t>
            </a:r>
          </a:p>
          <a:p>
            <a:pPr marL="971550" lvl="2" indent="-57150" eaLnBrk="1" hangingPunct="1">
              <a:buFontTx/>
              <a:buChar char="•"/>
            </a:pPr>
            <a:r>
              <a:rPr lang="en-US" sz="1200" dirty="0"/>
              <a:t> Durable POAs for MIAs</a:t>
            </a:r>
          </a:p>
          <a:p>
            <a:pPr marL="971550" lvl="2" indent="-57150" eaLnBrk="1" hangingPunct="1">
              <a:buFontTx/>
              <a:buChar char="•"/>
            </a:pPr>
            <a:r>
              <a:rPr lang="en-US" sz="1200" dirty="0"/>
              <a:t> Reinstatement of health insurance</a:t>
            </a:r>
          </a:p>
          <a:p>
            <a:pPr marL="971550" lvl="2" indent="-57150" eaLnBrk="1" hangingPunct="1">
              <a:buFontTx/>
              <a:buChar char="•"/>
            </a:pPr>
            <a:r>
              <a:rPr lang="en-US" sz="1200" dirty="0"/>
              <a:t> Guarantee of voting rights</a:t>
            </a:r>
          </a:p>
          <a:p>
            <a:pPr marL="971550" lvl="2" indent="-57150" eaLnBrk="1" hangingPunct="1">
              <a:buFontTx/>
              <a:buChar char="•"/>
            </a:pPr>
            <a:r>
              <a:rPr lang="en-US" sz="1200" dirty="0"/>
              <a:t> Waiver protections</a:t>
            </a:r>
          </a:p>
          <a:p>
            <a:pPr marL="971550" lvl="2" indent="-57150" eaLnBrk="1" hangingPunct="1">
              <a:buFontTx/>
              <a:buChar char="•"/>
            </a:pPr>
            <a:r>
              <a:rPr lang="en-US" sz="1200" dirty="0"/>
              <a:t> Non-discrimination protection</a:t>
            </a:r>
          </a:p>
          <a:p>
            <a:pPr marL="971550" lvl="2" indent="-57150" eaLnBrk="1" hangingPunct="1">
              <a:buFontTx/>
              <a:buChar char="•"/>
            </a:pPr>
            <a:r>
              <a:rPr lang="en-US" sz="1200" dirty="0"/>
              <a:t> Stays of execution of judgments and attachments</a:t>
            </a:r>
          </a:p>
          <a:p>
            <a:pPr marL="971550" lvl="2" indent="-57150" eaLnBrk="1" hangingPunct="1">
              <a:buFontTx/>
              <a:buChar char="•"/>
            </a:pPr>
            <a:r>
              <a:rPr lang="en-US" sz="1200" dirty="0"/>
              <a:t> Storage Lien protections</a:t>
            </a:r>
          </a:p>
          <a:p>
            <a:pPr marL="971550" lvl="2" indent="-57150" eaLnBrk="1" hangingPunct="1">
              <a:buFontTx/>
              <a:buChar char="•"/>
            </a:pPr>
            <a:r>
              <a:rPr lang="en-US" sz="1200" dirty="0"/>
              <a:t> Business and Trade Protections</a:t>
            </a:r>
          </a:p>
        </p:txBody>
      </p:sp>
      <p:sp>
        <p:nvSpPr>
          <p:cNvPr id="55300"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198222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Rot="1" noChangeAspect="1" noChangeArrowheads="1" noTextEdit="1"/>
          </p:cNvSpPr>
          <p:nvPr>
            <p:ph type="sldImg"/>
          </p:nvPr>
        </p:nvSpPr>
        <p:spPr>
          <a:xfrm>
            <a:off x="409575" y="695325"/>
            <a:ext cx="6178550" cy="3476625"/>
          </a:xfrm>
          <a:ln/>
        </p:spPr>
      </p:sp>
      <p:sp>
        <p:nvSpPr>
          <p:cNvPr id="56324" name="Rectangle 3"/>
          <p:cNvSpPr>
            <a:spLocks noGrp="1" noChangeArrowheads="1"/>
          </p:cNvSpPr>
          <p:nvPr>
            <p:ph type="body" idx="1"/>
          </p:nvPr>
        </p:nvSpPr>
        <p:spPr>
          <a:xfrm>
            <a:off x="931863" y="4405313"/>
            <a:ext cx="5133975" cy="4497387"/>
          </a:xfrm>
          <a:noFill/>
          <a:ln/>
        </p:spPr>
        <p:txBody>
          <a:bodyPr/>
          <a:lstStyle/>
          <a:p>
            <a:pPr eaLnBrk="1" hangingPunct="1">
              <a:buFontTx/>
              <a:buChar char="•"/>
            </a:pPr>
            <a:r>
              <a:rPr lang="en-US" sz="800" b="1" dirty="0"/>
              <a:t> Instructor Comments:</a:t>
            </a:r>
          </a:p>
          <a:p>
            <a:pPr eaLnBrk="1" hangingPunct="1">
              <a:buFontTx/>
              <a:buChar char="•"/>
            </a:pPr>
            <a:r>
              <a:rPr lang="en-US" sz="800" dirty="0"/>
              <a:t> Reserve Components, generally:  </a:t>
            </a:r>
          </a:p>
          <a:p>
            <a:pPr lvl="1" eaLnBrk="1" hangingPunct="1">
              <a:buFontTx/>
              <a:buChar char="•"/>
            </a:pPr>
            <a:r>
              <a:rPr lang="en-US" sz="800" dirty="0"/>
              <a:t> The Act applies to any member of the Reserve Components ordered to report to Active Duty (includes annual training, active duty for training, mobilizations, etc.)  This includes members of the Army Reserve, Navy Reserve, Air Force Reserve, Marine Reserve, and Coast Guard Reserve when they are on active duty, but not when they are on inactive duty status (i.e. drill).  </a:t>
            </a:r>
          </a:p>
          <a:p>
            <a:pPr lvl="1" eaLnBrk="1" hangingPunct="1">
              <a:buFontTx/>
              <a:buChar char="•"/>
            </a:pPr>
            <a:r>
              <a:rPr lang="en-US" sz="800" dirty="0"/>
              <a:t> The Act also applies to commissioned officers of the Public Health Service and commissioned officers of the National Oceanic and Atmosphere Administration when they are on active duty.  </a:t>
            </a:r>
          </a:p>
          <a:p>
            <a:pPr eaLnBrk="1" hangingPunct="1">
              <a:buFontTx/>
              <a:buChar char="•"/>
            </a:pPr>
            <a:r>
              <a:rPr lang="en-US" sz="800" dirty="0"/>
              <a:t> National Guard</a:t>
            </a:r>
          </a:p>
          <a:p>
            <a:pPr lvl="1" eaLnBrk="1" hangingPunct="1">
              <a:buFontTx/>
              <a:buChar char="•"/>
            </a:pPr>
            <a:r>
              <a:rPr lang="en-US" sz="800" dirty="0"/>
              <a:t> The Act SOMETIMES applies to National Guard members, depending on their status.</a:t>
            </a:r>
          </a:p>
          <a:p>
            <a:pPr lvl="1" eaLnBrk="1" hangingPunct="1">
              <a:buFontTx/>
              <a:buChar char="•"/>
            </a:pPr>
            <a:r>
              <a:rPr lang="en-US" sz="800" dirty="0"/>
              <a:t>Title 10 status:  YES.  The Act always applies to National Guard members when called to Federal Title 10 active-duty status.</a:t>
            </a:r>
          </a:p>
          <a:p>
            <a:pPr lvl="1" eaLnBrk="1" hangingPunct="1">
              <a:buFontTx/>
              <a:buChar char="•"/>
            </a:pPr>
            <a:r>
              <a:rPr lang="en-US" sz="800" dirty="0"/>
              <a:t>Title 32 status for more than 30 consecutive days under national emergency:  YES.  The Act applies to National Guard members under a call to active service under Title 32 status when authorized by the President or the Secretary of Defense for a period of more than 30 consecutive days under section 502(f) of Title 32, United States Code, for purposes of responding to a national emergency declared by the President or SECDEF and supported by Federal funds. 	</a:t>
            </a:r>
          </a:p>
          <a:p>
            <a:pPr lvl="1" eaLnBrk="1" hangingPunct="1">
              <a:buFontTx/>
              <a:buChar char="•"/>
            </a:pPr>
            <a:r>
              <a:rPr lang="en-US" sz="800" dirty="0"/>
              <a:t>Other Title 32 status:  NO (such as routine drill duty, annual training duty, etc).</a:t>
            </a:r>
          </a:p>
          <a:p>
            <a:pPr lvl="1" eaLnBrk="1" hangingPunct="1">
              <a:buFontTx/>
              <a:buChar char="•"/>
            </a:pPr>
            <a:r>
              <a:rPr lang="en-US" sz="800" dirty="0"/>
              <a:t>State status:  NO (such as mobilized under state status only).  </a:t>
            </a:r>
          </a:p>
          <a:p>
            <a:pPr lvl="1" eaLnBrk="1" hangingPunct="1">
              <a:buFontTx/>
              <a:buChar char="•"/>
            </a:pPr>
            <a:r>
              <a:rPr lang="en-US" sz="800" dirty="0"/>
              <a:t>Most states have legislation similar to the federal SCRA.  Don’t forget to look for state SCRA-type protections. They may have broader protections than the federal SCRA.</a:t>
            </a:r>
          </a:p>
          <a:p>
            <a:pPr eaLnBrk="1" hangingPunct="1"/>
            <a:endParaRPr lang="en-US" sz="800" dirty="0"/>
          </a:p>
          <a:p>
            <a:pPr eaLnBrk="1" hangingPunct="1">
              <a:buFontTx/>
              <a:buChar char="•"/>
            </a:pPr>
            <a:r>
              <a:rPr lang="en-US" sz="800" dirty="0"/>
              <a:t> Active Component Service members:  SOME of the SCRA protections apply to Active Component Service members, but not all.  For example, AC Service members may terminate leases under certain conditions (PCS/deployment), stay civil proceedings under certain conditions, and vote in their state of domicile.  However, career AC Service members will likely not be able to reduce interest rates on consumer debt to 6% for the simple reason that the obligation must have been entered into prior to entry to active duty.  </a:t>
            </a:r>
          </a:p>
          <a:p>
            <a:pPr eaLnBrk="1" hangingPunct="1">
              <a:buFontTx/>
              <a:buChar char="•"/>
            </a:pPr>
            <a:r>
              <a:rPr lang="en-US" sz="800" dirty="0"/>
              <a:t> Dependents/family members:  Dependents are entitled to some protections to the extent that the dependent's ability to comply with a lease, contract, bailment, or other obligation is materially affected by reason of the Service member's military service.   Also, dependents who are joint tenants with the Service member on a residential or automobile lease may also terminate the lease.  See section 3955.   Additional taxation and voting protections exist for spouses of Service members who share a common state of domicile with the Service members.</a:t>
            </a:r>
          </a:p>
        </p:txBody>
      </p:sp>
    </p:spTree>
    <p:extLst>
      <p:ext uri="{BB962C8B-B14F-4D97-AF65-F5344CB8AC3E}">
        <p14:creationId xmlns:p14="http://schemas.microsoft.com/office/powerpoint/2010/main" val="1166054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ChangeArrowheads="1"/>
          </p:cNvSpPr>
          <p:nvPr>
            <p:ph type="body" idx="1"/>
          </p:nvPr>
        </p:nvSpPr>
        <p:spPr>
          <a:xfrm>
            <a:off x="931863" y="4403725"/>
            <a:ext cx="5133975" cy="4171950"/>
          </a:xfrm>
          <a:noFill/>
          <a:ln/>
        </p:spPr>
        <p:txBody>
          <a:bodyPr/>
          <a:lstStyle/>
          <a:p>
            <a:pPr eaLnBrk="1" hangingPunct="1">
              <a:buFontTx/>
              <a:buChar char="•"/>
              <a:tabLst>
                <a:tab pos="628650" algn="l"/>
              </a:tabLst>
            </a:pPr>
            <a:r>
              <a:rPr lang="en-US" sz="1200" b="1"/>
              <a:t> Instructor Comments:</a:t>
            </a:r>
          </a:p>
          <a:p>
            <a:pPr marL="628650" lvl="2" eaLnBrk="1" hangingPunct="1">
              <a:buFontTx/>
              <a:buChar char="•"/>
              <a:tabLst>
                <a:tab pos="628650" algn="l"/>
              </a:tabLst>
            </a:pPr>
            <a:r>
              <a:rPr lang="en-US" sz="1200"/>
              <a:t> Bullet #1 (overseas deployment) is the most obvious example of when the SCRA would apply to National Guard Servicemembers.  </a:t>
            </a:r>
          </a:p>
          <a:p>
            <a:pPr marL="628650" lvl="2" eaLnBrk="1" hangingPunct="1">
              <a:buFontTx/>
              <a:buChar char="•"/>
              <a:tabLst>
                <a:tab pos="628650" algn="l"/>
              </a:tabLst>
            </a:pPr>
            <a:r>
              <a:rPr lang="en-US" sz="1200"/>
              <a:t> Bullet #2 (airport security after 9/11) was the impetus for Congress to change the SCRA and make it applicable to NG Servicemembers if serving in Title 32 active duty status for more than 30 consecutive days during a National Emergency.</a:t>
            </a:r>
          </a:p>
          <a:p>
            <a:pPr marL="628650" lvl="2" eaLnBrk="1" hangingPunct="1">
              <a:buFontTx/>
              <a:buChar char="•"/>
              <a:tabLst>
                <a:tab pos="628650" algn="l"/>
              </a:tabLst>
            </a:pPr>
            <a:r>
              <a:rPr lang="en-US" sz="1200"/>
              <a:t> Bullet #3 (Hurricane Katrina – 2005) is another great example of how many members of the NG were placed on Title 32 status for more than 30 consecutive days in support of a National Emergency.  The SCRA applied to these Servicemembers in this situation.  </a:t>
            </a:r>
          </a:p>
        </p:txBody>
      </p:sp>
      <p:sp>
        <p:nvSpPr>
          <p:cNvPr id="57348"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844837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body" idx="1"/>
          </p:nvPr>
        </p:nvSpPr>
        <p:spPr>
          <a:xfrm>
            <a:off x="931863" y="4403725"/>
            <a:ext cx="5133975" cy="4171950"/>
          </a:xfrm>
          <a:noFill/>
          <a:ln/>
        </p:spPr>
        <p:txBody>
          <a:bodyPr/>
          <a:lstStyle/>
          <a:p>
            <a:pPr eaLnBrk="1" hangingPunct="1">
              <a:buFontTx/>
              <a:buChar char="•"/>
            </a:pPr>
            <a:r>
              <a:rPr lang="en-US" sz="1200" b="1" dirty="0"/>
              <a:t> Instructor Comments:</a:t>
            </a:r>
          </a:p>
          <a:p>
            <a:pPr marL="628650" lvl="1" eaLnBrk="1" hangingPunct="1">
              <a:buFontTx/>
              <a:buChar char="•"/>
            </a:pPr>
            <a:r>
              <a:rPr lang="en-US" sz="1200" dirty="0"/>
              <a:t> Bottom line:  Protections begin NO LATER than active duty, but may begin before active duty for Reserve Component personnel  upon receipt of orders.  </a:t>
            </a:r>
          </a:p>
          <a:p>
            <a:pPr marL="628650" lvl="1" eaLnBrk="1" hangingPunct="1">
              <a:buFontTx/>
              <a:buChar char="•"/>
            </a:pPr>
            <a:r>
              <a:rPr lang="en-US" sz="1200" dirty="0"/>
              <a:t> Reserve Component personnel are entitled to most of the Act’s “rights and protections” on the date they receive active-duty orders.</a:t>
            </a:r>
          </a:p>
          <a:p>
            <a:pPr eaLnBrk="1" hangingPunct="1">
              <a:buFontTx/>
              <a:buChar char="•"/>
            </a:pPr>
            <a:endParaRPr lang="en-US" sz="1200" dirty="0"/>
          </a:p>
          <a:p>
            <a:pPr eaLnBrk="1" hangingPunct="1"/>
            <a:endParaRPr lang="en-US" sz="1200" dirty="0"/>
          </a:p>
        </p:txBody>
      </p:sp>
      <p:sp>
        <p:nvSpPr>
          <p:cNvPr id="58372" name="Rectangle 3"/>
          <p:cNvSpPr>
            <a:spLocks noGrp="1" noRot="1" noChangeAspect="1" noChangeArrowheads="1" noTextEdit="1"/>
          </p:cNvSpPr>
          <p:nvPr>
            <p:ph type="sldImg"/>
          </p:nvPr>
        </p:nvSpPr>
        <p:spPr>
          <a:xfrm>
            <a:off x="409575" y="695325"/>
            <a:ext cx="6178550" cy="3476625"/>
          </a:xfrm>
          <a:ln/>
        </p:spPr>
      </p:sp>
    </p:spTree>
    <p:extLst>
      <p:ext uri="{BB962C8B-B14F-4D97-AF65-F5344CB8AC3E}">
        <p14:creationId xmlns:p14="http://schemas.microsoft.com/office/powerpoint/2010/main" val="3810180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7792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91628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9337371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12064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86761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64728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91383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45061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5290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501880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a:prstGeom prst="rect">
            <a:avLst/>
          </a:prstGeom>
        </p:spPr>
        <p:txBody>
          <a:bodyPr/>
          <a:lstStyle/>
          <a:p>
            <a:fld id="{F7B86DF1-4565-4555-A139-E0E6AF3D8708}" type="datetime1">
              <a:rPr lang="en-US" smtClean="0"/>
              <a:t>9/12/2024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02926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960438"/>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823980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960438"/>
          </a:xfrm>
        </p:spPr>
        <p:txBody>
          <a:bodyPr/>
          <a:lstStyle/>
          <a:p>
            <a:r>
              <a:rPr lang="en-US" dirty="0"/>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73261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690CAB-C123-45BD-95FA-D972A84D205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90CAB-C123-45BD-95FA-D972A84D205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26690CAB-C123-45BD-95FA-D972A84D205A}" type="slidenum">
              <a:rPr lang="en-US" smtClean="0"/>
              <a:pPr/>
              <a:t>‹#›</a:t>
            </a:fld>
            <a:endParaRPr lang="en-US"/>
          </a:p>
        </p:txBody>
      </p:sp>
      <p:sp>
        <p:nvSpPr>
          <p:cNvPr id="8" name="TextBox 7"/>
          <p:cNvSpPr txBox="1"/>
          <p:nvPr userDrawn="1"/>
        </p:nvSpPr>
        <p:spPr>
          <a:xfrm>
            <a:off x="508000" y="5638800"/>
            <a:ext cx="47752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669707825"/>
      </p:ext>
    </p:extLst>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53" r:id="rId12"/>
    <p:sldLayoutId id="2147483854" r:id="rId13"/>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1821" y="2174557"/>
            <a:ext cx="6858000" cy="1557338"/>
          </a:xfrm>
        </p:spPr>
        <p:txBody>
          <a:bodyPr>
            <a:normAutofit fontScale="90000"/>
          </a:bodyPr>
          <a:lstStyle/>
          <a:p>
            <a:pPr>
              <a:defRPr/>
            </a:pPr>
            <a:r>
              <a:rPr lang="en-US" dirty="0"/>
              <a:t>Army STANDARD TRAINING PACKAGE</a:t>
            </a:r>
            <a:endParaRPr lang="en-US" sz="2325"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050" y="2477452"/>
            <a:ext cx="951548" cy="951548"/>
          </a:xfrm>
          <a:prstGeom prst="rect">
            <a:avLst/>
          </a:prstGeom>
        </p:spPr>
      </p:pic>
      <p:sp>
        <p:nvSpPr>
          <p:cNvPr id="5" name="TextBox 4">
            <a:extLst>
              <a:ext uri="{FF2B5EF4-FFF2-40B4-BE49-F238E27FC236}">
                <a16:creationId xmlns:a16="http://schemas.microsoft.com/office/drawing/2014/main" id="{FD3C6648-993E-E7E5-BD04-E7BF2A34689C}"/>
              </a:ext>
            </a:extLst>
          </p:cNvPr>
          <p:cNvSpPr txBox="1"/>
          <p:nvPr/>
        </p:nvSpPr>
        <p:spPr>
          <a:xfrm>
            <a:off x="8953024" y="3547229"/>
            <a:ext cx="3238976" cy="369332"/>
          </a:xfrm>
          <a:prstGeom prst="rect">
            <a:avLst/>
          </a:prstGeom>
          <a:noFill/>
        </p:spPr>
        <p:txBody>
          <a:bodyPr wrap="square">
            <a:spAutoFit/>
          </a:bodyPr>
          <a:lstStyle/>
          <a:p>
            <a:r>
              <a:rPr lang="en-US" b="1" dirty="0">
                <a:solidFill>
                  <a:srgbClr val="1F497D"/>
                </a:solidFill>
              </a:rPr>
              <a:t>Updated 1 September 2024</a:t>
            </a:r>
            <a:endParaRPr lang="en-US" dirty="0">
              <a:solidFill>
                <a:srgbClr val="1F497D"/>
              </a:solidFill>
            </a:endParaRPr>
          </a:p>
        </p:txBody>
      </p:sp>
    </p:spTree>
    <p:extLst>
      <p:ext uri="{BB962C8B-B14F-4D97-AF65-F5344CB8AC3E}">
        <p14:creationId xmlns:p14="http://schemas.microsoft.com/office/powerpoint/2010/main" val="2258110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057400" y="304800"/>
            <a:ext cx="8153400" cy="1143000"/>
          </a:xfrm>
          <a:noFill/>
        </p:spPr>
        <p:txBody>
          <a:bodyPr vert="horz" lIns="90488" tIns="44450" rIns="90488" bIns="44450" rtlCol="0" anchor="ctr">
            <a:normAutofit/>
          </a:bodyPr>
          <a:lstStyle/>
          <a:p>
            <a:pPr eaLnBrk="1" hangingPunct="1"/>
            <a:r>
              <a:rPr lang="en-US"/>
              <a:t>When Do Protections End?</a:t>
            </a:r>
            <a:endParaRPr lang="en-US">
              <a:solidFill>
                <a:schemeClr val="tx1"/>
              </a:solidFill>
            </a:endParaRPr>
          </a:p>
        </p:txBody>
      </p:sp>
      <p:sp>
        <p:nvSpPr>
          <p:cNvPr id="12291" name="Rectangle 3"/>
          <p:cNvSpPr>
            <a:spLocks noGrp="1" noChangeArrowheads="1"/>
          </p:cNvSpPr>
          <p:nvPr>
            <p:ph idx="1"/>
          </p:nvPr>
        </p:nvSpPr>
        <p:spPr>
          <a:xfrm>
            <a:off x="1828800" y="2209801"/>
            <a:ext cx="8229600" cy="3962399"/>
          </a:xfrm>
          <a:noFill/>
        </p:spPr>
        <p:txBody>
          <a:bodyPr vert="horz" lIns="90488" tIns="44450" rIns="90488" bIns="44450" rtlCol="0">
            <a:normAutofit fontScale="62500" lnSpcReduction="20000"/>
          </a:bodyPr>
          <a:lstStyle/>
          <a:p>
            <a:pPr eaLnBrk="1" hangingPunct="1">
              <a:lnSpc>
                <a:spcPct val="80000"/>
              </a:lnSpc>
              <a:buSzPct val="50000"/>
              <a:buFont typeface="Wingdings" panose="05000000000000000000" pitchFamily="2" charset="2"/>
              <a:buChar char="§"/>
            </a:pPr>
            <a:r>
              <a:rPr lang="en-US" sz="3800" dirty="0"/>
              <a:t>Normally, on date of release from Active Duty</a:t>
            </a:r>
          </a:p>
          <a:p>
            <a:pPr eaLnBrk="1" hangingPunct="1">
              <a:lnSpc>
                <a:spcPct val="80000"/>
              </a:lnSpc>
              <a:buSzPct val="50000"/>
              <a:buFont typeface="Wingdings" panose="05000000000000000000" pitchFamily="2" charset="2"/>
              <a:buChar char="§"/>
            </a:pPr>
            <a:endParaRPr lang="en-US" sz="3800" dirty="0"/>
          </a:p>
          <a:p>
            <a:pPr eaLnBrk="1" hangingPunct="1">
              <a:lnSpc>
                <a:spcPct val="80000"/>
              </a:lnSpc>
              <a:buSzPct val="50000"/>
              <a:buFont typeface="Wingdings" panose="05000000000000000000" pitchFamily="2" charset="2"/>
              <a:buChar char="§"/>
            </a:pPr>
            <a:r>
              <a:rPr lang="en-US" sz="3800" dirty="0"/>
              <a:t>Exceptions:  </a:t>
            </a:r>
          </a:p>
          <a:p>
            <a:pPr lvl="1" eaLnBrk="1" hangingPunct="1">
              <a:lnSpc>
                <a:spcPct val="120000"/>
              </a:lnSpc>
              <a:spcBef>
                <a:spcPts val="600"/>
              </a:spcBef>
              <a:buSzPct val="50000"/>
              <a:buFont typeface="Wingdings" panose="05000000000000000000" pitchFamily="2" charset="2"/>
              <a:buChar char="§"/>
            </a:pPr>
            <a:r>
              <a:rPr lang="en-US" sz="2900" dirty="0"/>
              <a:t>Stay of civil proceeding:  File application within 90 days after release from Active Duty (REFRAD)</a:t>
            </a:r>
          </a:p>
          <a:p>
            <a:pPr lvl="1" eaLnBrk="1" hangingPunct="1">
              <a:lnSpc>
                <a:spcPct val="120000"/>
              </a:lnSpc>
              <a:spcBef>
                <a:spcPts val="600"/>
              </a:spcBef>
              <a:buSzPct val="50000"/>
              <a:buFont typeface="Wingdings" panose="05000000000000000000" pitchFamily="2" charset="2"/>
              <a:buChar char="§"/>
            </a:pPr>
            <a:r>
              <a:rPr lang="en-US" sz="2900" dirty="0"/>
              <a:t>Default Judgments:  File application to set aside the judgment no later than 90 days after REFRAD</a:t>
            </a:r>
          </a:p>
          <a:p>
            <a:pPr lvl="1" eaLnBrk="1" hangingPunct="1">
              <a:lnSpc>
                <a:spcPct val="120000"/>
              </a:lnSpc>
              <a:spcBef>
                <a:spcPts val="600"/>
              </a:spcBef>
              <a:buSzPct val="50000"/>
              <a:buFont typeface="Wingdings" panose="05000000000000000000" pitchFamily="2" charset="2"/>
              <a:buChar char="§"/>
            </a:pPr>
            <a:r>
              <a:rPr lang="en-US" sz="2900" dirty="0"/>
              <a:t>6% max interest rate:  For mortgages only, reduction continues one year after REFRAD</a:t>
            </a:r>
          </a:p>
          <a:p>
            <a:pPr marL="800100" lvl="1" indent="-342900">
              <a:lnSpc>
                <a:spcPct val="120000"/>
              </a:lnSpc>
              <a:spcBef>
                <a:spcPts val="600"/>
              </a:spcBef>
              <a:buSzPct val="50000"/>
              <a:buFont typeface="Wingdings" panose="05000000000000000000" pitchFamily="2" charset="2"/>
              <a:buChar char="§"/>
            </a:pPr>
            <a:r>
              <a:rPr lang="en-US" sz="2900" dirty="0"/>
              <a:t>Court order required for foreclose (pre-service mortgage) &amp; opportunity to request a foreclosure stay:  Right continues 1 year after REFRAD</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t>Enforcing SCRA Rights</a:t>
            </a:r>
          </a:p>
        </p:txBody>
      </p:sp>
      <p:sp>
        <p:nvSpPr>
          <p:cNvPr id="13315" name="Content Placeholder 2"/>
          <p:cNvSpPr>
            <a:spLocks noGrp="1"/>
          </p:cNvSpPr>
          <p:nvPr>
            <p:ph idx="1"/>
          </p:nvPr>
        </p:nvSpPr>
        <p:spPr>
          <a:xfrm>
            <a:off x="1828800" y="2209801"/>
            <a:ext cx="8229600" cy="4221163"/>
          </a:xfrm>
        </p:spPr>
        <p:txBody>
          <a:bodyPr>
            <a:normAutofit/>
          </a:bodyPr>
          <a:lstStyle/>
          <a:p>
            <a:endParaRPr lang="en-US" sz="800" dirty="0"/>
          </a:p>
          <a:p>
            <a:r>
              <a:rPr lang="en-US" sz="3200" dirty="0"/>
              <a:t>Private right of action – may personally bring civil action for damages, equitable or declaratory relief</a:t>
            </a:r>
          </a:p>
          <a:p>
            <a:endParaRPr lang="en-US" sz="3200" dirty="0"/>
          </a:p>
          <a:p>
            <a:r>
              <a:rPr lang="en-US" sz="3200" dirty="0"/>
              <a:t>Court </a:t>
            </a:r>
            <a:r>
              <a:rPr lang="en-US" sz="3200" u="sng" dirty="0"/>
              <a:t>may</a:t>
            </a:r>
            <a:r>
              <a:rPr lang="en-US" sz="3200" dirty="0"/>
              <a:t> award attorneys fees to person harmed by SCRA violation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t>Enforcing SCRA Rights</a:t>
            </a:r>
          </a:p>
        </p:txBody>
      </p:sp>
      <p:sp>
        <p:nvSpPr>
          <p:cNvPr id="14339" name="Content Placeholder 2"/>
          <p:cNvSpPr>
            <a:spLocks noGrp="1"/>
          </p:cNvSpPr>
          <p:nvPr>
            <p:ph idx="1"/>
          </p:nvPr>
        </p:nvSpPr>
        <p:spPr/>
        <p:txBody>
          <a:bodyPr>
            <a:normAutofit/>
          </a:bodyPr>
          <a:lstStyle/>
          <a:p>
            <a:endParaRPr lang="en-US" sz="3200" dirty="0"/>
          </a:p>
          <a:p>
            <a:r>
              <a:rPr lang="en-US" sz="3200" dirty="0"/>
              <a:t>The US Attorney General may sue a person engaging in a pattern or practice of violating the SCRA</a:t>
            </a:r>
          </a:p>
          <a:p>
            <a:pPr marL="0" indent="0">
              <a:buNone/>
            </a:pPr>
            <a:endParaRPr lang="en-US" sz="3200" dirty="0"/>
          </a:p>
          <a:p>
            <a:r>
              <a:rPr lang="en-US" sz="3200" dirty="0"/>
              <a:t>The US Attorney General also may sue a person who violates the act in a manner that raises an issue of significant public importance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057400" y="990600"/>
            <a:ext cx="8153400" cy="1143000"/>
          </a:xfrm>
          <a:noFill/>
        </p:spPr>
        <p:txBody>
          <a:bodyPr vert="horz" lIns="90488" tIns="44450" rIns="90488" bIns="44450" rtlCol="0" anchor="ctr">
            <a:normAutofit/>
          </a:bodyPr>
          <a:lstStyle/>
          <a:p>
            <a:pPr eaLnBrk="1" hangingPunct="1"/>
            <a:r>
              <a:rPr lang="en-US" sz="4800"/>
              <a:t>Procedural Protections</a:t>
            </a:r>
            <a:endParaRPr lang="en-US" sz="3600"/>
          </a:p>
        </p:txBody>
      </p:sp>
      <p:pic>
        <p:nvPicPr>
          <p:cNvPr id="2050" name="Picture 2" descr="C:\Users\Thomas.Randall\Pictures\SCRA 5.jpg"/>
          <p:cNvPicPr>
            <a:picLocks noChangeAspect="1" noChangeArrowheads="1"/>
          </p:cNvPicPr>
          <p:nvPr/>
        </p:nvPicPr>
        <p:blipFill>
          <a:blip r:embed="rId3" cstate="print"/>
          <a:srcRect/>
          <a:stretch>
            <a:fillRect/>
          </a:stretch>
        </p:blipFill>
        <p:spPr bwMode="auto">
          <a:xfrm>
            <a:off x="4724401" y="2895601"/>
            <a:ext cx="2714625" cy="1685925"/>
          </a:xfrm>
          <a:prstGeom prst="rect">
            <a:avLst/>
          </a:prstGeom>
          <a:noFill/>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81200" y="533400"/>
            <a:ext cx="8305800" cy="1219200"/>
          </a:xfrm>
          <a:noFill/>
        </p:spPr>
        <p:txBody>
          <a:bodyPr vert="horz" lIns="90488" tIns="44450" rIns="90488" bIns="44450" rtlCol="0" anchor="ctr">
            <a:normAutofit fontScale="90000"/>
          </a:bodyPr>
          <a:lstStyle/>
          <a:p>
            <a:pPr eaLnBrk="1" hangingPunct="1">
              <a:lnSpc>
                <a:spcPct val="125000"/>
              </a:lnSpc>
            </a:pPr>
            <a:br>
              <a:rPr lang="en-US"/>
            </a:br>
            <a:r>
              <a:rPr lang="en-US"/>
              <a:t>Stay of Proceedings</a:t>
            </a:r>
            <a:br>
              <a:rPr lang="en-US"/>
            </a:br>
            <a:r>
              <a:rPr lang="en-US" sz="3600"/>
              <a:t>Servicemember with Notice </a:t>
            </a:r>
            <a:br>
              <a:rPr lang="en-US" sz="3600"/>
            </a:br>
            <a:r>
              <a:rPr lang="en-US" sz="4800"/>
              <a:t> </a:t>
            </a:r>
          </a:p>
        </p:txBody>
      </p:sp>
      <p:sp>
        <p:nvSpPr>
          <p:cNvPr id="16387" name="Rectangle 3"/>
          <p:cNvSpPr>
            <a:spLocks noGrp="1" noChangeArrowheads="1"/>
          </p:cNvSpPr>
          <p:nvPr>
            <p:ph type="body" sz="half" idx="1"/>
          </p:nvPr>
        </p:nvSpPr>
        <p:spPr>
          <a:xfrm>
            <a:off x="2057400" y="1981200"/>
            <a:ext cx="8229600" cy="4114800"/>
          </a:xfrm>
          <a:noFill/>
        </p:spPr>
        <p:txBody>
          <a:bodyPr vert="horz" lIns="90488" tIns="44450" rIns="90488" bIns="44450" rtlCol="0">
            <a:normAutofit/>
          </a:bodyPr>
          <a:lstStyle/>
          <a:p>
            <a:pPr eaLnBrk="1" hangingPunct="1">
              <a:lnSpc>
                <a:spcPct val="90000"/>
              </a:lnSpc>
            </a:pPr>
            <a:r>
              <a:rPr lang="en-US" sz="2800" dirty="0"/>
              <a:t>Who?</a:t>
            </a:r>
            <a:r>
              <a:rPr lang="en-US" sz="2400" dirty="0"/>
              <a:t>  </a:t>
            </a:r>
          </a:p>
          <a:p>
            <a:pPr lvl="1" eaLnBrk="1" hangingPunct="1">
              <a:lnSpc>
                <a:spcPct val="90000"/>
              </a:lnSpc>
              <a:buSzPct val="50000"/>
              <a:buFont typeface="Wingdings" panose="05000000000000000000" pitchFamily="2" charset="2"/>
              <a:buChar char="§"/>
            </a:pPr>
            <a:r>
              <a:rPr lang="en-US" sz="2400" dirty="0"/>
              <a:t>Servicemembers </a:t>
            </a:r>
            <a:r>
              <a:rPr lang="en-US" sz="2400" b="1" dirty="0"/>
              <a:t>with notice</a:t>
            </a:r>
            <a:r>
              <a:rPr lang="en-US" sz="2400" dirty="0"/>
              <a:t> of proceedings</a:t>
            </a:r>
          </a:p>
          <a:p>
            <a:pPr eaLnBrk="1" hangingPunct="1">
              <a:lnSpc>
                <a:spcPct val="90000"/>
              </a:lnSpc>
              <a:buSzPct val="50000"/>
              <a:buFont typeface="Wingdings" panose="05000000000000000000" pitchFamily="2" charset="2"/>
              <a:buChar char="§"/>
            </a:pPr>
            <a:r>
              <a:rPr lang="en-US" sz="2800" dirty="0"/>
              <a:t>What Proceedings?</a:t>
            </a:r>
          </a:p>
          <a:p>
            <a:pPr lvl="1" eaLnBrk="1" hangingPunct="1">
              <a:lnSpc>
                <a:spcPct val="90000"/>
              </a:lnSpc>
              <a:buSzPct val="50000"/>
              <a:buFont typeface="Wingdings" panose="05000000000000000000" pitchFamily="2" charset="2"/>
              <a:buChar char="§"/>
            </a:pPr>
            <a:r>
              <a:rPr lang="en-US" sz="2400" dirty="0"/>
              <a:t>Civil Court &amp; Administrative Hearings?  Yes.</a:t>
            </a:r>
          </a:p>
          <a:p>
            <a:pPr lvl="2" eaLnBrk="1" hangingPunct="1">
              <a:lnSpc>
                <a:spcPct val="90000"/>
              </a:lnSpc>
              <a:buSzPct val="50000"/>
              <a:buFont typeface="Wingdings" panose="05000000000000000000" pitchFamily="2" charset="2"/>
              <a:buChar char="§"/>
            </a:pPr>
            <a:r>
              <a:rPr lang="en-US" sz="2000" dirty="0"/>
              <a:t>Including child custody proceedings</a:t>
            </a:r>
          </a:p>
          <a:p>
            <a:pPr lvl="1" eaLnBrk="1" hangingPunct="1">
              <a:lnSpc>
                <a:spcPct val="90000"/>
              </a:lnSpc>
              <a:buSzPct val="50000"/>
              <a:buFont typeface="Wingdings" panose="05000000000000000000" pitchFamily="2" charset="2"/>
              <a:buChar char="§"/>
            </a:pPr>
            <a:r>
              <a:rPr lang="en-US" sz="2400" dirty="0"/>
              <a:t>Criminal Proceedings?</a:t>
            </a:r>
            <a:r>
              <a:rPr lang="en-US" sz="2400" b="1" dirty="0"/>
              <a:t>  No!</a:t>
            </a:r>
          </a:p>
          <a:p>
            <a:pPr eaLnBrk="1" hangingPunct="1">
              <a:lnSpc>
                <a:spcPct val="90000"/>
              </a:lnSpc>
              <a:buSzPct val="50000"/>
              <a:buFont typeface="Wingdings" panose="05000000000000000000" pitchFamily="2" charset="2"/>
              <a:buChar char="§"/>
            </a:pPr>
            <a:r>
              <a:rPr lang="en-US" sz="2800" dirty="0"/>
              <a:t>When?</a:t>
            </a:r>
          </a:p>
          <a:p>
            <a:pPr lvl="1" eaLnBrk="1" hangingPunct="1">
              <a:lnSpc>
                <a:spcPct val="90000"/>
              </a:lnSpc>
              <a:buSzPct val="50000"/>
              <a:buFont typeface="Wingdings" panose="05000000000000000000" pitchFamily="2" charset="2"/>
              <a:buChar char="§"/>
            </a:pPr>
            <a:r>
              <a:rPr lang="en-US" sz="2400" dirty="0"/>
              <a:t>Service member is </a:t>
            </a:r>
            <a:r>
              <a:rPr lang="en-US" sz="2400" u="sng" dirty="0"/>
              <a:t>unavailable</a:t>
            </a:r>
            <a:r>
              <a:rPr lang="en-US" sz="2400" dirty="0"/>
              <a:t> and </a:t>
            </a:r>
            <a:r>
              <a:rPr lang="en-US" sz="2400" u="sng" dirty="0"/>
              <a:t>material effect</a:t>
            </a:r>
            <a:r>
              <a:rPr lang="en-US" sz="2400" dirty="0"/>
              <a:t> on ability to appear</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81200" y="228600"/>
            <a:ext cx="8305800" cy="1143000"/>
          </a:xfrm>
          <a:noFill/>
        </p:spPr>
        <p:txBody>
          <a:bodyPr vert="horz" lIns="90488" tIns="44450" rIns="90488" bIns="44450" rtlCol="0" anchor="ctr">
            <a:normAutofit/>
          </a:bodyPr>
          <a:lstStyle/>
          <a:p>
            <a:pPr eaLnBrk="1" hangingPunct="1"/>
            <a:r>
              <a:rPr lang="en-US"/>
              <a:t>“Material Effect” Provisions</a:t>
            </a:r>
          </a:p>
        </p:txBody>
      </p:sp>
      <p:sp>
        <p:nvSpPr>
          <p:cNvPr id="17411" name="Rectangle 3"/>
          <p:cNvSpPr>
            <a:spLocks noGrp="1" noChangeArrowheads="1"/>
          </p:cNvSpPr>
          <p:nvPr>
            <p:ph idx="1"/>
          </p:nvPr>
        </p:nvSpPr>
        <p:spPr>
          <a:xfrm>
            <a:off x="2057400" y="2133600"/>
            <a:ext cx="8001000" cy="4114800"/>
          </a:xfrm>
          <a:noFill/>
        </p:spPr>
        <p:txBody>
          <a:bodyPr vert="horz" lIns="90488" tIns="44450" rIns="90488" bIns="44450" rtlCol="0">
            <a:normAutofit lnSpcReduction="10000"/>
          </a:bodyPr>
          <a:lstStyle/>
          <a:p>
            <a:pPr eaLnBrk="1" hangingPunct="1">
              <a:lnSpc>
                <a:spcPct val="90000"/>
              </a:lnSpc>
            </a:pPr>
            <a:r>
              <a:rPr lang="en-US" sz="2400" dirty="0"/>
              <a:t>“Material Effect” is a recurring concept throughout much of the SCRA</a:t>
            </a:r>
          </a:p>
          <a:p>
            <a:pPr eaLnBrk="1" hangingPunct="1">
              <a:lnSpc>
                <a:spcPct val="90000"/>
              </a:lnSpc>
            </a:pPr>
            <a:endParaRPr lang="en-US" sz="2400" dirty="0"/>
          </a:p>
          <a:p>
            <a:pPr eaLnBrk="1" hangingPunct="1">
              <a:lnSpc>
                <a:spcPct val="90000"/>
              </a:lnSpc>
            </a:pPr>
            <a:r>
              <a:rPr lang="en-US" sz="2400" dirty="0"/>
              <a:t>The person’s military service must materially affect the person’s ability to meet the obligation</a:t>
            </a:r>
          </a:p>
          <a:p>
            <a:pPr lvl="1" eaLnBrk="1" hangingPunct="1">
              <a:lnSpc>
                <a:spcPct val="90000"/>
              </a:lnSpc>
            </a:pPr>
            <a:endParaRPr lang="en-US" dirty="0"/>
          </a:p>
          <a:p>
            <a:pPr lvl="1" eaLnBrk="1" hangingPunct="1">
              <a:lnSpc>
                <a:spcPct val="90000"/>
              </a:lnSpc>
              <a:buSzPct val="50000"/>
              <a:buFont typeface="Wingdings" panose="05000000000000000000" pitchFamily="2" charset="2"/>
              <a:buChar char="§"/>
            </a:pPr>
            <a:r>
              <a:rPr lang="en-US" dirty="0"/>
              <a:t>Stated otherwise, the person’s military service must </a:t>
            </a:r>
            <a:r>
              <a:rPr lang="en-US" b="1" dirty="0"/>
              <a:t>prejudice</a:t>
            </a:r>
            <a:r>
              <a:rPr lang="en-US" dirty="0"/>
              <a:t> the person’s ability to meet the obligation</a:t>
            </a:r>
          </a:p>
          <a:p>
            <a:pPr eaLnBrk="1" hangingPunct="1">
              <a:lnSpc>
                <a:spcPct val="90000"/>
              </a:lnSpc>
            </a:pPr>
            <a:endParaRPr lang="en-US" sz="2400" dirty="0"/>
          </a:p>
          <a:p>
            <a:pPr eaLnBrk="1" hangingPunct="1">
              <a:lnSpc>
                <a:spcPct val="90000"/>
              </a:lnSpc>
            </a:pPr>
            <a:r>
              <a:rPr lang="en-US" sz="2400" dirty="0"/>
              <a:t>Material Effect is a CENTRAL issue to the SCRA stay provision analysis</a:t>
            </a:r>
          </a:p>
        </p:txBody>
      </p:sp>
      <p:sp>
        <p:nvSpPr>
          <p:cNvPr id="17412" name="Text Box 4"/>
          <p:cNvSpPr txBox="1">
            <a:spLocks noChangeArrowheads="1"/>
          </p:cNvSpPr>
          <p:nvPr/>
        </p:nvSpPr>
        <p:spPr bwMode="auto">
          <a:xfrm>
            <a:off x="8991600" y="6019800"/>
            <a:ext cx="1066800" cy="457200"/>
          </a:xfrm>
          <a:prstGeom prst="rect">
            <a:avLst/>
          </a:prstGeom>
          <a:noFill/>
          <a:ln w="12700">
            <a:noFill/>
            <a:miter lim="800000"/>
            <a:headEnd/>
            <a:tailEnd/>
          </a:ln>
        </p:spPr>
        <p:txBody>
          <a:bodyPr>
            <a:spAutoFit/>
          </a:bodyPr>
          <a:lstStyle/>
          <a:p>
            <a:pPr algn="r">
              <a:spcBef>
                <a:spcPct val="50000"/>
              </a:spcBef>
            </a:pPr>
            <a:endParaRPr lang="en-US" sz="2400" b="1">
              <a:latin typeface="Times New Roman" pitchFamily="18"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81200" y="381001"/>
            <a:ext cx="8305800" cy="868363"/>
          </a:xfrm>
          <a:noFill/>
        </p:spPr>
        <p:txBody>
          <a:bodyPr vert="horz" lIns="90488" tIns="44450" rIns="90488" bIns="44450" rtlCol="0" anchor="ctr">
            <a:normAutofit fontScale="90000"/>
          </a:bodyPr>
          <a:lstStyle/>
          <a:p>
            <a:pPr eaLnBrk="1" hangingPunct="1"/>
            <a:br>
              <a:rPr lang="en-US"/>
            </a:br>
            <a:r>
              <a:rPr lang="en-US"/>
              <a:t>Stay Requests</a:t>
            </a:r>
            <a:br>
              <a:rPr lang="en-US"/>
            </a:br>
            <a:endParaRPr lang="en-US"/>
          </a:p>
        </p:txBody>
      </p:sp>
      <p:sp>
        <p:nvSpPr>
          <p:cNvPr id="570371" name="Rectangle 3"/>
          <p:cNvSpPr>
            <a:spLocks noGrp="1" noChangeArrowheads="1"/>
          </p:cNvSpPr>
          <p:nvPr>
            <p:ph type="body" sz="half" idx="1"/>
          </p:nvPr>
        </p:nvSpPr>
        <p:spPr>
          <a:xfrm>
            <a:off x="1752600" y="1676400"/>
            <a:ext cx="8077200" cy="5029200"/>
          </a:xfrm>
          <a:noFill/>
        </p:spPr>
        <p:txBody>
          <a:bodyPr vert="horz" lIns="90488" tIns="44450" rIns="90488" bIns="44450" rtlCol="0">
            <a:normAutofit/>
          </a:bodyPr>
          <a:lstStyle/>
          <a:p>
            <a:pPr eaLnBrk="1" hangingPunct="1">
              <a:lnSpc>
                <a:spcPct val="90000"/>
              </a:lnSpc>
              <a:buFontTx/>
              <a:buNone/>
            </a:pPr>
            <a:endParaRPr lang="en-US" dirty="0"/>
          </a:p>
          <a:p>
            <a:pPr eaLnBrk="1" hangingPunct="1">
              <a:lnSpc>
                <a:spcPct val="90000"/>
              </a:lnSpc>
            </a:pPr>
            <a:r>
              <a:rPr lang="en-US" sz="2400" dirty="0"/>
              <a:t>Extremely important to follow the steps required for a stay request!</a:t>
            </a:r>
          </a:p>
          <a:p>
            <a:pPr eaLnBrk="1" hangingPunct="1">
              <a:lnSpc>
                <a:spcPct val="90000"/>
              </a:lnSpc>
            </a:pPr>
            <a:endParaRPr lang="en-US" sz="1200" dirty="0"/>
          </a:p>
          <a:p>
            <a:pPr eaLnBrk="1" hangingPunct="1">
              <a:lnSpc>
                <a:spcPct val="90000"/>
              </a:lnSpc>
            </a:pPr>
            <a:r>
              <a:rPr lang="en-US" sz="2400" dirty="0"/>
              <a:t>Stay request </a:t>
            </a:r>
            <a:r>
              <a:rPr lang="en-US" sz="2400" b="1" u="sng" dirty="0"/>
              <a:t>must</a:t>
            </a:r>
            <a:r>
              <a:rPr lang="en-US" sz="2400" b="1" dirty="0"/>
              <a:t> </a:t>
            </a:r>
            <a:r>
              <a:rPr lang="en-US" sz="2400" dirty="0"/>
              <a:t>be by letter or other communication and include:</a:t>
            </a:r>
          </a:p>
          <a:p>
            <a:pPr lvl="1" eaLnBrk="1" hangingPunct="1">
              <a:lnSpc>
                <a:spcPct val="90000"/>
              </a:lnSpc>
              <a:buFontTx/>
              <a:buNone/>
            </a:pPr>
            <a:r>
              <a:rPr lang="en-US" sz="2400" dirty="0"/>
              <a:t>1. Facts establishing there is a </a:t>
            </a:r>
            <a:r>
              <a:rPr lang="en-US" sz="2400" u="sng" dirty="0"/>
              <a:t>material effect</a:t>
            </a:r>
            <a:r>
              <a:rPr lang="en-US" sz="2400" dirty="0"/>
              <a:t> on ability to appear</a:t>
            </a:r>
          </a:p>
          <a:p>
            <a:pPr lvl="1" eaLnBrk="1" hangingPunct="1">
              <a:lnSpc>
                <a:spcPct val="90000"/>
              </a:lnSpc>
              <a:buFontTx/>
              <a:buNone/>
            </a:pPr>
            <a:r>
              <a:rPr lang="en-US" sz="2400" dirty="0"/>
              <a:t>2.  Date when service member can appear </a:t>
            </a:r>
          </a:p>
          <a:p>
            <a:pPr lvl="1" eaLnBrk="1" hangingPunct="1">
              <a:lnSpc>
                <a:spcPct val="90000"/>
              </a:lnSpc>
              <a:buFontTx/>
              <a:buNone/>
            </a:pPr>
            <a:r>
              <a:rPr lang="en-US" sz="2400" dirty="0"/>
              <a:t>3.  Letter (or other communication) from commander stating no leave authorized</a:t>
            </a:r>
          </a:p>
          <a:p>
            <a:pPr lvl="1" eaLnBrk="1" hangingPunct="1">
              <a:lnSpc>
                <a:spcPct val="90000"/>
              </a:lnSpc>
              <a:buFontTx/>
              <a:buNone/>
            </a:pPr>
            <a:endParaRPr lang="en-US" sz="2400" dirty="0">
              <a:solidFill>
                <a:srgbClr val="0033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70371">
                                            <p:txEl>
                                              <p:pRg st="1" end="1"/>
                                            </p:txEl>
                                          </p:spTgt>
                                        </p:tgtEl>
                                        <p:attrNameLst>
                                          <p:attrName>style.visibility</p:attrName>
                                        </p:attrNameLst>
                                      </p:cBhvr>
                                      <p:to>
                                        <p:strVal val="visible"/>
                                      </p:to>
                                    </p:set>
                                    <p:animEffect transition="in" filter="diamond(in)">
                                      <p:cBhvr>
                                        <p:cTn id="7" dur="500"/>
                                        <p:tgtEl>
                                          <p:spTgt spid="5703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70371">
                                            <p:txEl>
                                              <p:pRg st="3" end="3"/>
                                            </p:txEl>
                                          </p:spTgt>
                                        </p:tgtEl>
                                        <p:attrNameLst>
                                          <p:attrName>style.visibility</p:attrName>
                                        </p:attrNameLst>
                                      </p:cBhvr>
                                      <p:to>
                                        <p:strVal val="visible"/>
                                      </p:to>
                                    </p:set>
                                    <p:animEffect transition="in" filter="diamond(in)">
                                      <p:cBhvr>
                                        <p:cTn id="12" dur="500"/>
                                        <p:tgtEl>
                                          <p:spTgt spid="570371">
                                            <p:txEl>
                                              <p:pRg st="3" end="3"/>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570371">
                                            <p:txEl>
                                              <p:pRg st="4" end="4"/>
                                            </p:txEl>
                                          </p:spTgt>
                                        </p:tgtEl>
                                        <p:attrNameLst>
                                          <p:attrName>style.visibility</p:attrName>
                                        </p:attrNameLst>
                                      </p:cBhvr>
                                      <p:to>
                                        <p:strVal val="visible"/>
                                      </p:to>
                                    </p:set>
                                    <p:animEffect transition="in" filter="diamond(in)">
                                      <p:cBhvr>
                                        <p:cTn id="15" dur="500"/>
                                        <p:tgtEl>
                                          <p:spTgt spid="570371">
                                            <p:txEl>
                                              <p:pRg st="4" end="4"/>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570371">
                                            <p:txEl>
                                              <p:pRg st="5" end="5"/>
                                            </p:txEl>
                                          </p:spTgt>
                                        </p:tgtEl>
                                        <p:attrNameLst>
                                          <p:attrName>style.visibility</p:attrName>
                                        </p:attrNameLst>
                                      </p:cBhvr>
                                      <p:to>
                                        <p:strVal val="visible"/>
                                      </p:to>
                                    </p:set>
                                    <p:animEffect transition="in" filter="diamond(in)">
                                      <p:cBhvr>
                                        <p:cTn id="18" dur="500"/>
                                        <p:tgtEl>
                                          <p:spTgt spid="570371">
                                            <p:txEl>
                                              <p:pRg st="5" end="5"/>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570371">
                                            <p:txEl>
                                              <p:pRg st="6" end="6"/>
                                            </p:txEl>
                                          </p:spTgt>
                                        </p:tgtEl>
                                        <p:attrNameLst>
                                          <p:attrName>style.visibility</p:attrName>
                                        </p:attrNameLst>
                                      </p:cBhvr>
                                      <p:to>
                                        <p:strVal val="visible"/>
                                      </p:to>
                                    </p:set>
                                    <p:animEffect transition="in" filter="diamond(in)">
                                      <p:cBhvr>
                                        <p:cTn id="21" dur="500"/>
                                        <p:tgtEl>
                                          <p:spTgt spid="5703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0" y="685801"/>
            <a:ext cx="8174038" cy="868363"/>
          </a:xfrm>
          <a:noFill/>
        </p:spPr>
        <p:txBody>
          <a:bodyPr vert="horz" lIns="90488" tIns="44450" rIns="90488" bIns="44450" rtlCol="0" anchor="ctr">
            <a:normAutofit fontScale="90000"/>
          </a:bodyPr>
          <a:lstStyle/>
          <a:p>
            <a:pPr eaLnBrk="1" hangingPunct="1"/>
            <a:r>
              <a:rPr lang="en-US"/>
              <a:t>Default Judgments</a:t>
            </a:r>
            <a:br>
              <a:rPr lang="en-US"/>
            </a:br>
            <a:endParaRPr lang="en-US"/>
          </a:p>
        </p:txBody>
      </p:sp>
      <p:sp>
        <p:nvSpPr>
          <p:cNvPr id="19459" name="Rectangle 3"/>
          <p:cNvSpPr>
            <a:spLocks noGrp="1" noChangeArrowheads="1"/>
          </p:cNvSpPr>
          <p:nvPr>
            <p:ph type="body" sz="half" idx="1"/>
          </p:nvPr>
        </p:nvSpPr>
        <p:spPr>
          <a:xfrm>
            <a:off x="1981200" y="2057400"/>
            <a:ext cx="7772400" cy="4495800"/>
          </a:xfrm>
          <a:noFill/>
        </p:spPr>
        <p:txBody>
          <a:bodyPr vert="horz" lIns="90488" tIns="44450" rIns="90488" bIns="44450" rtlCol="0">
            <a:normAutofit/>
          </a:bodyPr>
          <a:lstStyle/>
          <a:p>
            <a:pPr eaLnBrk="1" hangingPunct="1"/>
            <a:endParaRPr lang="en-US" sz="800" dirty="0"/>
          </a:p>
          <a:p>
            <a:pPr eaLnBrk="1" hangingPunct="1"/>
            <a:r>
              <a:rPr lang="en-US" sz="2800" dirty="0"/>
              <a:t>Applies </a:t>
            </a:r>
            <a:r>
              <a:rPr lang="en-US" sz="2800" u="sng" dirty="0"/>
              <a:t>only if</a:t>
            </a:r>
            <a:r>
              <a:rPr lang="en-US" sz="2800" dirty="0"/>
              <a:t> the Service member has not appeared</a:t>
            </a:r>
          </a:p>
          <a:p>
            <a:pPr eaLnBrk="1" hangingPunct="1"/>
            <a:r>
              <a:rPr lang="en-US" sz="2800" dirty="0"/>
              <a:t>Basic Rule:  Before a judgment is entered against any person not appearing, the plaintiff must submit an affidavit stating:</a:t>
            </a:r>
          </a:p>
          <a:p>
            <a:pPr lvl="1" eaLnBrk="1" hangingPunct="1">
              <a:buSzPct val="50000"/>
              <a:buFont typeface="Wingdings" panose="05000000000000000000" pitchFamily="2" charset="2"/>
              <a:buChar char="§"/>
            </a:pPr>
            <a:r>
              <a:rPr lang="en-US" sz="2400" dirty="0"/>
              <a:t>Whether or not defendant is in military; or </a:t>
            </a:r>
          </a:p>
          <a:p>
            <a:pPr lvl="1" eaLnBrk="1" hangingPunct="1">
              <a:buSzPct val="50000"/>
              <a:buFont typeface="Wingdings" panose="05000000000000000000" pitchFamily="2" charset="2"/>
              <a:buChar char="§"/>
            </a:pPr>
            <a:r>
              <a:rPr lang="en-US" sz="2400" dirty="0"/>
              <a:t>That plaintiff cannot determine whether defendant is in military</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981200" y="381001"/>
            <a:ext cx="8174038" cy="868363"/>
          </a:xfrm>
          <a:noFill/>
        </p:spPr>
        <p:txBody>
          <a:bodyPr vert="horz" lIns="90488" tIns="44450" rIns="90488" bIns="44450" rtlCol="0" anchor="ctr">
            <a:normAutofit/>
          </a:bodyPr>
          <a:lstStyle/>
          <a:p>
            <a:pPr eaLnBrk="1" hangingPunct="1"/>
            <a:r>
              <a:rPr lang="en-US"/>
              <a:t>Reopening Default Judgments</a:t>
            </a:r>
          </a:p>
        </p:txBody>
      </p:sp>
      <p:sp>
        <p:nvSpPr>
          <p:cNvPr id="20483" name="Rectangle 3"/>
          <p:cNvSpPr>
            <a:spLocks noGrp="1" noChangeArrowheads="1"/>
          </p:cNvSpPr>
          <p:nvPr>
            <p:ph idx="1"/>
          </p:nvPr>
        </p:nvSpPr>
        <p:spPr>
          <a:xfrm>
            <a:off x="2057400" y="1905000"/>
            <a:ext cx="8229600" cy="4006850"/>
          </a:xfrm>
          <a:noFill/>
        </p:spPr>
        <p:txBody>
          <a:bodyPr vert="horz" lIns="90488" tIns="44450" rIns="90488" bIns="44450" rtlCol="0">
            <a:normAutofit/>
          </a:bodyPr>
          <a:lstStyle/>
          <a:p>
            <a:pPr eaLnBrk="1" hangingPunct="1">
              <a:lnSpc>
                <a:spcPct val="80000"/>
              </a:lnSpc>
            </a:pPr>
            <a:endParaRPr lang="en-US" sz="800" dirty="0"/>
          </a:p>
          <a:p>
            <a:pPr eaLnBrk="1" hangingPunct="1">
              <a:lnSpc>
                <a:spcPct val="80000"/>
              </a:lnSpc>
            </a:pPr>
            <a:r>
              <a:rPr lang="en-US" sz="2800" dirty="0"/>
              <a:t>Upon application by Service member, the court 	SHALL:</a:t>
            </a:r>
          </a:p>
          <a:p>
            <a:pPr lvl="1" eaLnBrk="1" hangingPunct="1">
              <a:lnSpc>
                <a:spcPct val="80000"/>
              </a:lnSpc>
              <a:buSzPct val="50000"/>
              <a:buFont typeface="Wingdings" panose="05000000000000000000" pitchFamily="2" charset="2"/>
              <a:buChar char="§"/>
            </a:pPr>
            <a:r>
              <a:rPr lang="en-US" dirty="0"/>
              <a:t>Reopen any default judgment entered while the service member was on active duty or w/in 60 days of REFRAD</a:t>
            </a:r>
          </a:p>
          <a:p>
            <a:pPr lvl="1" eaLnBrk="1" hangingPunct="1">
              <a:lnSpc>
                <a:spcPct val="80000"/>
              </a:lnSpc>
              <a:buSzPct val="50000"/>
              <a:buFont typeface="Wingdings" panose="05000000000000000000" pitchFamily="2" charset="2"/>
              <a:buChar char="§"/>
            </a:pPr>
            <a:r>
              <a:rPr lang="en-US" dirty="0"/>
              <a:t>This provision applies to child custody proceedings.  </a:t>
            </a:r>
          </a:p>
          <a:p>
            <a:pPr lvl="1" eaLnBrk="1" hangingPunct="1">
              <a:lnSpc>
                <a:spcPct val="80000"/>
              </a:lnSpc>
            </a:pPr>
            <a:endParaRPr lang="en-US" dirty="0"/>
          </a:p>
          <a:p>
            <a:pPr eaLnBrk="1" hangingPunct="1">
              <a:lnSpc>
                <a:spcPct val="80000"/>
              </a:lnSpc>
            </a:pPr>
            <a:r>
              <a:rPr lang="en-US" sz="2800" dirty="0"/>
              <a:t>Service member’s application must: </a:t>
            </a:r>
          </a:p>
          <a:p>
            <a:pPr lvl="1" eaLnBrk="1" hangingPunct="1">
              <a:lnSpc>
                <a:spcPct val="80000"/>
              </a:lnSpc>
              <a:buSzPct val="50000"/>
              <a:buFont typeface="Wingdings" panose="05000000000000000000" pitchFamily="2" charset="2"/>
              <a:buChar char="§"/>
            </a:pPr>
            <a:r>
              <a:rPr lang="en-US" dirty="0"/>
              <a:t>Be made while applicant is still on active military duty or within 90 days thereafter</a:t>
            </a:r>
          </a:p>
          <a:p>
            <a:pPr lvl="1" eaLnBrk="1" hangingPunct="1">
              <a:lnSpc>
                <a:spcPct val="80000"/>
              </a:lnSpc>
              <a:buSzPct val="50000"/>
              <a:buFont typeface="Wingdings" panose="05000000000000000000" pitchFamily="2" charset="2"/>
              <a:buChar char="§"/>
            </a:pPr>
            <a:r>
              <a:rPr lang="en-US" dirty="0"/>
              <a:t>Show </a:t>
            </a:r>
            <a:r>
              <a:rPr lang="en-US" u="sng" dirty="0"/>
              <a:t>material effect</a:t>
            </a:r>
            <a:r>
              <a:rPr lang="en-US" dirty="0"/>
              <a:t> on ability to provide a defense</a:t>
            </a:r>
          </a:p>
          <a:p>
            <a:pPr lvl="1" eaLnBrk="1" hangingPunct="1">
              <a:lnSpc>
                <a:spcPct val="80000"/>
              </a:lnSpc>
              <a:buSzPct val="50000"/>
              <a:buFont typeface="Wingdings" panose="05000000000000000000" pitchFamily="2" charset="2"/>
              <a:buChar char="§"/>
            </a:pPr>
            <a:r>
              <a:rPr lang="en-US" dirty="0"/>
              <a:t>Assert a </a:t>
            </a:r>
            <a:r>
              <a:rPr lang="en-US" u="sng" dirty="0"/>
              <a:t>meritorious defense</a:t>
            </a:r>
            <a:r>
              <a:rPr lang="en-US" dirty="0"/>
              <a:t> to all or part of the action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057400" y="609601"/>
            <a:ext cx="8174038" cy="868363"/>
          </a:xfrm>
          <a:noFill/>
        </p:spPr>
        <p:txBody>
          <a:bodyPr vert="horz" lIns="90488" tIns="44450" rIns="90488" bIns="44450" rtlCol="0" anchor="ctr">
            <a:normAutofit fontScale="90000"/>
          </a:bodyPr>
          <a:lstStyle/>
          <a:p>
            <a:pPr eaLnBrk="1" hangingPunct="1"/>
            <a:r>
              <a:rPr lang="en-US"/>
              <a:t>Statutes of Limitation</a:t>
            </a:r>
            <a:br>
              <a:rPr lang="en-US" sz="4800"/>
            </a:br>
            <a:endParaRPr lang="en-US" sz="3600"/>
          </a:p>
        </p:txBody>
      </p:sp>
      <p:sp>
        <p:nvSpPr>
          <p:cNvPr id="619523" name="Rectangle 3"/>
          <p:cNvSpPr>
            <a:spLocks noGrp="1" noChangeArrowheads="1"/>
          </p:cNvSpPr>
          <p:nvPr>
            <p:ph idx="1"/>
          </p:nvPr>
        </p:nvSpPr>
        <p:spPr>
          <a:xfrm>
            <a:off x="1828800" y="2133600"/>
            <a:ext cx="8153400" cy="4038600"/>
          </a:xfrm>
          <a:noFill/>
        </p:spPr>
        <p:txBody>
          <a:bodyPr vert="horz" lIns="90488" tIns="44450" rIns="90488" bIns="44450" rtlCol="0">
            <a:normAutofit/>
          </a:bodyPr>
          <a:lstStyle/>
          <a:p>
            <a:pPr eaLnBrk="1" hangingPunct="1">
              <a:lnSpc>
                <a:spcPct val="90000"/>
              </a:lnSpc>
            </a:pPr>
            <a:endParaRPr lang="en-US" sz="800" dirty="0"/>
          </a:p>
          <a:p>
            <a:pPr eaLnBrk="1" hangingPunct="1">
              <a:lnSpc>
                <a:spcPct val="90000"/>
              </a:lnSpc>
            </a:pPr>
            <a:r>
              <a:rPr lang="en-US" sz="2800" dirty="0"/>
              <a:t>SCRA tolls (stops) the running of civil statutes of limitations</a:t>
            </a:r>
          </a:p>
          <a:p>
            <a:pPr eaLnBrk="1" hangingPunct="1">
              <a:lnSpc>
                <a:spcPct val="90000"/>
              </a:lnSpc>
            </a:pPr>
            <a:r>
              <a:rPr lang="en-US" sz="2800" dirty="0"/>
              <a:t>Civil and administrative proceedings</a:t>
            </a:r>
          </a:p>
          <a:p>
            <a:pPr eaLnBrk="1" hangingPunct="1">
              <a:lnSpc>
                <a:spcPct val="90000"/>
              </a:lnSpc>
            </a:pPr>
            <a:r>
              <a:rPr lang="en-US" sz="2800" dirty="0"/>
              <a:t>Applies whether the Service member is plaintiff or defendant</a:t>
            </a:r>
          </a:p>
          <a:p>
            <a:pPr eaLnBrk="1" hangingPunct="1">
              <a:lnSpc>
                <a:spcPct val="90000"/>
              </a:lnSpc>
            </a:pPr>
            <a:r>
              <a:rPr lang="en-US" sz="2800" dirty="0"/>
              <a:t>Except for internal revenue laws!</a:t>
            </a:r>
          </a:p>
          <a:p>
            <a:pPr eaLnBrk="1" hangingPunct="1">
              <a:lnSpc>
                <a:spcPct val="90000"/>
              </a:lnSpc>
            </a:pPr>
            <a:r>
              <a:rPr lang="en-US" sz="2800" dirty="0"/>
              <a:t>Does not apply to criminal proceedings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619523">
                                            <p:txEl>
                                              <p:pRg st="4" end="4"/>
                                            </p:txEl>
                                          </p:spTgt>
                                        </p:tgtEl>
                                        <p:attrNameLst>
                                          <p:attrName>style.visibility</p:attrName>
                                        </p:attrNameLst>
                                      </p:cBhvr>
                                      <p:to>
                                        <p:strVal val="visible"/>
                                      </p:to>
                                    </p:set>
                                    <p:animEffect transition="in" filter="checkerboard(across)">
                                      <p:cBhvr>
                                        <p:cTn id="7" dur="2000"/>
                                        <p:tgtEl>
                                          <p:spTgt spid="619523">
                                            <p:txEl>
                                              <p:pRg st="4" end="4"/>
                                            </p:txEl>
                                          </p:spTgt>
                                        </p:tgtEl>
                                      </p:cBhvr>
                                    </p:animEffect>
                                  </p:childTnLst>
                                </p:cTn>
                              </p:par>
                            </p:childTnLst>
                          </p:cTn>
                        </p:par>
                        <p:par>
                          <p:cTn id="8" fill="hold">
                            <p:stCondLst>
                              <p:cond delay="2000"/>
                            </p:stCondLst>
                            <p:childTnLst>
                              <p:par>
                                <p:cTn id="9" presetID="5" presetClass="entr" presetSubtype="10" fill="hold" nodeType="afterEffect">
                                  <p:stCondLst>
                                    <p:cond delay="0"/>
                                  </p:stCondLst>
                                  <p:childTnLst>
                                    <p:set>
                                      <p:cBhvr>
                                        <p:cTn id="10" dur="1" fill="hold">
                                          <p:stCondLst>
                                            <p:cond delay="0"/>
                                          </p:stCondLst>
                                        </p:cTn>
                                        <p:tgtEl>
                                          <p:spTgt spid="619523">
                                            <p:txEl>
                                              <p:pRg st="5" end="5"/>
                                            </p:txEl>
                                          </p:spTgt>
                                        </p:tgtEl>
                                        <p:attrNameLst>
                                          <p:attrName>style.visibility</p:attrName>
                                        </p:attrNameLst>
                                      </p:cBhvr>
                                      <p:to>
                                        <p:strVal val="visible"/>
                                      </p:to>
                                    </p:set>
                                    <p:animEffect transition="in" filter="checkerboard(across)">
                                      <p:cBhvr>
                                        <p:cTn id="11" dur="2000"/>
                                        <p:tgtEl>
                                          <p:spTgt spid="6195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7406D"/>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905000" y="3049297"/>
            <a:ext cx="8229600" cy="1143000"/>
          </a:xfrm>
          <a:noFill/>
        </p:spPr>
        <p:txBody>
          <a:bodyPr vert="horz" lIns="90488" tIns="44450" rIns="90488" bIns="44450" rtlCol="0" anchor="ctr">
            <a:normAutofit fontScale="90000"/>
          </a:bodyPr>
          <a:lstStyle/>
          <a:p>
            <a:pPr eaLnBrk="1" hangingPunct="1">
              <a:lnSpc>
                <a:spcPct val="80000"/>
              </a:lnSpc>
            </a:pPr>
            <a:r>
              <a:rPr lang="en-US" sz="4900" dirty="0"/>
              <a:t>The </a:t>
            </a:r>
            <a:r>
              <a:rPr lang="en-US" sz="4900" dirty="0" err="1"/>
              <a:t>Servicemembers</a:t>
            </a:r>
            <a:r>
              <a:rPr lang="en-US" sz="4900" dirty="0"/>
              <a:t> </a:t>
            </a:r>
            <a:br>
              <a:rPr lang="en-US" sz="4900" dirty="0"/>
            </a:br>
            <a:r>
              <a:rPr lang="en-US" sz="4900" dirty="0"/>
              <a:t>Civil Relief Act</a:t>
            </a:r>
            <a:br>
              <a:rPr lang="en-US" sz="4900" dirty="0"/>
            </a:br>
            <a:r>
              <a:rPr lang="en-US" sz="4900" dirty="0"/>
              <a:t>(SCRA)</a:t>
            </a:r>
            <a:br>
              <a:rPr lang="en-US" sz="4000" dirty="0"/>
            </a:br>
            <a:br>
              <a:rPr lang="en-US" sz="4800" dirty="0"/>
            </a:br>
            <a:endParaRPr lang="en-US" sz="6600" i="1" dirty="0">
              <a:solidFill>
                <a:srgbClr val="990033"/>
              </a:solidFill>
            </a:endParaRPr>
          </a:p>
        </p:txBody>
      </p:sp>
      <p:pic>
        <p:nvPicPr>
          <p:cNvPr id="1027" name="Picture 3" descr="C:\Users\Thomas.Randall\Pictures\SCRA 3.jpg"/>
          <p:cNvPicPr>
            <a:picLocks noChangeAspect="1" noChangeArrowheads="1"/>
          </p:cNvPicPr>
          <p:nvPr/>
        </p:nvPicPr>
        <p:blipFill>
          <a:blip r:embed="rId3" cstate="print"/>
          <a:srcRect/>
          <a:stretch>
            <a:fillRect/>
          </a:stretch>
        </p:blipFill>
        <p:spPr bwMode="auto">
          <a:xfrm>
            <a:off x="6858001" y="4192297"/>
            <a:ext cx="2771775" cy="1844490"/>
          </a:xfrm>
          <a:prstGeom prst="rect">
            <a:avLst/>
          </a:prstGeom>
          <a:noFill/>
        </p:spPr>
      </p:pic>
      <p:pic>
        <p:nvPicPr>
          <p:cNvPr id="1028" name="Picture 4" descr="C:\Users\Thomas.Randall\Pictures\SCRA 2.jpg"/>
          <p:cNvPicPr>
            <a:picLocks noChangeAspect="1" noChangeArrowheads="1"/>
          </p:cNvPicPr>
          <p:nvPr/>
        </p:nvPicPr>
        <p:blipFill>
          <a:blip r:embed="rId4" cstate="print"/>
          <a:srcRect/>
          <a:stretch>
            <a:fillRect/>
          </a:stretch>
        </p:blipFill>
        <p:spPr bwMode="auto">
          <a:xfrm>
            <a:off x="2667000" y="4192297"/>
            <a:ext cx="2667000" cy="1826206"/>
          </a:xfrm>
          <a:prstGeom prst="rect">
            <a:avLst/>
          </a:prstGeom>
          <a:noFill/>
        </p:spPr>
      </p:pic>
      <p:pic>
        <p:nvPicPr>
          <p:cNvPr id="2" name="Picture 2" descr="C:\Users\Thomas.Randall\Pictures\SCRA.jpg"/>
          <p:cNvPicPr>
            <a:picLocks noChangeAspect="1" noChangeArrowheads="1"/>
          </p:cNvPicPr>
          <p:nvPr/>
        </p:nvPicPr>
        <p:blipFill>
          <a:blip r:embed="rId5" cstate="print"/>
          <a:srcRect/>
          <a:stretch>
            <a:fillRect/>
          </a:stretch>
        </p:blipFill>
        <p:spPr bwMode="auto">
          <a:xfrm>
            <a:off x="4436869" y="76200"/>
            <a:ext cx="3165863" cy="1828800"/>
          </a:xfrm>
          <a:prstGeom prst="rect">
            <a:avLst/>
          </a:prstGeom>
          <a:noFill/>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133600" y="533400"/>
            <a:ext cx="8229600" cy="1143000"/>
          </a:xfrm>
          <a:noFill/>
        </p:spPr>
        <p:txBody>
          <a:bodyPr vert="horz" lIns="90488" tIns="44450" rIns="90488" bIns="44450" rtlCol="0" anchor="ctr">
            <a:normAutofit/>
          </a:bodyPr>
          <a:lstStyle/>
          <a:p>
            <a:pPr eaLnBrk="1" hangingPunct="1"/>
            <a:r>
              <a:rPr lang="en-US" sz="4800" dirty="0"/>
              <a:t>Financial Protections</a:t>
            </a:r>
            <a:endParaRPr lang="en-US" sz="3600" dirty="0"/>
          </a:p>
        </p:txBody>
      </p:sp>
      <p:pic>
        <p:nvPicPr>
          <p:cNvPr id="3076" name="Picture 4" descr="C:\Users\Thomas.Randall\Pictures\SCRA 9.jpg"/>
          <p:cNvPicPr>
            <a:picLocks noChangeAspect="1" noChangeArrowheads="1"/>
          </p:cNvPicPr>
          <p:nvPr/>
        </p:nvPicPr>
        <p:blipFill>
          <a:blip r:embed="rId3" cstate="print"/>
          <a:srcRect/>
          <a:stretch>
            <a:fillRect/>
          </a:stretch>
        </p:blipFill>
        <p:spPr bwMode="auto">
          <a:xfrm>
            <a:off x="5029201" y="2895601"/>
            <a:ext cx="1990725" cy="1990725"/>
          </a:xfrm>
          <a:prstGeom prst="rect">
            <a:avLst/>
          </a:prstGeom>
          <a:noFill/>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057400" y="381001"/>
            <a:ext cx="8174038" cy="868363"/>
          </a:xfrm>
          <a:noFill/>
        </p:spPr>
        <p:txBody>
          <a:bodyPr vert="horz" lIns="90488" tIns="44450" rIns="90488" bIns="44450" rtlCol="0" anchor="ctr">
            <a:normAutofit/>
          </a:bodyPr>
          <a:lstStyle/>
          <a:p>
            <a:pPr eaLnBrk="1" hangingPunct="1"/>
            <a:r>
              <a:rPr lang="en-US"/>
              <a:t>6% Interest Cap</a:t>
            </a:r>
          </a:p>
        </p:txBody>
      </p:sp>
      <p:sp>
        <p:nvSpPr>
          <p:cNvPr id="556035" name="Rectangle 3"/>
          <p:cNvSpPr>
            <a:spLocks noGrp="1" noChangeArrowheads="1"/>
          </p:cNvSpPr>
          <p:nvPr>
            <p:ph type="body" sz="half" idx="1"/>
          </p:nvPr>
        </p:nvSpPr>
        <p:spPr>
          <a:xfrm>
            <a:off x="1828800" y="2057400"/>
            <a:ext cx="8229600" cy="4419600"/>
          </a:xfrm>
          <a:noFill/>
        </p:spPr>
        <p:txBody>
          <a:bodyPr vert="horz" lIns="90488" tIns="44450" rIns="90488" bIns="44450" rtlCol="0">
            <a:normAutofit/>
          </a:bodyPr>
          <a:lstStyle/>
          <a:p>
            <a:pPr eaLnBrk="1" hangingPunct="1"/>
            <a:endParaRPr lang="en-US" sz="1000" dirty="0"/>
          </a:p>
          <a:p>
            <a:pPr eaLnBrk="1" hangingPunct="1"/>
            <a:r>
              <a:rPr lang="en-US" sz="3200" dirty="0"/>
              <a:t>Basic Rule:  </a:t>
            </a:r>
          </a:p>
          <a:p>
            <a:pPr lvl="1" eaLnBrk="1" hangingPunct="1">
              <a:buSzPct val="50000"/>
              <a:buFont typeface="Wingdings" panose="05000000000000000000" pitchFamily="2" charset="2"/>
              <a:buChar char="§"/>
            </a:pPr>
            <a:r>
              <a:rPr lang="en-US" sz="2400" dirty="0"/>
              <a:t>Limits interest to 6% on </a:t>
            </a:r>
            <a:r>
              <a:rPr lang="en-US" sz="2400" b="1" dirty="0"/>
              <a:t>pre-service</a:t>
            </a:r>
            <a:r>
              <a:rPr lang="en-US" sz="2400" dirty="0"/>
              <a:t> obligations (includes student loans but be mindful of pre-service obligation if refinancing)</a:t>
            </a:r>
          </a:p>
          <a:p>
            <a:pPr lvl="1" eaLnBrk="1" hangingPunct="1">
              <a:buSzPct val="50000"/>
              <a:buFont typeface="Wingdings" panose="05000000000000000000" pitchFamily="2" charset="2"/>
              <a:buChar char="§"/>
            </a:pPr>
            <a:r>
              <a:rPr lang="en-US" sz="2400" dirty="0"/>
              <a:t> Pre-service means pre-active duty</a:t>
            </a:r>
          </a:p>
          <a:p>
            <a:pPr lvl="1" eaLnBrk="1" hangingPunct="1">
              <a:buSzPct val="50000"/>
              <a:buFont typeface="Wingdings" panose="05000000000000000000" pitchFamily="2" charset="2"/>
              <a:buChar char="§"/>
            </a:pPr>
            <a:r>
              <a:rPr lang="en-US" sz="2400" dirty="0"/>
              <a:t> Lender </a:t>
            </a:r>
            <a:r>
              <a:rPr lang="en-US" sz="2400" u="sng" dirty="0"/>
              <a:t>must</a:t>
            </a:r>
            <a:r>
              <a:rPr lang="en-US" sz="2400" dirty="0"/>
              <a:t> forgive interest above 6% back dated to the date the SCRA first applied to the service member</a:t>
            </a:r>
          </a:p>
          <a:p>
            <a:pPr lvl="1" eaLnBrk="1" hangingPunct="1">
              <a:buSzPct val="50000"/>
              <a:buFont typeface="Wingdings" panose="05000000000000000000" pitchFamily="2" charset="2"/>
              <a:buChar char="§"/>
            </a:pPr>
            <a:r>
              <a:rPr lang="en-US" sz="2400" dirty="0"/>
              <a:t> Lender </a:t>
            </a:r>
            <a:r>
              <a:rPr lang="en-US" sz="2400" u="sng" dirty="0"/>
              <a:t>cannot</a:t>
            </a:r>
            <a:r>
              <a:rPr lang="en-US" sz="2400" dirty="0"/>
              <a:t> accelerate payment of principal</a:t>
            </a:r>
          </a:p>
          <a:p>
            <a:pPr lvl="1" eaLnBrk="1" hangingPunct="1">
              <a:buFontTx/>
              <a:buNone/>
            </a:pP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56035">
                                            <p:txEl>
                                              <p:pRg st="4" end="4"/>
                                            </p:txEl>
                                          </p:spTgt>
                                        </p:tgtEl>
                                        <p:attrNameLst>
                                          <p:attrName>style.visibility</p:attrName>
                                        </p:attrNameLst>
                                      </p:cBhvr>
                                      <p:to>
                                        <p:strVal val="visible"/>
                                      </p:to>
                                    </p:set>
                                    <p:animEffect transition="in" filter="checkerboard(across)">
                                      <p:cBhvr>
                                        <p:cTn id="7" dur="500"/>
                                        <p:tgtEl>
                                          <p:spTgt spid="55603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56035">
                                            <p:txEl>
                                              <p:pRg st="5" end="5"/>
                                            </p:txEl>
                                          </p:spTgt>
                                        </p:tgtEl>
                                        <p:attrNameLst>
                                          <p:attrName>style.visibility</p:attrName>
                                        </p:attrNameLst>
                                      </p:cBhvr>
                                      <p:to>
                                        <p:strVal val="visible"/>
                                      </p:to>
                                    </p:set>
                                    <p:animEffect transition="in" filter="checkerboard(across)">
                                      <p:cBhvr>
                                        <p:cTn id="12" dur="500"/>
                                        <p:tgtEl>
                                          <p:spTgt spid="556035">
                                            <p:txEl>
                                              <p:pRg st="5" end="5"/>
                                            </p:txEl>
                                          </p:spTgt>
                                        </p:tgtEl>
                                      </p:cBhvr>
                                    </p:animEffect>
                                  </p:childTnLst>
                                </p:cTn>
                              </p:par>
                              <p:par>
                                <p:cTn id="13" presetID="3" presetClass="exit" presetSubtype="10" fill="hold" nodeType="withEffect">
                                  <p:stCondLst>
                                    <p:cond delay="0"/>
                                  </p:stCondLst>
                                  <p:childTnLst>
                                    <p:animEffect transition="out" filter="blinds(horizontal)">
                                      <p:cBhvr>
                                        <p:cTn id="14" dur="500"/>
                                        <p:tgtEl>
                                          <p:spTgt spid="556035">
                                            <p:txEl>
                                              <p:pRg st="1" end="1"/>
                                            </p:txEl>
                                          </p:spTgt>
                                        </p:tgtEl>
                                      </p:cBhvr>
                                    </p:animEffect>
                                    <p:set>
                                      <p:cBhvr>
                                        <p:cTn id="15" dur="1" fill="hold">
                                          <p:stCondLst>
                                            <p:cond delay="499"/>
                                          </p:stCondLst>
                                        </p:cTn>
                                        <p:tgtEl>
                                          <p:spTgt spid="556035">
                                            <p:txEl>
                                              <p:pRg st="1" end="1"/>
                                            </p:txEl>
                                          </p:spTgt>
                                        </p:tgtEl>
                                        <p:attrNameLst>
                                          <p:attrName>style.visibility</p:attrName>
                                        </p:attrNameLst>
                                      </p:cBhvr>
                                      <p:to>
                                        <p:strVal val="hidden"/>
                                      </p:to>
                                    </p:set>
                                  </p:childTnLst>
                                </p:cTn>
                              </p:par>
                              <p:par>
                                <p:cTn id="16" presetID="3" presetClass="exit" presetSubtype="10" fill="hold" nodeType="withEffect">
                                  <p:stCondLst>
                                    <p:cond delay="0"/>
                                  </p:stCondLst>
                                  <p:childTnLst>
                                    <p:animEffect transition="out" filter="blinds(horizontal)">
                                      <p:cBhvr>
                                        <p:cTn id="17" dur="500"/>
                                        <p:tgtEl>
                                          <p:spTgt spid="556035">
                                            <p:txEl>
                                              <p:pRg st="2" end="2"/>
                                            </p:txEl>
                                          </p:spTgt>
                                        </p:tgtEl>
                                      </p:cBhvr>
                                    </p:animEffect>
                                    <p:set>
                                      <p:cBhvr>
                                        <p:cTn id="18" dur="1" fill="hold">
                                          <p:stCondLst>
                                            <p:cond delay="499"/>
                                          </p:stCondLst>
                                        </p:cTn>
                                        <p:tgtEl>
                                          <p:spTgt spid="556035">
                                            <p:txEl>
                                              <p:pRg st="2" end="2"/>
                                            </p:txEl>
                                          </p:spTgt>
                                        </p:tgtEl>
                                        <p:attrNameLst>
                                          <p:attrName>style.visibility</p:attrName>
                                        </p:attrNameLst>
                                      </p:cBhvr>
                                      <p:to>
                                        <p:strVal val="hidden"/>
                                      </p:to>
                                    </p:set>
                                  </p:childTnLst>
                                </p:cTn>
                              </p:par>
                              <p:par>
                                <p:cTn id="19" presetID="3" presetClass="exit" presetSubtype="10" fill="hold" nodeType="withEffect">
                                  <p:stCondLst>
                                    <p:cond delay="0"/>
                                  </p:stCondLst>
                                  <p:childTnLst>
                                    <p:animEffect transition="out" filter="blinds(horizontal)">
                                      <p:cBhvr>
                                        <p:cTn id="20" dur="500"/>
                                        <p:tgtEl>
                                          <p:spTgt spid="556035">
                                            <p:txEl>
                                              <p:pRg st="3" end="3"/>
                                            </p:txEl>
                                          </p:spTgt>
                                        </p:tgtEl>
                                      </p:cBhvr>
                                    </p:animEffect>
                                    <p:set>
                                      <p:cBhvr>
                                        <p:cTn id="21" dur="1" fill="hold">
                                          <p:stCondLst>
                                            <p:cond delay="499"/>
                                          </p:stCondLst>
                                        </p:cTn>
                                        <p:tgtEl>
                                          <p:spTgt spid="556035">
                                            <p:txEl>
                                              <p:pRg st="3" end="3"/>
                                            </p:txEl>
                                          </p:spTgt>
                                        </p:tgtEl>
                                        <p:attrNameLst>
                                          <p:attrName>style.visibility</p:attrName>
                                        </p:attrNameLst>
                                      </p:cBhvr>
                                      <p:to>
                                        <p:strVal val="hidden"/>
                                      </p:to>
                                    </p:set>
                                  </p:childTnLst>
                                </p:cTn>
                              </p:par>
                              <p:par>
                                <p:cTn id="22" presetID="0" presetClass="path" presetSubtype="0" accel="50000" decel="50000" fill="hold" nodeType="withEffect">
                                  <p:stCondLst>
                                    <p:cond delay="0"/>
                                  </p:stCondLst>
                                  <p:childTnLst>
                                    <p:animMotion origin="layout" path="M -1.25E-6 -1.48148E-6 L -1.25E-6 -0.18866 " pathEditMode="relative" rAng="0" ptsTypes="AA">
                                      <p:cBhvr>
                                        <p:cTn id="23" dur="2000" fill="hold"/>
                                        <p:tgtEl>
                                          <p:spTgt spid="556035">
                                            <p:txEl>
                                              <p:pRg st="4" end="4"/>
                                            </p:txEl>
                                          </p:spTgt>
                                        </p:tgtEl>
                                        <p:attrNameLst>
                                          <p:attrName>ppt_x</p:attrName>
                                          <p:attrName>ppt_y</p:attrName>
                                        </p:attrNameLst>
                                      </p:cBhvr>
                                      <p:rCtr x="0" y="-9444"/>
                                    </p:animMotion>
                                  </p:childTnLst>
                                </p:cTn>
                              </p:par>
                              <p:par>
                                <p:cTn id="24" presetID="0" presetClass="path" presetSubtype="0" accel="50000" decel="50000" fill="hold" nodeType="withEffect">
                                  <p:stCondLst>
                                    <p:cond delay="0"/>
                                  </p:stCondLst>
                                  <p:childTnLst>
                                    <p:animMotion origin="layout" path="M 3.75E-6 -3.33333E-6 L 3.75E-6 -0.18865 " pathEditMode="relative" rAng="0" ptsTypes="AA">
                                      <p:cBhvr>
                                        <p:cTn id="25" dur="2000" fill="hold"/>
                                        <p:tgtEl>
                                          <p:spTgt spid="556035">
                                            <p:txEl>
                                              <p:pRg st="5" end="5"/>
                                            </p:txEl>
                                          </p:spTgt>
                                        </p:tgtEl>
                                        <p:attrNameLst>
                                          <p:attrName>ppt_x</p:attrName>
                                          <p:attrName>ppt_y</p:attrName>
                                        </p:attrNameLst>
                                      </p:cBhvr>
                                      <p:rCtr x="0" y="-94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057400" y="381001"/>
            <a:ext cx="8174038" cy="868363"/>
          </a:xfrm>
          <a:noFill/>
        </p:spPr>
        <p:txBody>
          <a:bodyPr vert="horz" lIns="90488" tIns="44450" rIns="90488" bIns="44450" rtlCol="0" anchor="ctr">
            <a:normAutofit/>
          </a:bodyPr>
          <a:lstStyle/>
          <a:p>
            <a:pPr eaLnBrk="1" hangingPunct="1"/>
            <a:r>
              <a:rPr lang="en-US"/>
              <a:t>6% Interest Cap Requirements</a:t>
            </a:r>
          </a:p>
        </p:txBody>
      </p:sp>
      <p:sp>
        <p:nvSpPr>
          <p:cNvPr id="24579" name="Rectangle 3"/>
          <p:cNvSpPr>
            <a:spLocks noGrp="1" noChangeArrowheads="1"/>
          </p:cNvSpPr>
          <p:nvPr>
            <p:ph idx="1"/>
          </p:nvPr>
        </p:nvSpPr>
        <p:spPr>
          <a:xfrm>
            <a:off x="1828800" y="1905000"/>
            <a:ext cx="8153400" cy="4724400"/>
          </a:xfrm>
          <a:noFill/>
        </p:spPr>
        <p:txBody>
          <a:bodyPr vert="horz" lIns="90488" tIns="44450" rIns="90488" bIns="44450" rtlCol="0">
            <a:normAutofit/>
          </a:bodyPr>
          <a:lstStyle/>
          <a:p>
            <a:pPr eaLnBrk="1" hangingPunct="1">
              <a:lnSpc>
                <a:spcPct val="90000"/>
              </a:lnSpc>
            </a:pPr>
            <a:endParaRPr lang="en-US" sz="800" dirty="0"/>
          </a:p>
          <a:p>
            <a:pPr eaLnBrk="1" hangingPunct="1">
              <a:lnSpc>
                <a:spcPct val="90000"/>
              </a:lnSpc>
            </a:pPr>
            <a:r>
              <a:rPr lang="en-US" sz="2800" dirty="0"/>
              <a:t>Service member must write a letter to creditor</a:t>
            </a:r>
          </a:p>
          <a:p>
            <a:pPr eaLnBrk="1" hangingPunct="1">
              <a:lnSpc>
                <a:spcPct val="90000"/>
              </a:lnSpc>
            </a:pPr>
            <a:r>
              <a:rPr lang="en-US" sz="2800" dirty="0"/>
              <a:t>Must provide a copy of orders and any extensions</a:t>
            </a:r>
          </a:p>
          <a:p>
            <a:pPr eaLnBrk="1" hangingPunct="1">
              <a:lnSpc>
                <a:spcPct val="90000"/>
              </a:lnSpc>
            </a:pPr>
            <a:r>
              <a:rPr lang="en-US" sz="2800" dirty="0"/>
              <a:t>Must give notice only</a:t>
            </a:r>
          </a:p>
          <a:p>
            <a:pPr lvl="1" eaLnBrk="1" hangingPunct="1">
              <a:lnSpc>
                <a:spcPct val="90000"/>
              </a:lnSpc>
              <a:buSzPct val="50000"/>
              <a:buFont typeface="Wingdings" panose="05000000000000000000" pitchFamily="2" charset="2"/>
              <a:buChar char="§"/>
            </a:pPr>
            <a:r>
              <a:rPr lang="en-US" dirty="0"/>
              <a:t>NO initial requirement for Service member to show “material effect”</a:t>
            </a:r>
          </a:p>
          <a:p>
            <a:pPr lvl="1" eaLnBrk="1" hangingPunct="1">
              <a:lnSpc>
                <a:spcPct val="90000"/>
              </a:lnSpc>
              <a:buSzPct val="50000"/>
              <a:buFont typeface="Wingdings" panose="05000000000000000000" pitchFamily="2" charset="2"/>
              <a:buChar char="§"/>
            </a:pPr>
            <a:r>
              <a:rPr lang="en-US" dirty="0"/>
              <a:t>Creditor must reduce rate after SM’s notice</a:t>
            </a:r>
          </a:p>
          <a:p>
            <a:pPr eaLnBrk="1" hangingPunct="1">
              <a:lnSpc>
                <a:spcPct val="90000"/>
              </a:lnSpc>
            </a:pPr>
            <a:r>
              <a:rPr lang="en-US" sz="2800" dirty="0"/>
              <a:t>Creditor may avoid reducing the interest rate only through COURT FINDING of no “material effect”</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33600" y="381000"/>
            <a:ext cx="7772400" cy="1143000"/>
          </a:xfrm>
        </p:spPr>
        <p:txBody>
          <a:bodyPr/>
          <a:lstStyle/>
          <a:p>
            <a:pPr eaLnBrk="1" hangingPunct="1">
              <a:lnSpc>
                <a:spcPct val="85000"/>
              </a:lnSpc>
            </a:pPr>
            <a:r>
              <a:rPr lang="en-US"/>
              <a:t>6% Rule for Mortgages</a:t>
            </a:r>
            <a:endParaRPr lang="en-US" u="sng">
              <a:solidFill>
                <a:srgbClr val="FFFF00"/>
              </a:solidFill>
            </a:endParaRPr>
          </a:p>
        </p:txBody>
      </p:sp>
      <p:sp>
        <p:nvSpPr>
          <p:cNvPr id="25603" name="Rectangle 3"/>
          <p:cNvSpPr>
            <a:spLocks noGrp="1" noChangeArrowheads="1"/>
          </p:cNvSpPr>
          <p:nvPr>
            <p:ph idx="1"/>
          </p:nvPr>
        </p:nvSpPr>
        <p:spPr>
          <a:xfrm>
            <a:off x="2133600" y="1887538"/>
            <a:ext cx="7162801" cy="3910012"/>
          </a:xfrm>
        </p:spPr>
        <p:txBody>
          <a:bodyPr/>
          <a:lstStyle/>
          <a:p>
            <a:pPr eaLnBrk="1" hangingPunct="1"/>
            <a:r>
              <a:rPr lang="en-US" sz="3200" dirty="0"/>
              <a:t>Expansion of the 6% interest cap period for mortgages:  </a:t>
            </a:r>
          </a:p>
          <a:p>
            <a:pPr lvl="1" eaLnBrk="1" hangingPunct="1"/>
            <a:r>
              <a:rPr lang="en-US" sz="2800" dirty="0"/>
              <a:t>Interest rate on mortgages may be reduced to 6% during AD and for ONE YEAR after AD</a:t>
            </a:r>
          </a:p>
          <a:p>
            <a:pPr eaLnBrk="1" hangingPunct="1"/>
            <a:endParaRPr lang="en-US" dirty="0"/>
          </a:p>
          <a:p>
            <a:pPr eaLnBrk="1" hangingPunct="1">
              <a:buFontTx/>
              <a:buNone/>
            </a:pPr>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057400" y="381001"/>
            <a:ext cx="8174038" cy="868363"/>
          </a:xfrm>
          <a:noFill/>
        </p:spPr>
        <p:txBody>
          <a:bodyPr vert="horz" lIns="90488" tIns="44450" rIns="90488" bIns="44450" rtlCol="0" anchor="ctr">
            <a:normAutofit/>
          </a:bodyPr>
          <a:lstStyle/>
          <a:p>
            <a:pPr eaLnBrk="1" hangingPunct="1"/>
            <a:r>
              <a:rPr lang="en-US" dirty="0"/>
              <a:t>6% Examples</a:t>
            </a:r>
          </a:p>
        </p:txBody>
      </p:sp>
      <p:sp>
        <p:nvSpPr>
          <p:cNvPr id="560131" name="Rectangle 3"/>
          <p:cNvSpPr>
            <a:spLocks noGrp="1" noChangeArrowheads="1"/>
          </p:cNvSpPr>
          <p:nvPr>
            <p:ph idx="1"/>
          </p:nvPr>
        </p:nvSpPr>
        <p:spPr>
          <a:xfrm>
            <a:off x="1752600" y="2057401"/>
            <a:ext cx="8229600" cy="3979863"/>
          </a:xfrm>
          <a:noFill/>
        </p:spPr>
        <p:txBody>
          <a:bodyPr vert="horz" lIns="90488" tIns="44450" rIns="90488" bIns="44450" rtlCol="0">
            <a:normAutofit lnSpcReduction="10000"/>
          </a:bodyPr>
          <a:lstStyle/>
          <a:p>
            <a:pPr eaLnBrk="1" hangingPunct="1">
              <a:lnSpc>
                <a:spcPct val="80000"/>
              </a:lnSpc>
            </a:pPr>
            <a:r>
              <a:rPr lang="en-US" sz="2800" dirty="0"/>
              <a:t>Active Army Soldier financed his education with student loans at 9% prior to entering active duty</a:t>
            </a:r>
          </a:p>
          <a:p>
            <a:pPr eaLnBrk="1" hangingPunct="1">
              <a:lnSpc>
                <a:spcPct val="80000"/>
              </a:lnSpc>
            </a:pPr>
            <a:endParaRPr lang="en-US" sz="2800" dirty="0"/>
          </a:p>
          <a:p>
            <a:pPr eaLnBrk="1" hangingPunct="1">
              <a:lnSpc>
                <a:spcPct val="80000"/>
              </a:lnSpc>
            </a:pPr>
            <a:r>
              <a:rPr lang="en-US" sz="2800" dirty="0"/>
              <a:t>National Guard SFC Jones took out $50,000 in </a:t>
            </a:r>
            <a:r>
              <a:rPr lang="en-US" sz="2800" b="1" dirty="0"/>
              <a:t>business loans</a:t>
            </a:r>
            <a:r>
              <a:rPr lang="en-US" sz="2800" dirty="0"/>
              <a:t> at 8% in 2015; mobilizes to active duty at Ft. Riley in 2018</a:t>
            </a:r>
          </a:p>
          <a:p>
            <a:pPr lvl="3" eaLnBrk="1" hangingPunct="1">
              <a:lnSpc>
                <a:spcPct val="80000"/>
              </a:lnSpc>
              <a:buFontTx/>
              <a:buNone/>
            </a:pPr>
            <a:endParaRPr lang="en-US" sz="1800" dirty="0"/>
          </a:p>
          <a:p>
            <a:pPr eaLnBrk="1" hangingPunct="1">
              <a:lnSpc>
                <a:spcPct val="80000"/>
              </a:lnSpc>
            </a:pPr>
            <a:r>
              <a:rPr lang="en-US" sz="2800" dirty="0"/>
              <a:t>Army Reserve Soldier </a:t>
            </a:r>
            <a:r>
              <a:rPr lang="en-US" sz="2800" b="1" dirty="0"/>
              <a:t>purchased home</a:t>
            </a:r>
            <a:r>
              <a:rPr lang="en-US" sz="2800" dirty="0"/>
              <a:t> at 7.5% in 2001; was mobilized for active duty 	to Afghanistan in 2017</a:t>
            </a:r>
          </a:p>
          <a:p>
            <a:pPr lvl="3" eaLnBrk="1" hangingPunct="1">
              <a:lnSpc>
                <a:spcPct val="80000"/>
              </a:lnSpc>
              <a:buFontTx/>
              <a:buNone/>
            </a:pPr>
            <a:endParaRPr lang="en-US" sz="1800"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60131">
                                            <p:txEl>
                                              <p:pRg st="2" end="2"/>
                                            </p:txEl>
                                          </p:spTgt>
                                        </p:tgtEl>
                                        <p:attrNameLst>
                                          <p:attrName>style.visibility</p:attrName>
                                        </p:attrNameLst>
                                      </p:cBhvr>
                                      <p:to>
                                        <p:strVal val="visible"/>
                                      </p:to>
                                    </p:set>
                                    <p:animEffect transition="in" filter="box(in)">
                                      <p:cBhvr>
                                        <p:cTn id="7" dur="500"/>
                                        <p:tgtEl>
                                          <p:spTgt spid="560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057400" y="304801"/>
            <a:ext cx="8174038" cy="1020763"/>
          </a:xfrm>
        </p:spPr>
        <p:txBody>
          <a:bodyPr>
            <a:normAutofit fontScale="90000"/>
          </a:bodyPr>
          <a:lstStyle/>
          <a:p>
            <a:pPr eaLnBrk="1" hangingPunct="1"/>
            <a:br>
              <a:rPr lang="en-US"/>
            </a:br>
            <a:r>
              <a:rPr lang="en-US"/>
              <a:t>Non-Discrimination Protection</a:t>
            </a:r>
            <a:br>
              <a:rPr lang="en-US">
                <a:solidFill>
                  <a:schemeClr val="tx1"/>
                </a:solidFill>
              </a:rPr>
            </a:br>
            <a:endParaRPr lang="en-US" sz="3600" i="1"/>
          </a:p>
        </p:txBody>
      </p:sp>
      <p:sp>
        <p:nvSpPr>
          <p:cNvPr id="27651" name="Rectangle 3"/>
          <p:cNvSpPr>
            <a:spLocks noGrp="1" noChangeArrowheads="1"/>
          </p:cNvSpPr>
          <p:nvPr>
            <p:ph type="body" sz="half" idx="1"/>
          </p:nvPr>
        </p:nvSpPr>
        <p:spPr>
          <a:xfrm>
            <a:off x="1828800" y="2057400"/>
            <a:ext cx="8229600" cy="4648200"/>
          </a:xfrm>
        </p:spPr>
        <p:txBody>
          <a:bodyPr/>
          <a:lstStyle/>
          <a:p>
            <a:pPr eaLnBrk="1" hangingPunct="1"/>
            <a:r>
              <a:rPr lang="en-US" sz="2800" dirty="0"/>
              <a:t>Basic Rule:  Claiming rights under SCRA  cannot serve as basis for – </a:t>
            </a:r>
          </a:p>
          <a:p>
            <a:pPr lvl="1" eaLnBrk="1" hangingPunct="1">
              <a:buSzPct val="50000"/>
              <a:buFont typeface="Wingdings" panose="05000000000000000000" pitchFamily="2" charset="2"/>
              <a:buChar char="§"/>
            </a:pPr>
            <a:r>
              <a:rPr lang="en-US" sz="2400" dirty="0"/>
              <a:t>Adverse credit report</a:t>
            </a:r>
          </a:p>
          <a:p>
            <a:pPr lvl="1" eaLnBrk="1" hangingPunct="1">
              <a:buSzPct val="50000"/>
              <a:buFont typeface="Wingdings" panose="05000000000000000000" pitchFamily="2" charset="2"/>
              <a:buChar char="§"/>
            </a:pPr>
            <a:r>
              <a:rPr lang="en-US" sz="2400" dirty="0"/>
              <a:t>Denial/revocation of credit</a:t>
            </a:r>
          </a:p>
          <a:p>
            <a:pPr lvl="1" eaLnBrk="1" hangingPunct="1">
              <a:buSzPct val="50000"/>
              <a:buFont typeface="Wingdings" panose="05000000000000000000" pitchFamily="2" charset="2"/>
              <a:buChar char="§"/>
            </a:pPr>
            <a:r>
              <a:rPr lang="en-US" sz="2400" dirty="0"/>
              <a:t>Denial of insurance coverage</a:t>
            </a:r>
          </a:p>
          <a:p>
            <a:pPr lvl="1" eaLnBrk="1" hangingPunct="1">
              <a:buSzPct val="50000"/>
              <a:buFont typeface="Wingdings" panose="05000000000000000000" pitchFamily="2" charset="2"/>
              <a:buChar char="§"/>
            </a:pPr>
            <a:r>
              <a:rPr lang="en-US" sz="2400" dirty="0"/>
              <a:t>Change in terms of existing credit/insurance</a:t>
            </a:r>
          </a:p>
          <a:p>
            <a:pPr lvl="1" eaLnBrk="1" hangingPunct="1">
              <a:buSzPct val="50000"/>
              <a:buFont typeface="Wingdings" panose="05000000000000000000" pitchFamily="2" charset="2"/>
              <a:buChar char="§"/>
            </a:pPr>
            <a:r>
              <a:rPr lang="en-US" sz="2400" dirty="0"/>
              <a:t>Annotation identifying SM as member of Guard or  Reserve</a:t>
            </a:r>
          </a:p>
          <a:p>
            <a:pPr eaLnBrk="1" hangingPunct="1"/>
            <a:endParaRPr lang="en-US" dirty="0"/>
          </a:p>
          <a:p>
            <a:pPr eaLnBrk="1" hangingPunct="1"/>
            <a:endParaRPr lang="en-US" sz="2800" dirty="0"/>
          </a:p>
        </p:txBody>
      </p:sp>
      <p:sp>
        <p:nvSpPr>
          <p:cNvPr id="27652" name="Text Box 4"/>
          <p:cNvSpPr txBox="1">
            <a:spLocks noChangeArrowheads="1"/>
          </p:cNvSpPr>
          <p:nvPr/>
        </p:nvSpPr>
        <p:spPr bwMode="auto">
          <a:xfrm>
            <a:off x="8518525" y="5984875"/>
            <a:ext cx="184150" cy="457200"/>
          </a:xfrm>
          <a:prstGeom prst="rect">
            <a:avLst/>
          </a:prstGeom>
          <a:noFill/>
          <a:ln w="12700">
            <a:noFill/>
            <a:miter lim="800000"/>
            <a:headEnd/>
            <a:tailEnd/>
          </a:ln>
        </p:spPr>
        <p:txBody>
          <a:bodyPr wrap="none">
            <a:spAutoFit/>
          </a:bodyPr>
          <a:lstStyle/>
          <a:p>
            <a:endParaRPr lang="en-US" sz="2400" b="1">
              <a:latin typeface="Times New Roman" pitchFamily="18" charset="0"/>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828800" y="304800"/>
            <a:ext cx="8305800" cy="1371600"/>
          </a:xfrm>
          <a:noFill/>
        </p:spPr>
        <p:txBody>
          <a:bodyPr vert="horz" lIns="90488" tIns="44450" rIns="90488" bIns="44450" rtlCol="0" anchor="ctr">
            <a:normAutofit fontScale="90000"/>
          </a:bodyPr>
          <a:lstStyle/>
          <a:p>
            <a:pPr eaLnBrk="1" hangingPunct="1"/>
            <a:r>
              <a:rPr lang="en-US" sz="4800" dirty="0"/>
              <a:t>Leases, Evictions, Installment Contracts &amp; Mortgages</a:t>
            </a:r>
            <a:endParaRPr lang="en-US" sz="3600" dirty="0"/>
          </a:p>
        </p:txBody>
      </p:sp>
      <p:pic>
        <p:nvPicPr>
          <p:cNvPr id="28675" name="Picture 3" descr="MPj04140460000[1]"/>
          <p:cNvPicPr>
            <a:picLocks noChangeAspect="1" noChangeArrowheads="1"/>
          </p:cNvPicPr>
          <p:nvPr/>
        </p:nvPicPr>
        <p:blipFill>
          <a:blip r:embed="rId3" cstate="print"/>
          <a:srcRect/>
          <a:stretch>
            <a:fillRect/>
          </a:stretch>
        </p:blipFill>
        <p:spPr bwMode="auto">
          <a:xfrm>
            <a:off x="4165600" y="3124201"/>
            <a:ext cx="4140200" cy="2771775"/>
          </a:xfrm>
          <a:prstGeom prst="rect">
            <a:avLst/>
          </a:prstGeom>
          <a:noFill/>
          <a:ln w="9525">
            <a:noFill/>
            <a:miter lim="800000"/>
            <a:headEnd/>
            <a:tailEnd/>
          </a:ln>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057400" y="685801"/>
            <a:ext cx="8174038" cy="868363"/>
          </a:xfrm>
        </p:spPr>
        <p:txBody>
          <a:bodyPr>
            <a:normAutofit fontScale="90000"/>
          </a:bodyPr>
          <a:lstStyle/>
          <a:p>
            <a:pPr eaLnBrk="1" hangingPunct="1"/>
            <a:r>
              <a:rPr lang="en-US" dirty="0"/>
              <a:t>Residential Lease Terminations</a:t>
            </a:r>
            <a:br>
              <a:rPr lang="en-US" dirty="0"/>
            </a:br>
            <a:endParaRPr lang="en-US" sz="3600" dirty="0"/>
          </a:p>
        </p:txBody>
      </p:sp>
      <p:sp>
        <p:nvSpPr>
          <p:cNvPr id="576515" name="Rectangle 3"/>
          <p:cNvSpPr>
            <a:spLocks noGrp="1" noChangeArrowheads="1"/>
          </p:cNvSpPr>
          <p:nvPr>
            <p:ph type="body" sz="half" idx="1"/>
          </p:nvPr>
        </p:nvSpPr>
        <p:spPr>
          <a:xfrm>
            <a:off x="1686719" y="2057400"/>
            <a:ext cx="8915400" cy="5029200"/>
          </a:xfrm>
        </p:spPr>
        <p:txBody>
          <a:bodyPr>
            <a:normAutofit/>
          </a:bodyPr>
          <a:lstStyle/>
          <a:p>
            <a:pPr eaLnBrk="1" hangingPunct="1">
              <a:lnSpc>
                <a:spcPct val="90000"/>
              </a:lnSpc>
            </a:pPr>
            <a:r>
              <a:rPr lang="en-US" sz="2400" dirty="0"/>
              <a:t>Service member may terminate </a:t>
            </a:r>
            <a:r>
              <a:rPr lang="en-US" sz="2400" u="sng" dirty="0"/>
              <a:t>residential</a:t>
            </a:r>
            <a:r>
              <a:rPr lang="en-US" sz="2400" dirty="0"/>
              <a:t>* leases as follows: </a:t>
            </a:r>
          </a:p>
          <a:p>
            <a:pPr lvl="1" eaLnBrk="1" hangingPunct="1">
              <a:lnSpc>
                <a:spcPct val="90000"/>
              </a:lnSpc>
              <a:buSzPct val="50000"/>
              <a:buFont typeface="Wingdings" panose="05000000000000000000" pitchFamily="2" charset="2"/>
              <a:buChar char="§"/>
            </a:pPr>
            <a:r>
              <a:rPr lang="en-US" dirty="0"/>
              <a:t>All pre-service leases (leases executed prior to active duty service) upon the SM coming on to Active Duty or receipt of active-Duty orders </a:t>
            </a:r>
          </a:p>
          <a:p>
            <a:pPr lvl="1" eaLnBrk="1" hangingPunct="1">
              <a:lnSpc>
                <a:spcPct val="90000"/>
              </a:lnSpc>
              <a:buSzPct val="50000"/>
              <a:buFont typeface="Wingdings" panose="05000000000000000000" pitchFamily="2" charset="2"/>
              <a:buChar char="§"/>
            </a:pPr>
            <a:r>
              <a:rPr lang="en-US" dirty="0"/>
              <a:t>Leases executed while on active duty IF:</a:t>
            </a:r>
          </a:p>
          <a:p>
            <a:pPr lvl="2" eaLnBrk="1" hangingPunct="1">
              <a:lnSpc>
                <a:spcPct val="90000"/>
              </a:lnSpc>
              <a:buSzPct val="50000"/>
              <a:buFont typeface="Wingdings" panose="05000000000000000000" pitchFamily="2" charset="2"/>
              <a:buChar char="§"/>
            </a:pPr>
            <a:r>
              <a:rPr lang="en-US" sz="2000" dirty="0"/>
              <a:t>Soldier receives PCS orders; </a:t>
            </a:r>
          </a:p>
          <a:p>
            <a:pPr lvl="2" eaLnBrk="1" hangingPunct="1">
              <a:lnSpc>
                <a:spcPct val="90000"/>
              </a:lnSpc>
              <a:buSzPct val="50000"/>
              <a:buFont typeface="Wingdings" panose="05000000000000000000" pitchFamily="2" charset="2"/>
              <a:buChar char="§"/>
            </a:pPr>
            <a:r>
              <a:rPr lang="en-US" sz="2000" dirty="0"/>
              <a:t>Soldier will deploy for more than 90 days; </a:t>
            </a:r>
          </a:p>
          <a:p>
            <a:pPr lvl="2" eaLnBrk="1" hangingPunct="1">
              <a:lnSpc>
                <a:spcPct val="90000"/>
              </a:lnSpc>
              <a:buSzPct val="50000"/>
              <a:buFont typeface="Wingdings" panose="05000000000000000000" pitchFamily="2" charset="2"/>
              <a:buChar char="§"/>
            </a:pPr>
            <a:r>
              <a:rPr lang="en-US" sz="2000" dirty="0"/>
              <a:t>Solider receives retirement or separation orders; </a:t>
            </a:r>
          </a:p>
          <a:p>
            <a:pPr lvl="2" eaLnBrk="1" hangingPunct="1">
              <a:lnSpc>
                <a:spcPct val="90000"/>
              </a:lnSpc>
              <a:buSzPct val="50000"/>
              <a:buFont typeface="Wingdings" panose="05000000000000000000" pitchFamily="2" charset="2"/>
              <a:buChar char="§"/>
            </a:pPr>
            <a:r>
              <a:rPr lang="en-US" sz="2000" dirty="0"/>
              <a:t>Receives a stop movement order issued by </a:t>
            </a:r>
            <a:r>
              <a:rPr lang="en-US" sz="2000" dirty="0" err="1"/>
              <a:t>SecDef</a:t>
            </a:r>
            <a:r>
              <a:rPr lang="en-US" sz="2000" dirty="0"/>
              <a:t> for an indefinite period or a period of not less than 30 days; or</a:t>
            </a:r>
          </a:p>
          <a:p>
            <a:pPr lvl="2" eaLnBrk="1" hangingPunct="1">
              <a:lnSpc>
                <a:spcPct val="90000"/>
              </a:lnSpc>
              <a:buSzPct val="50000"/>
              <a:buFont typeface="Wingdings" panose="05000000000000000000" pitchFamily="2" charset="2"/>
              <a:buChar char="§"/>
            </a:pPr>
            <a:r>
              <a:rPr lang="en-US" sz="2000" dirty="0"/>
              <a:t> Families of SM who are killed or catastrophically injured </a:t>
            </a:r>
          </a:p>
          <a:p>
            <a:pPr lvl="1" eaLnBrk="1" hangingPunct="1">
              <a:lnSpc>
                <a:spcPct val="90000"/>
              </a:lnSpc>
              <a:buSzPct val="50000"/>
              <a:buFont typeface="Wingdings" panose="05000000000000000000" pitchFamily="2" charset="2"/>
              <a:buChar char="§"/>
            </a:pPr>
            <a:r>
              <a:rPr lang="en-US" dirty="0"/>
              <a:t>Requires written notice with orders</a:t>
            </a:r>
          </a:p>
          <a:p>
            <a:pPr eaLnBrk="1" hangingPunct="1">
              <a:lnSpc>
                <a:spcPct val="90000"/>
              </a:lnSpc>
              <a:buFontTx/>
              <a:buNone/>
            </a:pPr>
            <a:r>
              <a:rPr lang="en-US" sz="2000" dirty="0"/>
              <a:t>* </a:t>
            </a:r>
            <a:r>
              <a:rPr lang="en-US" sz="2000" i="1" dirty="0"/>
              <a:t>This lease termination provision includes other types of leases, such as professional, business, agricultural and similar leases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76515">
                                            <p:txEl>
                                              <p:pRg st="9" end="9"/>
                                            </p:txEl>
                                          </p:spTgt>
                                        </p:tgtEl>
                                        <p:attrNameLst>
                                          <p:attrName>style.visibility</p:attrName>
                                        </p:attrNameLst>
                                      </p:cBhvr>
                                      <p:to>
                                        <p:strVal val="visible"/>
                                      </p:to>
                                    </p:set>
                                    <p:anim calcmode="lin" valueType="num">
                                      <p:cBhvr additive="base">
                                        <p:cTn id="7" dur="500" fill="hold"/>
                                        <p:tgtEl>
                                          <p:spTgt spid="576515">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6515">
                                            <p:txEl>
                                              <p:pRg st="9" end="9"/>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76515">
                                            <p:txEl>
                                              <p:pRg st="0" end="0"/>
                                            </p:txEl>
                                          </p:spTgt>
                                        </p:tgtEl>
                                        <p:attrNameLst>
                                          <p:attrName>style.visibility</p:attrName>
                                        </p:attrNameLst>
                                      </p:cBhvr>
                                      <p:to>
                                        <p:strVal val="visible"/>
                                      </p:to>
                                    </p:set>
                                    <p:anim calcmode="lin" valueType="num">
                                      <p:cBhvr additive="base">
                                        <p:cTn id="11" dur="500" fill="hold"/>
                                        <p:tgtEl>
                                          <p:spTgt spid="57651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7651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76515">
                                            <p:txEl>
                                              <p:pRg st="1" end="1"/>
                                            </p:txEl>
                                          </p:spTgt>
                                        </p:tgtEl>
                                        <p:attrNameLst>
                                          <p:attrName>style.visibility</p:attrName>
                                        </p:attrNameLst>
                                      </p:cBhvr>
                                      <p:to>
                                        <p:strVal val="visible"/>
                                      </p:to>
                                    </p:set>
                                    <p:anim calcmode="lin" valueType="num">
                                      <p:cBhvr additive="base">
                                        <p:cTn id="15" dur="500" fill="hold"/>
                                        <p:tgtEl>
                                          <p:spTgt spid="57651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76515">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76515">
                                            <p:txEl>
                                              <p:pRg st="2" end="2"/>
                                            </p:txEl>
                                          </p:spTgt>
                                        </p:tgtEl>
                                        <p:attrNameLst>
                                          <p:attrName>style.visibility</p:attrName>
                                        </p:attrNameLst>
                                      </p:cBhvr>
                                      <p:to>
                                        <p:strVal val="visible"/>
                                      </p:to>
                                    </p:set>
                                    <p:anim calcmode="lin" valueType="num">
                                      <p:cBhvr additive="base">
                                        <p:cTn id="19" dur="500" fill="hold"/>
                                        <p:tgtEl>
                                          <p:spTgt spid="5765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651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76515">
                                            <p:txEl>
                                              <p:pRg st="3" end="3"/>
                                            </p:txEl>
                                          </p:spTgt>
                                        </p:tgtEl>
                                        <p:attrNameLst>
                                          <p:attrName>style.visibility</p:attrName>
                                        </p:attrNameLst>
                                      </p:cBhvr>
                                      <p:to>
                                        <p:strVal val="visible"/>
                                      </p:to>
                                    </p:set>
                                    <p:anim calcmode="lin" valueType="num">
                                      <p:cBhvr additive="base">
                                        <p:cTn id="23" dur="500" fill="hold"/>
                                        <p:tgtEl>
                                          <p:spTgt spid="57651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76515">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76515">
                                            <p:txEl>
                                              <p:pRg st="4" end="4"/>
                                            </p:txEl>
                                          </p:spTgt>
                                        </p:tgtEl>
                                        <p:attrNameLst>
                                          <p:attrName>style.visibility</p:attrName>
                                        </p:attrNameLst>
                                      </p:cBhvr>
                                      <p:to>
                                        <p:strVal val="visible"/>
                                      </p:to>
                                    </p:set>
                                    <p:anim calcmode="lin" valueType="num">
                                      <p:cBhvr additive="base">
                                        <p:cTn id="27" dur="500" fill="hold"/>
                                        <p:tgtEl>
                                          <p:spTgt spid="57651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7651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76515">
                                            <p:txEl>
                                              <p:pRg st="5" end="5"/>
                                            </p:txEl>
                                          </p:spTgt>
                                        </p:tgtEl>
                                        <p:attrNameLst>
                                          <p:attrName>style.visibility</p:attrName>
                                        </p:attrNameLst>
                                      </p:cBhvr>
                                      <p:to>
                                        <p:strVal val="visible"/>
                                      </p:to>
                                    </p:set>
                                    <p:anim calcmode="lin" valueType="num">
                                      <p:cBhvr additive="base">
                                        <p:cTn id="31" dur="500" fill="hold"/>
                                        <p:tgtEl>
                                          <p:spTgt spid="57651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651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76515">
                                            <p:txEl>
                                              <p:pRg st="6" end="6"/>
                                            </p:txEl>
                                          </p:spTgt>
                                        </p:tgtEl>
                                        <p:attrNameLst>
                                          <p:attrName>style.visibility</p:attrName>
                                        </p:attrNameLst>
                                      </p:cBhvr>
                                      <p:to>
                                        <p:strVal val="visible"/>
                                      </p:to>
                                    </p:set>
                                    <p:anim calcmode="lin" valueType="num">
                                      <p:cBhvr additive="base">
                                        <p:cTn id="35" dur="500" fill="hold"/>
                                        <p:tgtEl>
                                          <p:spTgt spid="57651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76515">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76515">
                                            <p:txEl>
                                              <p:pRg st="7" end="7"/>
                                            </p:txEl>
                                          </p:spTgt>
                                        </p:tgtEl>
                                        <p:attrNameLst>
                                          <p:attrName>style.visibility</p:attrName>
                                        </p:attrNameLst>
                                      </p:cBhvr>
                                      <p:to>
                                        <p:strVal val="visible"/>
                                      </p:to>
                                    </p:set>
                                    <p:anim calcmode="lin" valueType="num">
                                      <p:cBhvr additive="base">
                                        <p:cTn id="39" dur="500" fill="hold"/>
                                        <p:tgtEl>
                                          <p:spTgt spid="57651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76515">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76515">
                                            <p:txEl>
                                              <p:pRg st="8" end="8"/>
                                            </p:txEl>
                                          </p:spTgt>
                                        </p:tgtEl>
                                        <p:attrNameLst>
                                          <p:attrName>style.visibility</p:attrName>
                                        </p:attrNameLst>
                                      </p:cBhvr>
                                      <p:to>
                                        <p:strVal val="visible"/>
                                      </p:to>
                                    </p:set>
                                    <p:anim calcmode="lin" valueType="num">
                                      <p:cBhvr additive="base">
                                        <p:cTn id="43" dur="500" fill="hold"/>
                                        <p:tgtEl>
                                          <p:spTgt spid="57651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7651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81200" y="533400"/>
            <a:ext cx="8229600" cy="1295400"/>
          </a:xfrm>
        </p:spPr>
        <p:txBody>
          <a:bodyPr/>
          <a:lstStyle/>
          <a:p>
            <a:pPr eaLnBrk="1" hangingPunct="1"/>
            <a:r>
              <a:rPr lang="en-US"/>
              <a:t>Residential Lease Terminations</a:t>
            </a:r>
            <a:br>
              <a:rPr lang="en-US"/>
            </a:br>
            <a:r>
              <a:rPr lang="en-US" sz="3200"/>
              <a:t>Joint Leases</a:t>
            </a:r>
          </a:p>
        </p:txBody>
      </p:sp>
      <p:sp>
        <p:nvSpPr>
          <p:cNvPr id="578563" name="Rectangle 3"/>
          <p:cNvSpPr>
            <a:spLocks noGrp="1" noChangeArrowheads="1"/>
          </p:cNvSpPr>
          <p:nvPr>
            <p:ph type="body" sz="half" idx="1"/>
          </p:nvPr>
        </p:nvSpPr>
        <p:spPr>
          <a:xfrm>
            <a:off x="2057400" y="1828800"/>
            <a:ext cx="8229600" cy="4572000"/>
          </a:xfrm>
        </p:spPr>
        <p:txBody>
          <a:bodyPr/>
          <a:lstStyle/>
          <a:p>
            <a:endParaRPr lang="en-US" dirty="0"/>
          </a:p>
          <a:p>
            <a:r>
              <a:rPr lang="en-US" dirty="0"/>
              <a:t>Dependent’s lease obligation terminates along with Service member’s</a:t>
            </a:r>
          </a:p>
          <a:p>
            <a:pPr lvl="1"/>
            <a:endParaRPr lang="en-US" dirty="0"/>
          </a:p>
          <a:p>
            <a:r>
              <a:rPr lang="en-US" dirty="0"/>
              <a:t>Landlords cannot hold dependents liable on a joint lease</a:t>
            </a:r>
          </a:p>
          <a:p>
            <a:pPr lvl="1" eaLnBrk="1" hangingPunct="1">
              <a:buFontTx/>
              <a:buChar cha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78563">
                                            <p:txEl>
                                              <p:pRg st="1" end="1"/>
                                            </p:txEl>
                                          </p:spTgt>
                                        </p:tgtEl>
                                        <p:attrNameLst>
                                          <p:attrName>style.visibility</p:attrName>
                                        </p:attrNameLst>
                                      </p:cBhvr>
                                      <p:to>
                                        <p:strVal val="visible"/>
                                      </p:to>
                                    </p:set>
                                    <p:anim calcmode="lin" valueType="num">
                                      <p:cBhvr additive="base">
                                        <p:cTn id="7" dur="500" fill="hold"/>
                                        <p:tgtEl>
                                          <p:spTgt spid="57856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85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78563">
                                            <p:txEl>
                                              <p:pRg st="3" end="3"/>
                                            </p:txEl>
                                          </p:spTgt>
                                        </p:tgtEl>
                                        <p:attrNameLst>
                                          <p:attrName>style.visibility</p:attrName>
                                        </p:attrNameLst>
                                      </p:cBhvr>
                                      <p:to>
                                        <p:strVal val="visible"/>
                                      </p:to>
                                    </p:set>
                                    <p:anim calcmode="lin" valueType="num">
                                      <p:cBhvr additive="base">
                                        <p:cTn id="13" dur="500" fill="hold"/>
                                        <p:tgtEl>
                                          <p:spTgt spid="57856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85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Residential Lease Terminations</a:t>
            </a:r>
          </a:p>
        </p:txBody>
      </p:sp>
      <p:sp>
        <p:nvSpPr>
          <p:cNvPr id="3" name="Content Placeholder 2"/>
          <p:cNvSpPr>
            <a:spLocks noGrp="1"/>
          </p:cNvSpPr>
          <p:nvPr>
            <p:ph idx="1"/>
          </p:nvPr>
        </p:nvSpPr>
        <p:spPr/>
        <p:txBody>
          <a:bodyPr>
            <a:normAutofit fontScale="92500" lnSpcReduction="10000"/>
          </a:bodyPr>
          <a:lstStyle/>
          <a:p>
            <a:r>
              <a:rPr lang="en-US" u="sng" dirty="0"/>
              <a:t>Lease Terminations – Special Circumstances:</a:t>
            </a:r>
          </a:p>
          <a:p>
            <a:r>
              <a:rPr lang="en-US" dirty="0"/>
              <a:t>Stop Movement Orders</a:t>
            </a:r>
          </a:p>
          <a:p>
            <a:pPr lvl="1"/>
            <a:r>
              <a:rPr lang="en-US" dirty="0"/>
              <a:t>If a lessee receives a stop movement order issued by the Secretary of Defense in response to a local, national, or global emergency, effective for an indefinite period or for a period of not less than 30 days, which prevents the Service member or Service member's dependents from occupying the lease, the lessee can terminate the lease. Termination is effective immediately. </a:t>
            </a:r>
          </a:p>
          <a:p>
            <a:r>
              <a:rPr lang="en-US" dirty="0"/>
              <a:t>Death of a lessee – Sec. 3955(a)(3).</a:t>
            </a:r>
          </a:p>
          <a:p>
            <a:pPr lvl="1"/>
            <a:r>
              <a:rPr lang="en-US" dirty="0"/>
              <a:t>If a lessee dies while in military service, the spouse of the lessee may terminate the lease within one year of the lessee’s death. </a:t>
            </a:r>
          </a:p>
          <a:p>
            <a:r>
              <a:rPr lang="en-US" dirty="0"/>
              <a:t>Catastrophic injuries and illnesses – Sec. 3955(a)(4)</a:t>
            </a:r>
          </a:p>
          <a:p>
            <a:pPr lvl="1"/>
            <a:r>
              <a:rPr lang="en-US" dirty="0"/>
              <a:t>If a lessee incurs a catastrophic injury or illness during a period of military service, the spouse of the lessee may terminate the lease within one year of when the injury or illness was incurred. </a:t>
            </a:r>
          </a:p>
          <a:p>
            <a:endParaRPr lang="en-US" dirty="0"/>
          </a:p>
        </p:txBody>
      </p:sp>
    </p:spTree>
    <p:extLst>
      <p:ext uri="{BB962C8B-B14F-4D97-AF65-F5344CB8AC3E}">
        <p14:creationId xmlns:p14="http://schemas.microsoft.com/office/powerpoint/2010/main" val="3241596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81200" y="228600"/>
            <a:ext cx="8305800" cy="1143000"/>
          </a:xfrm>
          <a:noFill/>
        </p:spPr>
        <p:txBody>
          <a:bodyPr vert="horz" lIns="90488" tIns="44450" rIns="90488" bIns="44450" rtlCol="0" anchor="ctr">
            <a:normAutofit/>
          </a:bodyPr>
          <a:lstStyle/>
          <a:p>
            <a:pPr eaLnBrk="1" hangingPunct="1"/>
            <a:r>
              <a:rPr lang="en-US"/>
              <a:t>SCRA Briefing Outline</a:t>
            </a:r>
          </a:p>
        </p:txBody>
      </p:sp>
      <p:sp>
        <p:nvSpPr>
          <p:cNvPr id="5123" name="Rectangle 3"/>
          <p:cNvSpPr>
            <a:spLocks noGrp="1" noChangeArrowheads="1"/>
          </p:cNvSpPr>
          <p:nvPr>
            <p:ph idx="1"/>
          </p:nvPr>
        </p:nvSpPr>
        <p:spPr>
          <a:xfrm>
            <a:off x="1953768" y="1905000"/>
            <a:ext cx="8229600" cy="4572000"/>
          </a:xfrm>
          <a:noFill/>
        </p:spPr>
        <p:txBody>
          <a:bodyPr vert="horz" lIns="90488" tIns="44450" rIns="90488" bIns="44450" rtlCol="0">
            <a:normAutofit/>
          </a:bodyPr>
          <a:lstStyle/>
          <a:p>
            <a:pPr eaLnBrk="1" hangingPunct="1">
              <a:lnSpc>
                <a:spcPct val="80000"/>
              </a:lnSpc>
            </a:pPr>
            <a:endParaRPr lang="en-US" dirty="0"/>
          </a:p>
          <a:p>
            <a:pPr eaLnBrk="1" hangingPunct="1">
              <a:lnSpc>
                <a:spcPct val="80000"/>
              </a:lnSpc>
              <a:buSzPct val="50000"/>
              <a:buFont typeface="Wingdings" panose="05000000000000000000" pitchFamily="2" charset="2"/>
              <a:buChar char="§"/>
            </a:pPr>
            <a:r>
              <a:rPr lang="en-US" sz="2800" dirty="0"/>
              <a:t>Background</a:t>
            </a:r>
          </a:p>
          <a:p>
            <a:pPr eaLnBrk="1" hangingPunct="1">
              <a:lnSpc>
                <a:spcPct val="80000"/>
              </a:lnSpc>
              <a:buSzPct val="50000"/>
              <a:buFont typeface="Wingdings" panose="05000000000000000000" pitchFamily="2" charset="2"/>
              <a:buChar char="§"/>
            </a:pPr>
            <a:r>
              <a:rPr lang="en-US" sz="2800" dirty="0"/>
              <a:t>Who receives the protections?</a:t>
            </a:r>
          </a:p>
          <a:p>
            <a:pPr eaLnBrk="1" hangingPunct="1">
              <a:lnSpc>
                <a:spcPct val="80000"/>
              </a:lnSpc>
              <a:buSzPct val="50000"/>
              <a:buFont typeface="Wingdings" panose="05000000000000000000" pitchFamily="2" charset="2"/>
              <a:buChar char="§"/>
            </a:pPr>
            <a:r>
              <a:rPr lang="en-US" sz="2800" dirty="0"/>
              <a:t>When do the protections begin and end?</a:t>
            </a:r>
          </a:p>
          <a:p>
            <a:pPr eaLnBrk="1" hangingPunct="1">
              <a:lnSpc>
                <a:spcPct val="100000"/>
              </a:lnSpc>
              <a:buSzPct val="50000"/>
              <a:buFont typeface="Wingdings" panose="05000000000000000000" pitchFamily="2" charset="2"/>
              <a:buChar char="§"/>
            </a:pPr>
            <a:r>
              <a:rPr lang="en-US" sz="2800" dirty="0"/>
              <a:t>Protections and Benefits</a:t>
            </a:r>
          </a:p>
          <a:p>
            <a:pPr lvl="1" eaLnBrk="1" hangingPunct="1">
              <a:lnSpc>
                <a:spcPct val="100000"/>
              </a:lnSpc>
              <a:spcBef>
                <a:spcPts val="600"/>
              </a:spcBef>
              <a:buSzPct val="50000"/>
              <a:buFont typeface="Wingdings" panose="05000000000000000000" pitchFamily="2" charset="2"/>
              <a:buChar char="§"/>
            </a:pPr>
            <a:r>
              <a:rPr lang="en-US" sz="2400" dirty="0"/>
              <a:t>Procedural Protections</a:t>
            </a:r>
          </a:p>
          <a:p>
            <a:pPr lvl="1" eaLnBrk="1" hangingPunct="1">
              <a:lnSpc>
                <a:spcPct val="100000"/>
              </a:lnSpc>
              <a:spcBef>
                <a:spcPts val="600"/>
              </a:spcBef>
              <a:buSzPct val="50000"/>
              <a:buFont typeface="Wingdings" panose="05000000000000000000" pitchFamily="2" charset="2"/>
              <a:buChar char="§"/>
            </a:pPr>
            <a:r>
              <a:rPr lang="en-US" sz="2400" dirty="0"/>
              <a:t>Financial Protections</a:t>
            </a:r>
          </a:p>
          <a:p>
            <a:pPr lvl="1" eaLnBrk="1" hangingPunct="1">
              <a:lnSpc>
                <a:spcPct val="100000"/>
              </a:lnSpc>
              <a:spcBef>
                <a:spcPts val="600"/>
              </a:spcBef>
              <a:buSzPct val="50000"/>
              <a:buFont typeface="Wingdings" panose="05000000000000000000" pitchFamily="2" charset="2"/>
              <a:buChar char="§"/>
            </a:pPr>
            <a:r>
              <a:rPr lang="en-US" sz="2400" dirty="0"/>
              <a:t>Leases, Evictions, Installment Contracts, &amp; Mortgages</a:t>
            </a:r>
          </a:p>
          <a:p>
            <a:pPr lvl="1" eaLnBrk="1" hangingPunct="1">
              <a:lnSpc>
                <a:spcPct val="100000"/>
              </a:lnSpc>
              <a:spcBef>
                <a:spcPts val="600"/>
              </a:spcBef>
              <a:buSzPct val="50000"/>
              <a:buFont typeface="Wingdings" panose="05000000000000000000" pitchFamily="2" charset="2"/>
              <a:buChar char="§"/>
            </a:pPr>
            <a:r>
              <a:rPr lang="en-US" sz="2400" dirty="0"/>
              <a:t>Residence for Tax Purposes and Voting Rights</a:t>
            </a:r>
          </a:p>
          <a:p>
            <a:pPr lvl="1" eaLnBrk="1" hangingPunct="1">
              <a:lnSpc>
                <a:spcPct val="80000"/>
              </a:lnSpc>
              <a:buFontTx/>
              <a:buNone/>
            </a:pPr>
            <a:endParaRPr lang="en-US" dirty="0">
              <a:solidFill>
                <a:srgbClr val="003366"/>
              </a:solidFill>
            </a:endParaRPr>
          </a:p>
          <a:p>
            <a:pPr lvl="1" eaLnBrk="1" hangingPunct="1">
              <a:lnSpc>
                <a:spcPct val="80000"/>
              </a:lnSpc>
            </a:pPr>
            <a:endParaRPr lang="en-US" dirty="0">
              <a:solidFill>
                <a:srgbClr val="003366"/>
              </a:solidFill>
            </a:endParaRPr>
          </a:p>
          <a:p>
            <a:pPr eaLnBrk="1" hangingPunct="1">
              <a:lnSpc>
                <a:spcPct val="80000"/>
              </a:lnSpc>
            </a:pPr>
            <a:endParaRPr lang="en-US" dirty="0">
              <a:solidFill>
                <a:srgbClr val="003366"/>
              </a:solidFill>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057400" y="579438"/>
            <a:ext cx="8174038" cy="1020762"/>
          </a:xfrm>
        </p:spPr>
        <p:txBody>
          <a:bodyPr>
            <a:normAutofit fontScale="90000"/>
          </a:bodyPr>
          <a:lstStyle/>
          <a:p>
            <a:pPr eaLnBrk="1" hangingPunct="1"/>
            <a:r>
              <a:rPr lang="en-US"/>
              <a:t>Automobile Lease Terminations</a:t>
            </a:r>
            <a:br>
              <a:rPr lang="en-US"/>
            </a:br>
            <a:endParaRPr lang="en-US"/>
          </a:p>
        </p:txBody>
      </p:sp>
      <p:sp>
        <p:nvSpPr>
          <p:cNvPr id="580611" name="Rectangle 3"/>
          <p:cNvSpPr>
            <a:spLocks noGrp="1" noChangeArrowheads="1"/>
          </p:cNvSpPr>
          <p:nvPr>
            <p:ph type="body" sz="half" idx="1"/>
          </p:nvPr>
        </p:nvSpPr>
        <p:spPr>
          <a:xfrm>
            <a:off x="1752600" y="2057400"/>
            <a:ext cx="8229600" cy="3962400"/>
          </a:xfrm>
        </p:spPr>
        <p:txBody>
          <a:bodyPr>
            <a:normAutofit fontScale="92500"/>
          </a:bodyPr>
          <a:lstStyle/>
          <a:p>
            <a:pPr eaLnBrk="1" hangingPunct="1"/>
            <a:r>
              <a:rPr lang="en-US" sz="2800" dirty="0"/>
              <a:t>Service member may terminate an auto lease as follows: </a:t>
            </a:r>
          </a:p>
          <a:p>
            <a:pPr lvl="1" eaLnBrk="1" hangingPunct="1">
              <a:buSzPct val="50000"/>
              <a:buFont typeface="Wingdings" panose="05000000000000000000" pitchFamily="2" charset="2"/>
              <a:buChar char="§"/>
            </a:pPr>
            <a:r>
              <a:rPr lang="en-US" sz="2400" dirty="0"/>
              <a:t>Pre-service lease (lease signed before active-duty service)</a:t>
            </a:r>
          </a:p>
          <a:p>
            <a:pPr lvl="2" eaLnBrk="1" hangingPunct="1"/>
            <a:r>
              <a:rPr lang="en-US" sz="2000" dirty="0"/>
              <a:t>Can terminate if entering AD for 180 days or more </a:t>
            </a:r>
          </a:p>
          <a:p>
            <a:pPr lvl="1" eaLnBrk="1" hangingPunct="1">
              <a:buSzPct val="50000"/>
              <a:buFont typeface="Wingdings" panose="05000000000000000000" pitchFamily="2" charset="2"/>
              <a:buChar char="§"/>
            </a:pPr>
            <a:r>
              <a:rPr lang="en-US" sz="2400" dirty="0"/>
              <a:t>Leases executed while on active duty IF:</a:t>
            </a:r>
          </a:p>
          <a:p>
            <a:pPr lvl="2" eaLnBrk="1" hangingPunct="1"/>
            <a:r>
              <a:rPr lang="en-US" sz="2000" dirty="0"/>
              <a:t>PCS from CONUS to OCONUS </a:t>
            </a:r>
          </a:p>
          <a:p>
            <a:pPr lvl="2" eaLnBrk="1" hangingPunct="1"/>
            <a:r>
              <a:rPr lang="en-US" sz="2000" dirty="0"/>
              <a:t>PCS from OCONUS location to any other OCONUS location</a:t>
            </a:r>
          </a:p>
          <a:p>
            <a:pPr lvl="2" eaLnBrk="1" hangingPunct="1"/>
            <a:r>
              <a:rPr lang="en-US" sz="2000" dirty="0"/>
              <a:t>Deployment for 180 days or more</a:t>
            </a:r>
          </a:p>
          <a:p>
            <a:pPr lvl="2" eaLnBrk="1" hangingPunct="1">
              <a:lnSpc>
                <a:spcPct val="90000"/>
              </a:lnSpc>
            </a:pPr>
            <a:r>
              <a:rPr lang="en-US" sz="2000" dirty="0"/>
              <a:t> Solider receives retirement or separation orders; or</a:t>
            </a:r>
          </a:p>
          <a:p>
            <a:pPr lvl="2" eaLnBrk="1" hangingPunct="1">
              <a:lnSpc>
                <a:spcPct val="90000"/>
              </a:lnSpc>
            </a:pPr>
            <a:r>
              <a:rPr lang="en-US" sz="2000" dirty="0"/>
              <a:t> Families of SM who are killed or catastrophically injured</a:t>
            </a:r>
          </a:p>
          <a:p>
            <a:pPr lvl="1" eaLnBrk="1" hangingPunct="1">
              <a:buSzPct val="50000"/>
              <a:buFont typeface="Wingdings" panose="05000000000000000000" pitchFamily="2" charset="2"/>
              <a:buChar char="§"/>
            </a:pPr>
            <a:r>
              <a:rPr lang="en-US" sz="2400" dirty="0"/>
              <a:t>Requires written notice w/orders and return of the vehicle w/in 15 days of notice</a:t>
            </a:r>
          </a:p>
          <a:p>
            <a:pPr lvl="2" eaLnBrk="1" hangingPunct="1"/>
            <a:endParaRPr lang="en-US" b="1" dirty="0"/>
          </a:p>
          <a:p>
            <a:pPr lvl="2" eaLnBrk="1" hangingPunct="1"/>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80611">
                                            <p:txEl>
                                              <p:pRg st="0" end="0"/>
                                            </p:txEl>
                                          </p:spTgt>
                                        </p:tgtEl>
                                        <p:attrNameLst>
                                          <p:attrName>style.visibility</p:attrName>
                                        </p:attrNameLst>
                                      </p:cBhvr>
                                      <p:to>
                                        <p:strVal val="visible"/>
                                      </p:to>
                                    </p:set>
                                    <p:animEffect transition="in" filter="dissolve">
                                      <p:cBhvr>
                                        <p:cTn id="7" dur="500"/>
                                        <p:tgtEl>
                                          <p:spTgt spid="580611">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80611">
                                            <p:txEl>
                                              <p:pRg st="1" end="1"/>
                                            </p:txEl>
                                          </p:spTgt>
                                        </p:tgtEl>
                                        <p:attrNameLst>
                                          <p:attrName>style.visibility</p:attrName>
                                        </p:attrNameLst>
                                      </p:cBhvr>
                                      <p:to>
                                        <p:strVal val="visible"/>
                                      </p:to>
                                    </p:set>
                                    <p:animEffect transition="in" filter="dissolve">
                                      <p:cBhvr>
                                        <p:cTn id="10" dur="500"/>
                                        <p:tgtEl>
                                          <p:spTgt spid="580611">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580611">
                                            <p:txEl>
                                              <p:pRg st="2" end="2"/>
                                            </p:txEl>
                                          </p:spTgt>
                                        </p:tgtEl>
                                        <p:attrNameLst>
                                          <p:attrName>style.visibility</p:attrName>
                                        </p:attrNameLst>
                                      </p:cBhvr>
                                      <p:to>
                                        <p:strVal val="visible"/>
                                      </p:to>
                                    </p:set>
                                    <p:animEffect transition="in" filter="dissolve">
                                      <p:cBhvr>
                                        <p:cTn id="13" dur="500"/>
                                        <p:tgtEl>
                                          <p:spTgt spid="580611">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580611">
                                            <p:txEl>
                                              <p:pRg st="3" end="3"/>
                                            </p:txEl>
                                          </p:spTgt>
                                        </p:tgtEl>
                                        <p:attrNameLst>
                                          <p:attrName>style.visibility</p:attrName>
                                        </p:attrNameLst>
                                      </p:cBhvr>
                                      <p:to>
                                        <p:strVal val="visible"/>
                                      </p:to>
                                    </p:set>
                                    <p:animEffect transition="in" filter="dissolve">
                                      <p:cBhvr>
                                        <p:cTn id="16" dur="500"/>
                                        <p:tgtEl>
                                          <p:spTgt spid="580611">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580611">
                                            <p:txEl>
                                              <p:pRg st="4" end="4"/>
                                            </p:txEl>
                                          </p:spTgt>
                                        </p:tgtEl>
                                        <p:attrNameLst>
                                          <p:attrName>style.visibility</p:attrName>
                                        </p:attrNameLst>
                                      </p:cBhvr>
                                      <p:to>
                                        <p:strVal val="visible"/>
                                      </p:to>
                                    </p:set>
                                    <p:animEffect transition="in" filter="dissolve">
                                      <p:cBhvr>
                                        <p:cTn id="19" dur="500"/>
                                        <p:tgtEl>
                                          <p:spTgt spid="580611">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580611">
                                            <p:txEl>
                                              <p:pRg st="5" end="5"/>
                                            </p:txEl>
                                          </p:spTgt>
                                        </p:tgtEl>
                                        <p:attrNameLst>
                                          <p:attrName>style.visibility</p:attrName>
                                        </p:attrNameLst>
                                      </p:cBhvr>
                                      <p:to>
                                        <p:strVal val="visible"/>
                                      </p:to>
                                    </p:set>
                                    <p:animEffect transition="in" filter="dissolve">
                                      <p:cBhvr>
                                        <p:cTn id="22" dur="500"/>
                                        <p:tgtEl>
                                          <p:spTgt spid="580611">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580611">
                                            <p:txEl>
                                              <p:pRg st="6" end="6"/>
                                            </p:txEl>
                                          </p:spTgt>
                                        </p:tgtEl>
                                        <p:attrNameLst>
                                          <p:attrName>style.visibility</p:attrName>
                                        </p:attrNameLst>
                                      </p:cBhvr>
                                      <p:to>
                                        <p:strVal val="visible"/>
                                      </p:to>
                                    </p:set>
                                    <p:animEffect transition="in" filter="dissolve">
                                      <p:cBhvr>
                                        <p:cTn id="25" dur="500"/>
                                        <p:tgtEl>
                                          <p:spTgt spid="580611">
                                            <p:txEl>
                                              <p:pRg st="6" end="6"/>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580611">
                                            <p:txEl>
                                              <p:pRg st="8" end="8"/>
                                            </p:txEl>
                                          </p:spTgt>
                                        </p:tgtEl>
                                        <p:attrNameLst>
                                          <p:attrName>style.visibility</p:attrName>
                                        </p:attrNameLst>
                                      </p:cBhvr>
                                      <p:to>
                                        <p:strVal val="visible"/>
                                      </p:to>
                                    </p:set>
                                    <p:animEffect transition="in" filter="dissolve">
                                      <p:cBhvr>
                                        <p:cTn id="28" dur="500"/>
                                        <p:tgtEl>
                                          <p:spTgt spid="580611">
                                            <p:txEl>
                                              <p:pRg st="8" end="8"/>
                                            </p:txEl>
                                          </p:spTgt>
                                        </p:tgtEl>
                                      </p:cBhvr>
                                    </p:animEffect>
                                  </p:childTnLst>
                                </p:cTn>
                              </p:par>
                              <p:par>
                                <p:cTn id="29" presetID="9" presetClass="entr" presetSubtype="0" fill="hold" nodeType="withEffect">
                                  <p:stCondLst>
                                    <p:cond delay="0"/>
                                  </p:stCondLst>
                                  <p:childTnLst>
                                    <p:set>
                                      <p:cBhvr>
                                        <p:cTn id="30" dur="1" fill="hold">
                                          <p:stCondLst>
                                            <p:cond delay="0"/>
                                          </p:stCondLst>
                                        </p:cTn>
                                        <p:tgtEl>
                                          <p:spTgt spid="580611">
                                            <p:txEl>
                                              <p:pRg st="7" end="7"/>
                                            </p:txEl>
                                          </p:spTgt>
                                        </p:tgtEl>
                                        <p:attrNameLst>
                                          <p:attrName>style.visibility</p:attrName>
                                        </p:attrNameLst>
                                      </p:cBhvr>
                                      <p:to>
                                        <p:strVal val="visible"/>
                                      </p:to>
                                    </p:set>
                                    <p:animEffect transition="in" filter="dissolve">
                                      <p:cBhvr>
                                        <p:cTn id="31" dur="500"/>
                                        <p:tgtEl>
                                          <p:spTgt spid="580611">
                                            <p:txEl>
                                              <p:pRg st="7" end="7"/>
                                            </p:txEl>
                                          </p:spTgt>
                                        </p:tgtEl>
                                      </p:cBhvr>
                                    </p:animEffect>
                                  </p:childTnLst>
                                </p:cTn>
                              </p:par>
                              <p:par>
                                <p:cTn id="32" presetID="9" presetClass="entr" presetSubtype="0" fill="hold" nodeType="withEffect">
                                  <p:stCondLst>
                                    <p:cond delay="0"/>
                                  </p:stCondLst>
                                  <p:childTnLst>
                                    <p:set>
                                      <p:cBhvr>
                                        <p:cTn id="33" dur="1" fill="hold">
                                          <p:stCondLst>
                                            <p:cond delay="0"/>
                                          </p:stCondLst>
                                        </p:cTn>
                                        <p:tgtEl>
                                          <p:spTgt spid="580611">
                                            <p:txEl>
                                              <p:pRg st="9" end="9"/>
                                            </p:txEl>
                                          </p:spTgt>
                                        </p:tgtEl>
                                        <p:attrNameLst>
                                          <p:attrName>style.visibility</p:attrName>
                                        </p:attrNameLst>
                                      </p:cBhvr>
                                      <p:to>
                                        <p:strVal val="visible"/>
                                      </p:to>
                                    </p:set>
                                    <p:animEffect transition="in" filter="dissolve">
                                      <p:cBhvr>
                                        <p:cTn id="34" dur="500"/>
                                        <p:tgtEl>
                                          <p:spTgt spid="5806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981200" y="838201"/>
            <a:ext cx="8174038" cy="868363"/>
          </a:xfrm>
        </p:spPr>
        <p:txBody>
          <a:bodyPr>
            <a:normAutofit fontScale="90000"/>
          </a:bodyPr>
          <a:lstStyle/>
          <a:p>
            <a:pPr eaLnBrk="1" hangingPunct="1"/>
            <a:r>
              <a:rPr lang="en-US" dirty="0"/>
              <a:t>Certain consumer contracts</a:t>
            </a:r>
            <a:br>
              <a:rPr lang="en-US" dirty="0"/>
            </a:br>
            <a:endParaRPr lang="en-US" dirty="0"/>
          </a:p>
        </p:txBody>
      </p:sp>
      <p:sp>
        <p:nvSpPr>
          <p:cNvPr id="32771" name="Rectangle 3"/>
          <p:cNvSpPr>
            <a:spLocks noGrp="1" noChangeArrowheads="1"/>
          </p:cNvSpPr>
          <p:nvPr>
            <p:ph type="body" sz="half" idx="1"/>
          </p:nvPr>
        </p:nvSpPr>
        <p:spPr>
          <a:xfrm>
            <a:off x="2286000" y="1905000"/>
            <a:ext cx="7620000" cy="4953000"/>
          </a:xfrm>
        </p:spPr>
        <p:txBody>
          <a:bodyPr>
            <a:normAutofit fontScale="92500"/>
          </a:bodyPr>
          <a:lstStyle/>
          <a:p>
            <a:pPr eaLnBrk="1" hangingPunct="1"/>
            <a:endParaRPr lang="en-US" sz="800" dirty="0"/>
          </a:p>
          <a:p>
            <a:pPr eaLnBrk="1" hangingPunct="1"/>
            <a:r>
              <a:rPr lang="en-US" sz="2400" b="1" dirty="0"/>
              <a:t>Covered Contracts:	</a:t>
            </a:r>
          </a:p>
          <a:p>
            <a:pPr lvl="1"/>
            <a:r>
              <a:rPr lang="en-US" sz="2200" dirty="0"/>
              <a:t>Commercial mobile service; telephone exchange service; internet access service; multichannel video programing service; (NEW) a gym membership or fitness program; or (NEW) home security services.</a:t>
            </a:r>
          </a:p>
          <a:p>
            <a:pPr eaLnBrk="1" hangingPunct="1"/>
            <a:r>
              <a:rPr lang="en-US" sz="2400" b="1" dirty="0"/>
              <a:t>Telephone:</a:t>
            </a:r>
          </a:p>
          <a:p>
            <a:pPr lvl="1"/>
            <a:r>
              <a:rPr lang="en-US" sz="2200" dirty="0"/>
              <a:t>Termination authorized when SM receives orders to relocate for 90 days or more to a location not supported by the contract  </a:t>
            </a:r>
          </a:p>
          <a:p>
            <a:pPr lvl="1"/>
            <a:r>
              <a:rPr lang="en-US" sz="2200" dirty="0"/>
              <a:t>Service member must provide written or electronic notice to the carrier</a:t>
            </a:r>
          </a:p>
          <a:p>
            <a:pPr lvl="1"/>
            <a:r>
              <a:rPr lang="en-US" sz="2200" dirty="0"/>
              <a:t>Service member may keep phone number if relocation for 3 years or less</a:t>
            </a:r>
          </a:p>
          <a:p>
            <a:pPr lvl="1"/>
            <a:r>
              <a:rPr lang="en-US" sz="2200" dirty="0"/>
              <a:t>Family members relocating with the SM also may terminate service</a:t>
            </a:r>
          </a:p>
          <a:p>
            <a:pPr lvl="1"/>
            <a:endParaRPr lang="en-US" sz="2200"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981200" y="381001"/>
            <a:ext cx="8229600" cy="868363"/>
          </a:xfrm>
          <a:noFill/>
        </p:spPr>
        <p:txBody>
          <a:bodyPr vert="horz" lIns="90488" tIns="44450" rIns="90488" bIns="44450" rtlCol="0" anchor="ctr">
            <a:normAutofit/>
          </a:bodyPr>
          <a:lstStyle/>
          <a:p>
            <a:pPr eaLnBrk="1" hangingPunct="1">
              <a:lnSpc>
                <a:spcPct val="70000"/>
              </a:lnSpc>
            </a:pPr>
            <a:r>
              <a:rPr lang="en-US"/>
              <a:t>Evictions</a:t>
            </a:r>
          </a:p>
        </p:txBody>
      </p:sp>
      <p:sp>
        <p:nvSpPr>
          <p:cNvPr id="623619" name="Rectangle 3"/>
          <p:cNvSpPr>
            <a:spLocks noGrp="1" noChangeArrowheads="1"/>
          </p:cNvSpPr>
          <p:nvPr>
            <p:ph type="body" sz="half" idx="1"/>
          </p:nvPr>
        </p:nvSpPr>
        <p:spPr>
          <a:xfrm>
            <a:off x="2057400" y="1981200"/>
            <a:ext cx="8153400" cy="4267200"/>
          </a:xfrm>
          <a:noFill/>
        </p:spPr>
        <p:txBody>
          <a:bodyPr vert="horz" lIns="90488" tIns="44450" rIns="90488" bIns="44450" rtlCol="0">
            <a:normAutofit fontScale="92500" lnSpcReduction="10000"/>
          </a:bodyPr>
          <a:lstStyle/>
          <a:p>
            <a:pPr eaLnBrk="1" hangingPunct="1">
              <a:lnSpc>
                <a:spcPct val="80000"/>
              </a:lnSpc>
            </a:pPr>
            <a:r>
              <a:rPr lang="en-US" sz="2800" dirty="0"/>
              <a:t>Basic Rule:  Landlord can evict SM (or dependents) </a:t>
            </a:r>
            <a:r>
              <a:rPr lang="en-US" sz="2800" u="sng" dirty="0"/>
              <a:t>only</a:t>
            </a:r>
            <a:r>
              <a:rPr lang="en-US" sz="2800" dirty="0"/>
              <a:t> with court order – no self 	help (landlord cannot do it on his own)</a:t>
            </a:r>
          </a:p>
          <a:p>
            <a:pPr eaLnBrk="1" hangingPunct="1">
              <a:lnSpc>
                <a:spcPct val="80000"/>
              </a:lnSpc>
              <a:buFontTx/>
              <a:buNone/>
            </a:pPr>
            <a:endParaRPr lang="en-US" sz="2800" dirty="0"/>
          </a:p>
          <a:p>
            <a:pPr eaLnBrk="1" hangingPunct="1">
              <a:lnSpc>
                <a:spcPct val="80000"/>
              </a:lnSpc>
            </a:pPr>
            <a:r>
              <a:rPr lang="en-US" sz="2800" dirty="0"/>
              <a:t>For 2023, this section applies to rentals not exceeding $9,106.46 per month  </a:t>
            </a:r>
          </a:p>
          <a:p>
            <a:pPr lvl="1" eaLnBrk="1" hangingPunct="1">
              <a:lnSpc>
                <a:spcPct val="80000"/>
              </a:lnSpc>
              <a:buSzPct val="50000"/>
              <a:buFont typeface="Wingdings" panose="05000000000000000000" pitchFamily="2" charset="2"/>
              <a:buChar char="§"/>
            </a:pPr>
            <a:r>
              <a:rPr lang="en-US" sz="2400" dirty="0"/>
              <a:t>The amount increases </a:t>
            </a:r>
            <a:r>
              <a:rPr lang="en-US" sz="2400" u="sng" dirty="0"/>
              <a:t>yearly</a:t>
            </a:r>
            <a:r>
              <a:rPr lang="en-US" sz="2400" dirty="0"/>
              <a:t> (calendar year) based on housing price inflation adjustment	</a:t>
            </a:r>
          </a:p>
          <a:p>
            <a:pPr eaLnBrk="1" hangingPunct="1">
              <a:lnSpc>
                <a:spcPct val="80000"/>
              </a:lnSpc>
            </a:pPr>
            <a:endParaRPr lang="en-US" sz="2800" dirty="0"/>
          </a:p>
          <a:p>
            <a:pPr eaLnBrk="1" hangingPunct="1">
              <a:lnSpc>
                <a:spcPct val="80000"/>
              </a:lnSpc>
            </a:pPr>
            <a:r>
              <a:rPr lang="en-US" sz="2800" dirty="0"/>
              <a:t>Service member must show material effect to receive judicial stay	</a:t>
            </a:r>
          </a:p>
          <a:p>
            <a:pPr eaLnBrk="1" hangingPunct="1">
              <a:lnSpc>
                <a:spcPct val="80000"/>
              </a:lnSpc>
              <a:buFontTx/>
              <a:buNone/>
            </a:pPr>
            <a:r>
              <a:rPr lang="en-US" sz="2000" dirty="0">
                <a:solidFill>
                  <a:srgbClr val="003366"/>
                </a:solidFill>
              </a:rPr>
              <a:t>		</a:t>
            </a:r>
          </a:p>
          <a:p>
            <a:pPr lvl="2" eaLnBrk="1" hangingPunct="1">
              <a:lnSpc>
                <a:spcPct val="80000"/>
              </a:lnSpc>
            </a:pPr>
            <a:endParaRPr lang="en-US" sz="1600" dirty="0">
              <a:solidFill>
                <a:srgbClr val="0033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23619">
                                            <p:txEl>
                                              <p:pRg st="2" end="2"/>
                                            </p:txEl>
                                          </p:spTgt>
                                        </p:tgtEl>
                                        <p:attrNameLst>
                                          <p:attrName>style.visibility</p:attrName>
                                        </p:attrNameLst>
                                      </p:cBhvr>
                                      <p:to>
                                        <p:strVal val="visible"/>
                                      </p:to>
                                    </p:set>
                                    <p:anim calcmode="lin" valueType="num">
                                      <p:cBhvr additive="base">
                                        <p:cTn id="7" dur="500" fill="hold"/>
                                        <p:tgtEl>
                                          <p:spTgt spid="62361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3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23619">
                                            <p:txEl>
                                              <p:pRg st="3" end="3"/>
                                            </p:txEl>
                                          </p:spTgt>
                                        </p:tgtEl>
                                        <p:attrNameLst>
                                          <p:attrName>style.visibility</p:attrName>
                                        </p:attrNameLst>
                                      </p:cBhvr>
                                      <p:to>
                                        <p:strVal val="visible"/>
                                      </p:to>
                                    </p:set>
                                    <p:anim calcmode="lin" valueType="num">
                                      <p:cBhvr additive="base">
                                        <p:cTn id="13" dur="500" fill="hold"/>
                                        <p:tgtEl>
                                          <p:spTgt spid="62361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3619">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23619">
                                            <p:txEl>
                                              <p:pRg st="5" end="5"/>
                                            </p:txEl>
                                          </p:spTgt>
                                        </p:tgtEl>
                                        <p:attrNameLst>
                                          <p:attrName>style.visibility</p:attrName>
                                        </p:attrNameLst>
                                      </p:cBhvr>
                                      <p:to>
                                        <p:strVal val="visible"/>
                                      </p:to>
                                    </p:set>
                                    <p:anim calcmode="lin" valueType="num">
                                      <p:cBhvr additive="base">
                                        <p:cTn id="17" dur="500" fill="hold"/>
                                        <p:tgtEl>
                                          <p:spTgt spid="623619">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236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057400" y="609600"/>
            <a:ext cx="8153400" cy="1143000"/>
          </a:xfrm>
          <a:noFill/>
        </p:spPr>
        <p:txBody>
          <a:bodyPr vert="horz" lIns="90488" tIns="44450" rIns="90488" bIns="44450" rtlCol="0" anchor="ctr">
            <a:normAutofit/>
          </a:bodyPr>
          <a:lstStyle/>
          <a:p>
            <a:pPr eaLnBrk="1" hangingPunct="1"/>
            <a:r>
              <a:rPr lang="en-US"/>
              <a:t>Installment Contracts</a:t>
            </a:r>
            <a:br>
              <a:rPr lang="en-US"/>
            </a:br>
            <a:endParaRPr lang="en-US" sz="3600"/>
          </a:p>
        </p:txBody>
      </p:sp>
      <p:sp>
        <p:nvSpPr>
          <p:cNvPr id="34819" name="Rectangle 3"/>
          <p:cNvSpPr>
            <a:spLocks noGrp="1" noChangeArrowheads="1"/>
          </p:cNvSpPr>
          <p:nvPr>
            <p:ph idx="1"/>
          </p:nvPr>
        </p:nvSpPr>
        <p:spPr>
          <a:xfrm>
            <a:off x="1828800" y="2209800"/>
            <a:ext cx="8153400" cy="4133850"/>
          </a:xfrm>
          <a:noFill/>
        </p:spPr>
        <p:txBody>
          <a:bodyPr vert="horz" lIns="90488" tIns="44450" rIns="90488" bIns="44450" rtlCol="0">
            <a:normAutofit fontScale="92500" lnSpcReduction="10000"/>
          </a:bodyPr>
          <a:lstStyle/>
          <a:p>
            <a:pPr eaLnBrk="1" hangingPunct="1">
              <a:lnSpc>
                <a:spcPct val="90000"/>
              </a:lnSpc>
            </a:pPr>
            <a:r>
              <a:rPr lang="en-US" sz="2800" dirty="0"/>
              <a:t>Prohibits </a:t>
            </a:r>
            <a:r>
              <a:rPr lang="en-US" sz="2800" u="sng" dirty="0"/>
              <a:t>self-help repossession</a:t>
            </a:r>
            <a:r>
              <a:rPr lang="en-US" sz="2800" dirty="0"/>
              <a:t> of items purchased on installment contract</a:t>
            </a:r>
          </a:p>
          <a:p>
            <a:pPr eaLnBrk="1" hangingPunct="1">
              <a:lnSpc>
                <a:spcPct val="90000"/>
              </a:lnSpc>
            </a:pPr>
            <a:r>
              <a:rPr lang="en-US" sz="2800" u="sng" dirty="0"/>
              <a:t>Pre-service</a:t>
            </a:r>
            <a:r>
              <a:rPr lang="en-US" sz="2800" dirty="0"/>
              <a:t> (pre active-duty) obligations only</a:t>
            </a:r>
          </a:p>
          <a:p>
            <a:pPr eaLnBrk="1" hangingPunct="1">
              <a:lnSpc>
                <a:spcPct val="90000"/>
              </a:lnSpc>
            </a:pPr>
            <a:r>
              <a:rPr lang="en-US" sz="2800" dirty="0"/>
              <a:t>Common examples:  Appliances, furniture, motor vehicles</a:t>
            </a:r>
          </a:p>
          <a:p>
            <a:pPr eaLnBrk="1" hangingPunct="1">
              <a:lnSpc>
                <a:spcPct val="90000"/>
              </a:lnSpc>
            </a:pPr>
            <a:r>
              <a:rPr lang="en-US" sz="2800" dirty="0"/>
              <a:t>Requires court order before </a:t>
            </a:r>
          </a:p>
          <a:p>
            <a:pPr lvl="1" eaLnBrk="1" hangingPunct="1">
              <a:lnSpc>
                <a:spcPct val="90000"/>
              </a:lnSpc>
              <a:buSzPct val="50000"/>
              <a:buFont typeface="Wingdings" panose="05000000000000000000" pitchFamily="2" charset="2"/>
              <a:buChar char="§"/>
            </a:pPr>
            <a:r>
              <a:rPr lang="en-US" dirty="0"/>
              <a:t>Termination for breach of contract</a:t>
            </a:r>
          </a:p>
          <a:p>
            <a:pPr lvl="1" eaLnBrk="1" hangingPunct="1">
              <a:lnSpc>
                <a:spcPct val="90000"/>
              </a:lnSpc>
              <a:buSzPct val="50000"/>
              <a:buFont typeface="Wingdings" panose="05000000000000000000" pitchFamily="2" charset="2"/>
              <a:buChar char="§"/>
            </a:pPr>
            <a:r>
              <a:rPr lang="en-US" dirty="0"/>
              <a:t>Repossession</a:t>
            </a:r>
          </a:p>
          <a:p>
            <a:pPr eaLnBrk="1" hangingPunct="1">
              <a:lnSpc>
                <a:spcPct val="90000"/>
              </a:lnSpc>
            </a:pPr>
            <a:r>
              <a:rPr lang="en-US" sz="2800" dirty="0"/>
              <a:t>Must show </a:t>
            </a:r>
            <a:r>
              <a:rPr lang="en-US" sz="2800" u="sng" dirty="0"/>
              <a:t>material effect</a:t>
            </a:r>
            <a:r>
              <a:rPr lang="en-US" sz="2800" dirty="0"/>
              <a:t> to receive judicial  stay of repossession</a:t>
            </a:r>
          </a:p>
          <a:p>
            <a:pPr eaLnBrk="1" hangingPunct="1">
              <a:lnSpc>
                <a:spcPct val="90000"/>
              </a:lnSpc>
              <a:buFontTx/>
              <a:buNone/>
            </a:pPr>
            <a:endParaRPr lang="en-US" sz="2800" dirty="0">
              <a:solidFill>
                <a:srgbClr val="003366"/>
              </a:solidFill>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981200" y="381001"/>
            <a:ext cx="8229600" cy="868363"/>
          </a:xfrm>
        </p:spPr>
        <p:txBody>
          <a:bodyPr>
            <a:normAutofit fontScale="90000"/>
          </a:bodyPr>
          <a:lstStyle/>
          <a:p>
            <a:pPr eaLnBrk="1" hangingPunct="1"/>
            <a:br>
              <a:rPr lang="en-US"/>
            </a:br>
            <a:r>
              <a:rPr lang="en-US"/>
              <a:t>Mortgages</a:t>
            </a:r>
            <a:br>
              <a:rPr lang="en-US"/>
            </a:br>
            <a:endParaRPr lang="en-US" sz="3600"/>
          </a:p>
        </p:txBody>
      </p:sp>
      <p:sp>
        <p:nvSpPr>
          <p:cNvPr id="35843" name="Rectangle 3"/>
          <p:cNvSpPr>
            <a:spLocks noGrp="1" noChangeArrowheads="1"/>
          </p:cNvSpPr>
          <p:nvPr>
            <p:ph idx="1"/>
          </p:nvPr>
        </p:nvSpPr>
        <p:spPr>
          <a:xfrm>
            <a:off x="1981200" y="2286000"/>
            <a:ext cx="8153400" cy="4006850"/>
          </a:xfrm>
        </p:spPr>
        <p:txBody>
          <a:bodyPr/>
          <a:lstStyle/>
          <a:p>
            <a:pPr eaLnBrk="1" hangingPunct="1"/>
            <a:r>
              <a:rPr lang="en-US" sz="2800" dirty="0"/>
              <a:t>Prohibits foreclosure without a court order</a:t>
            </a:r>
          </a:p>
          <a:p>
            <a:pPr eaLnBrk="1" hangingPunct="1"/>
            <a:r>
              <a:rPr lang="en-US" sz="2800" dirty="0"/>
              <a:t>Applies to </a:t>
            </a:r>
            <a:r>
              <a:rPr lang="en-US" sz="2800" u="sng" dirty="0"/>
              <a:t>pre-service</a:t>
            </a:r>
            <a:r>
              <a:rPr lang="en-US" sz="2800" dirty="0"/>
              <a:t> (pre active-duty) obligations secured by a mortgage</a:t>
            </a:r>
          </a:p>
          <a:p>
            <a:pPr eaLnBrk="1" hangingPunct="1"/>
            <a:r>
              <a:rPr lang="en-US" sz="2800" dirty="0"/>
              <a:t>Must show material effect</a:t>
            </a:r>
          </a:p>
          <a:p>
            <a:pPr eaLnBrk="1" hangingPunct="1"/>
            <a:r>
              <a:rPr lang="en-US" sz="2800" dirty="0"/>
              <a:t>Court may stay the proceedings or adjust the obligation as equity requires</a:t>
            </a:r>
          </a:p>
          <a:p>
            <a:pPr eaLnBrk="1" hangingPunct="1"/>
            <a:endParaRPr lang="en-US" dirty="0">
              <a:solidFill>
                <a:srgbClr val="003366"/>
              </a:solidFill>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057400" y="381000"/>
            <a:ext cx="8153400" cy="1143000"/>
          </a:xfrm>
          <a:noFill/>
        </p:spPr>
        <p:txBody>
          <a:bodyPr vert="horz" lIns="90488" tIns="44450" rIns="90488" bIns="44450" rtlCol="0" anchor="ctr">
            <a:normAutofit/>
          </a:bodyPr>
          <a:lstStyle/>
          <a:p>
            <a:pPr eaLnBrk="1" hangingPunct="1"/>
            <a:r>
              <a:rPr lang="en-US" dirty="0"/>
              <a:t>Residence for Tax Purposes and Voting Rights</a:t>
            </a:r>
            <a:endParaRPr lang="en-US" sz="3200" dirty="0"/>
          </a:p>
        </p:txBody>
      </p:sp>
      <p:pic>
        <p:nvPicPr>
          <p:cNvPr id="36867" name="Picture 5" descr="MPj03848740000[1]"/>
          <p:cNvPicPr>
            <a:picLocks noChangeAspect="1" noChangeArrowheads="1"/>
          </p:cNvPicPr>
          <p:nvPr/>
        </p:nvPicPr>
        <p:blipFill>
          <a:blip r:embed="rId3" cstate="print"/>
          <a:srcRect/>
          <a:stretch>
            <a:fillRect/>
          </a:stretch>
        </p:blipFill>
        <p:spPr bwMode="auto">
          <a:xfrm>
            <a:off x="4114800" y="2809876"/>
            <a:ext cx="3505200" cy="3362325"/>
          </a:xfrm>
          <a:prstGeom prst="rect">
            <a:avLst/>
          </a:prstGeom>
          <a:noFill/>
          <a:ln w="9525">
            <a:noFill/>
            <a:miter lim="800000"/>
            <a:headEnd/>
            <a:tailEnd/>
          </a:ln>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209800" y="1646239"/>
            <a:ext cx="7543800" cy="4462760"/>
          </a:xfrm>
          <a:prstGeom prst="rect">
            <a:avLst/>
          </a:prstGeom>
          <a:noFill/>
          <a:ln w="9525">
            <a:noFill/>
            <a:miter lim="800000"/>
            <a:headEnd/>
            <a:tailEnd/>
          </a:ln>
        </p:spPr>
        <p:txBody>
          <a:bodyPr wrap="square">
            <a:spAutoFit/>
          </a:bodyPr>
          <a:lstStyle/>
          <a:p>
            <a:pPr algn="ctr" eaLnBrk="1" hangingPunct="1">
              <a:buClr>
                <a:srgbClr val="003B76"/>
              </a:buClr>
              <a:buFontTx/>
              <a:buChar char="•"/>
            </a:pPr>
            <a:endParaRPr lang="en-US" sz="2800" dirty="0">
              <a:latin typeface="+mj-lt"/>
            </a:endParaRPr>
          </a:p>
          <a:p>
            <a:pPr algn="ctr" eaLnBrk="1" hangingPunct="1">
              <a:buClr>
                <a:srgbClr val="003B76"/>
              </a:buClr>
            </a:pPr>
            <a:r>
              <a:rPr lang="en-US" sz="2800" dirty="0">
                <a:latin typeface="+mj-lt"/>
              </a:rPr>
              <a:t>General Rule:  </a:t>
            </a:r>
          </a:p>
          <a:p>
            <a:pPr algn="ctr" eaLnBrk="1" hangingPunct="1">
              <a:buClr>
                <a:srgbClr val="003B76"/>
              </a:buClr>
            </a:pPr>
            <a:endParaRPr lang="en-US" sz="2800" dirty="0">
              <a:latin typeface="+mj-lt"/>
            </a:endParaRPr>
          </a:p>
          <a:p>
            <a:pPr algn="ctr" eaLnBrk="1" hangingPunct="1">
              <a:buClr>
                <a:srgbClr val="003B76"/>
              </a:buClr>
            </a:pPr>
            <a:r>
              <a:rPr lang="en-US" sz="2800" dirty="0">
                <a:latin typeface="+mj-lt"/>
              </a:rPr>
              <a:t>A Service member or spouse shall neither lose or acquire a residence or domicile for purposes of taxation with respect to the person, personal property, or income of the Service member based on the presence in a state due to military orders</a:t>
            </a:r>
          </a:p>
          <a:p>
            <a:pPr eaLnBrk="1" hangingPunct="1">
              <a:buClr>
                <a:srgbClr val="003B76"/>
              </a:buClr>
              <a:buFontTx/>
              <a:buChar char="•"/>
            </a:pPr>
            <a:endParaRPr lang="en-US" sz="3200" dirty="0">
              <a:solidFill>
                <a:srgbClr val="003366"/>
              </a:solidFill>
            </a:endParaRPr>
          </a:p>
          <a:p>
            <a:pPr eaLnBrk="1" hangingPunct="1">
              <a:buClr>
                <a:srgbClr val="003B76"/>
              </a:buClr>
              <a:buFontTx/>
              <a:buChar char="•"/>
            </a:pPr>
            <a:endParaRPr lang="en-US" sz="2800" dirty="0">
              <a:solidFill>
                <a:srgbClr val="003B76"/>
              </a:solidFill>
            </a:endParaRPr>
          </a:p>
        </p:txBody>
      </p:sp>
      <p:sp>
        <p:nvSpPr>
          <p:cNvPr id="37891" name="Text Box 3"/>
          <p:cNvSpPr txBox="1">
            <a:spLocks noChangeArrowheads="1"/>
          </p:cNvSpPr>
          <p:nvPr/>
        </p:nvSpPr>
        <p:spPr bwMode="auto">
          <a:xfrm>
            <a:off x="2057400" y="457200"/>
            <a:ext cx="8229600" cy="1189038"/>
          </a:xfrm>
          <a:prstGeom prst="rect">
            <a:avLst/>
          </a:prstGeom>
          <a:noFill/>
          <a:ln w="9525">
            <a:noFill/>
            <a:miter lim="800000"/>
            <a:headEnd/>
            <a:tailEnd/>
          </a:ln>
        </p:spPr>
        <p:txBody>
          <a:bodyPr>
            <a:spAutoFit/>
          </a:bodyPr>
          <a:lstStyle/>
          <a:p>
            <a:pPr algn="ctr" eaLnBrk="1" hangingPunct="1"/>
            <a:r>
              <a:rPr lang="en-US" sz="4000" dirty="0"/>
              <a:t>Residence for Tax Purposes</a:t>
            </a:r>
          </a:p>
          <a:p>
            <a:pPr algn="ctr" eaLnBrk="1" hangingPunct="1"/>
            <a:endParaRPr lang="en-US" sz="3200" b="1" i="1" dirty="0">
              <a:solidFill>
                <a:schemeClr val="tx2"/>
              </a:solidFill>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1828800" y="1828801"/>
            <a:ext cx="7239000" cy="3477875"/>
          </a:xfrm>
          <a:prstGeom prst="rect">
            <a:avLst/>
          </a:prstGeom>
          <a:noFill/>
          <a:ln w="9525">
            <a:noFill/>
            <a:miter lim="800000"/>
            <a:headEnd/>
            <a:tailEnd/>
          </a:ln>
        </p:spPr>
        <p:txBody>
          <a:bodyPr wrap="square">
            <a:spAutoFit/>
          </a:bodyPr>
          <a:lstStyle/>
          <a:p>
            <a:pPr marL="457200" indent="-457200" eaLnBrk="1" hangingPunct="1">
              <a:buClr>
                <a:schemeClr val="tx1"/>
              </a:buClr>
              <a:buSzPct val="50000"/>
              <a:buFont typeface="Wingdings" panose="05000000000000000000" pitchFamily="2" charset="2"/>
              <a:buChar char="§"/>
            </a:pPr>
            <a:r>
              <a:rPr lang="en-US" sz="2400" u="sng" dirty="0">
                <a:latin typeface="+mj-lt"/>
              </a:rPr>
              <a:t>Military Income</a:t>
            </a:r>
            <a:r>
              <a:rPr lang="en-US" sz="2400" dirty="0">
                <a:latin typeface="+mj-lt"/>
              </a:rPr>
              <a:t>:  Deemed earned in the state of domicile</a:t>
            </a:r>
          </a:p>
          <a:p>
            <a:pPr marL="457200" indent="-457200" eaLnBrk="1" hangingPunct="1">
              <a:buClr>
                <a:schemeClr val="tx1"/>
              </a:buClr>
              <a:buSzPct val="50000"/>
              <a:buFont typeface="Wingdings" panose="05000000000000000000" pitchFamily="2" charset="2"/>
              <a:buChar char="§"/>
            </a:pPr>
            <a:endParaRPr lang="en-US" sz="2400" dirty="0">
              <a:latin typeface="+mj-lt"/>
            </a:endParaRPr>
          </a:p>
          <a:p>
            <a:pPr marL="457200" indent="-457200" eaLnBrk="1" hangingPunct="1">
              <a:buClr>
                <a:schemeClr val="tx1"/>
              </a:buClr>
              <a:buSzPct val="50000"/>
              <a:buFont typeface="Wingdings" panose="05000000000000000000" pitchFamily="2" charset="2"/>
              <a:buChar char="§"/>
            </a:pPr>
            <a:r>
              <a:rPr lang="en-US" sz="2400" u="sng" dirty="0">
                <a:latin typeface="+mj-lt"/>
              </a:rPr>
              <a:t>Personal Property</a:t>
            </a:r>
            <a:r>
              <a:rPr lang="en-US" sz="2400" dirty="0">
                <a:latin typeface="+mj-lt"/>
              </a:rPr>
              <a:t>:  Deemed located in the state of domicile</a:t>
            </a:r>
          </a:p>
          <a:p>
            <a:pPr marL="457200" indent="-457200" eaLnBrk="1" hangingPunct="1">
              <a:buClr>
                <a:schemeClr val="tx1"/>
              </a:buClr>
              <a:buSzPct val="50000"/>
              <a:buFont typeface="Wingdings" panose="05000000000000000000" pitchFamily="2" charset="2"/>
              <a:buChar char="§"/>
            </a:pPr>
            <a:endParaRPr lang="en-US" sz="2400" dirty="0">
              <a:latin typeface="+mj-lt"/>
            </a:endParaRPr>
          </a:p>
          <a:p>
            <a:pPr marL="457200" indent="-457200" eaLnBrk="1" hangingPunct="1">
              <a:buClr>
                <a:schemeClr val="tx1"/>
              </a:buClr>
              <a:buSzPct val="50000"/>
              <a:buFont typeface="Wingdings" panose="05000000000000000000" pitchFamily="2" charset="2"/>
              <a:buChar char="§"/>
            </a:pPr>
            <a:r>
              <a:rPr lang="en-US" sz="2400" dirty="0">
                <a:latin typeface="+mj-lt"/>
              </a:rPr>
              <a:t>A SM’s non-military income earned outside the state of domicile is not protected by the SCRA</a:t>
            </a:r>
          </a:p>
          <a:p>
            <a:pPr eaLnBrk="1" hangingPunct="1">
              <a:buClr>
                <a:srgbClr val="003B76"/>
              </a:buClr>
              <a:buFontTx/>
              <a:buChar char="•"/>
            </a:pPr>
            <a:endParaRPr lang="en-US" sz="2800" dirty="0"/>
          </a:p>
        </p:txBody>
      </p:sp>
      <p:sp>
        <p:nvSpPr>
          <p:cNvPr id="38915" name="Text Box 4"/>
          <p:cNvSpPr txBox="1">
            <a:spLocks noChangeArrowheads="1"/>
          </p:cNvSpPr>
          <p:nvPr/>
        </p:nvSpPr>
        <p:spPr bwMode="auto">
          <a:xfrm>
            <a:off x="2057400" y="457200"/>
            <a:ext cx="8153400" cy="1189038"/>
          </a:xfrm>
          <a:prstGeom prst="rect">
            <a:avLst/>
          </a:prstGeom>
          <a:noFill/>
          <a:ln w="9525">
            <a:noFill/>
            <a:miter lim="800000"/>
            <a:headEnd/>
            <a:tailEnd/>
          </a:ln>
        </p:spPr>
        <p:txBody>
          <a:bodyPr>
            <a:spAutoFit/>
          </a:bodyPr>
          <a:lstStyle/>
          <a:p>
            <a:pPr algn="ctr" eaLnBrk="1" hangingPunct="1"/>
            <a:r>
              <a:rPr lang="en-US" sz="4000" dirty="0"/>
              <a:t>Residence for Tax Purposes</a:t>
            </a:r>
          </a:p>
          <a:p>
            <a:pPr algn="ctr" eaLnBrk="1" hangingPunct="1"/>
            <a:endParaRPr lang="en-US" sz="3200" b="1" i="1"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p:cNvSpPr>
            <a:spLocks noGrp="1"/>
          </p:cNvSpPr>
          <p:nvPr>
            <p:ph type="title"/>
          </p:nvPr>
        </p:nvSpPr>
        <p:spPr/>
        <p:txBody>
          <a:bodyPr/>
          <a:lstStyle/>
          <a:p>
            <a:pPr eaLnBrk="1" hangingPunct="1"/>
            <a:r>
              <a:rPr lang="en-US" dirty="0"/>
              <a:t>Residence for tax purposes</a:t>
            </a:r>
          </a:p>
        </p:txBody>
      </p:sp>
      <p:sp>
        <p:nvSpPr>
          <p:cNvPr id="39939" name="Content Placeholder 4"/>
          <p:cNvSpPr>
            <a:spLocks noGrp="1"/>
          </p:cNvSpPr>
          <p:nvPr>
            <p:ph idx="1"/>
          </p:nvPr>
        </p:nvSpPr>
        <p:spPr>
          <a:xfrm>
            <a:off x="1676400" y="2057401"/>
            <a:ext cx="8229600" cy="4525963"/>
          </a:xfrm>
        </p:spPr>
        <p:txBody>
          <a:bodyPr/>
          <a:lstStyle/>
          <a:p>
            <a:pPr eaLnBrk="1" hangingPunct="1">
              <a:buFontTx/>
              <a:buNone/>
            </a:pPr>
            <a:r>
              <a:rPr lang="en-US" sz="3200" dirty="0"/>
              <a:t>(2023 Update). A Service member and the spouse may </a:t>
            </a:r>
            <a:r>
              <a:rPr lang="en-US" sz="3200" b="1" u="sng" dirty="0"/>
              <a:t>elect</a:t>
            </a:r>
            <a:r>
              <a:rPr lang="en-US" sz="3200" dirty="0"/>
              <a:t> to use for purposes of taxation, regardless of the date of marriage, any of the following:</a:t>
            </a:r>
          </a:p>
          <a:p>
            <a:pPr marL="742950" lvl="1" indent="-514350">
              <a:buFont typeface="+mj-lt"/>
              <a:buAutoNum type="alphaLcParenR"/>
            </a:pPr>
            <a:r>
              <a:rPr lang="en-US" sz="2800" dirty="0"/>
              <a:t>The residence or domicile of the Service member</a:t>
            </a:r>
          </a:p>
          <a:p>
            <a:pPr marL="742950" lvl="1" indent="-514350">
              <a:buFont typeface="+mj-lt"/>
              <a:buAutoNum type="alphaLcParenR"/>
            </a:pPr>
            <a:r>
              <a:rPr lang="en-US" sz="2800" dirty="0"/>
              <a:t>The residence or domicile of the spouse; or</a:t>
            </a:r>
          </a:p>
          <a:p>
            <a:pPr marL="742950" lvl="1" indent="-514350">
              <a:buFont typeface="+mj-lt"/>
              <a:buAutoNum type="alphaLcParenR"/>
            </a:pPr>
            <a:r>
              <a:rPr lang="en-US" sz="2800" dirty="0"/>
              <a:t>The permanent duty station of the Service member</a:t>
            </a:r>
          </a:p>
          <a:p>
            <a:pPr eaLnBrk="1" hangingPunct="1"/>
            <a:endParaRPr lang="en-US" dirty="0"/>
          </a:p>
          <a:p>
            <a:pPr eaLnBrk="1" hangingPunct="1"/>
            <a:endParaRPr lang="en-US" dirty="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057400" y="457201"/>
            <a:ext cx="8174038" cy="868363"/>
          </a:xfrm>
        </p:spPr>
        <p:txBody>
          <a:bodyPr/>
          <a:lstStyle/>
          <a:p>
            <a:pPr eaLnBrk="1" hangingPunct="1"/>
            <a:r>
              <a:rPr lang="en-US"/>
              <a:t>Servicemember Voting Rights</a:t>
            </a:r>
          </a:p>
        </p:txBody>
      </p:sp>
      <p:sp>
        <p:nvSpPr>
          <p:cNvPr id="40963" name="Text Box 4"/>
          <p:cNvSpPr txBox="1">
            <a:spLocks noChangeArrowheads="1"/>
          </p:cNvSpPr>
          <p:nvPr/>
        </p:nvSpPr>
        <p:spPr bwMode="auto">
          <a:xfrm>
            <a:off x="8518525" y="5984875"/>
            <a:ext cx="184150" cy="457200"/>
          </a:xfrm>
          <a:prstGeom prst="rect">
            <a:avLst/>
          </a:prstGeom>
          <a:noFill/>
          <a:ln w="12700">
            <a:noFill/>
            <a:miter lim="800000"/>
            <a:headEnd/>
            <a:tailEnd/>
          </a:ln>
        </p:spPr>
        <p:txBody>
          <a:bodyPr wrap="none">
            <a:spAutoFit/>
          </a:bodyPr>
          <a:lstStyle/>
          <a:p>
            <a:endParaRPr lang="en-US" sz="2400" b="1">
              <a:latin typeface="Times New Roman" pitchFamily="18" charset="0"/>
            </a:endParaRPr>
          </a:p>
        </p:txBody>
      </p:sp>
      <p:sp>
        <p:nvSpPr>
          <p:cNvPr id="40964" name="Text Box 6"/>
          <p:cNvSpPr txBox="1">
            <a:spLocks noChangeArrowheads="1"/>
          </p:cNvSpPr>
          <p:nvPr/>
        </p:nvSpPr>
        <p:spPr bwMode="auto">
          <a:xfrm>
            <a:off x="1752600" y="1981201"/>
            <a:ext cx="7391400" cy="4401205"/>
          </a:xfrm>
          <a:prstGeom prst="rect">
            <a:avLst/>
          </a:prstGeom>
          <a:noFill/>
          <a:ln w="9525">
            <a:noFill/>
            <a:miter lim="800000"/>
            <a:headEnd/>
            <a:tailEnd/>
          </a:ln>
        </p:spPr>
        <p:txBody>
          <a:bodyPr wrap="square">
            <a:spAutoFit/>
          </a:bodyPr>
          <a:lstStyle/>
          <a:p>
            <a:pPr eaLnBrk="1" hangingPunct="1">
              <a:buClr>
                <a:srgbClr val="003B76"/>
              </a:buClr>
            </a:pPr>
            <a:endParaRPr lang="en-US" sz="2800" dirty="0">
              <a:latin typeface="+mj-lt"/>
            </a:endParaRPr>
          </a:p>
          <a:p>
            <a:pPr marL="457200" indent="-457200" eaLnBrk="1" hangingPunct="1">
              <a:buClr>
                <a:schemeClr val="tx1"/>
              </a:buClr>
              <a:buSzPct val="50000"/>
              <a:buFont typeface="Wingdings" panose="05000000000000000000" pitchFamily="2" charset="2"/>
              <a:buChar char="§"/>
            </a:pPr>
            <a:r>
              <a:rPr lang="en-US" sz="2800" dirty="0">
                <a:latin typeface="+mj-lt"/>
              </a:rPr>
              <a:t>A Service member’s home state (domicile) voter registration remains valid despite presence in another state due to military orders</a:t>
            </a:r>
          </a:p>
          <a:p>
            <a:pPr marL="457200" indent="-457200" eaLnBrk="1" hangingPunct="1">
              <a:buClr>
                <a:schemeClr val="tx1"/>
              </a:buClr>
              <a:buSzPct val="50000"/>
              <a:buFont typeface="Wingdings" panose="05000000000000000000" pitchFamily="2" charset="2"/>
              <a:buChar char="§"/>
            </a:pPr>
            <a:endParaRPr lang="en-US" sz="2800" dirty="0">
              <a:latin typeface="+mj-lt"/>
            </a:endParaRPr>
          </a:p>
          <a:p>
            <a:pPr marL="457200" indent="-457200" eaLnBrk="1" hangingPunct="1">
              <a:buClr>
                <a:schemeClr val="tx1"/>
              </a:buClr>
              <a:buSzPct val="50000"/>
              <a:buFont typeface="Wingdings" panose="05000000000000000000" pitchFamily="2" charset="2"/>
              <a:buChar char="§"/>
            </a:pPr>
            <a:r>
              <a:rPr lang="en-US" sz="2800" dirty="0">
                <a:latin typeface="+mj-lt"/>
              </a:rPr>
              <a:t>Be cautious about changing voter registration to the new (host) state  </a:t>
            </a:r>
          </a:p>
          <a:p>
            <a:pPr eaLnBrk="1" hangingPunct="1">
              <a:buClr>
                <a:srgbClr val="003B76"/>
              </a:buClr>
              <a:buFontTx/>
              <a:buChar char="•"/>
            </a:pPr>
            <a:endParaRPr lang="en-US" sz="2800" dirty="0">
              <a:solidFill>
                <a:srgbClr val="003366"/>
              </a:solidFill>
            </a:endParaRPr>
          </a:p>
          <a:p>
            <a:pPr eaLnBrk="1" hangingPunct="1">
              <a:buClr>
                <a:srgbClr val="003B76"/>
              </a:buClr>
              <a:buFontTx/>
              <a:buChar char="•"/>
            </a:pPr>
            <a:endParaRPr lang="en-US" sz="2800" dirty="0">
              <a:solidFill>
                <a:srgbClr val="003366"/>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idx="1"/>
          </p:nvPr>
        </p:nvSpPr>
        <p:spPr>
          <a:xfrm>
            <a:off x="1947672" y="2209800"/>
            <a:ext cx="8153400" cy="4419600"/>
          </a:xfrm>
          <a:noFill/>
        </p:spPr>
        <p:txBody>
          <a:bodyPr vert="horz" lIns="90488" tIns="44450" rIns="90488" bIns="44450" rtlCol="0">
            <a:normAutofit lnSpcReduction="10000"/>
          </a:bodyPr>
          <a:lstStyle/>
          <a:p>
            <a:pPr eaLnBrk="1" hangingPunct="1">
              <a:lnSpc>
                <a:spcPct val="80000"/>
              </a:lnSpc>
            </a:pPr>
            <a:r>
              <a:rPr lang="en-US" sz="2800" dirty="0"/>
              <a:t>1918:  Soldier’s &amp; Sailor’s Civil Relief Act (SSCRA) Enacted</a:t>
            </a:r>
          </a:p>
          <a:p>
            <a:pPr eaLnBrk="1" hangingPunct="1">
              <a:lnSpc>
                <a:spcPct val="80000"/>
              </a:lnSpc>
            </a:pPr>
            <a:endParaRPr lang="en-US" sz="2800" dirty="0"/>
          </a:p>
          <a:p>
            <a:pPr eaLnBrk="1" hangingPunct="1">
              <a:lnSpc>
                <a:spcPct val="80000"/>
              </a:lnSpc>
            </a:pPr>
            <a:r>
              <a:rPr lang="en-US" sz="2800" dirty="0"/>
              <a:t>1940-2003:  Amended SSCRA </a:t>
            </a:r>
          </a:p>
          <a:p>
            <a:pPr eaLnBrk="1" hangingPunct="1">
              <a:lnSpc>
                <a:spcPct val="80000"/>
              </a:lnSpc>
              <a:buFontTx/>
              <a:buNone/>
            </a:pPr>
            <a:endParaRPr lang="en-US" sz="2800" dirty="0"/>
          </a:p>
          <a:p>
            <a:pPr eaLnBrk="1" hangingPunct="1">
              <a:lnSpc>
                <a:spcPct val="80000"/>
              </a:lnSpc>
            </a:pPr>
            <a:r>
              <a:rPr lang="en-US" sz="2800" dirty="0"/>
              <a:t>2003:  </a:t>
            </a:r>
            <a:r>
              <a:rPr lang="en-US" sz="2800" dirty="0" err="1"/>
              <a:t>Servicemembers</a:t>
            </a:r>
            <a:r>
              <a:rPr lang="en-US" sz="2800" dirty="0"/>
              <a:t> Civil Relief Act (SCRA)</a:t>
            </a:r>
          </a:p>
          <a:p>
            <a:pPr eaLnBrk="1" hangingPunct="1">
              <a:lnSpc>
                <a:spcPct val="80000"/>
              </a:lnSpc>
            </a:pPr>
            <a:endParaRPr lang="en-US" sz="2800" dirty="0"/>
          </a:p>
          <a:p>
            <a:pPr eaLnBrk="1" hangingPunct="1">
              <a:lnSpc>
                <a:spcPct val="80000"/>
              </a:lnSpc>
            </a:pPr>
            <a:r>
              <a:rPr lang="en-US" sz="2800" dirty="0"/>
              <a:t>2004, 2008, 2009, 2010, 2012, 2020, 2021, and 2023:  SCRA Amendments</a:t>
            </a:r>
          </a:p>
          <a:p>
            <a:pPr eaLnBrk="1" hangingPunct="1">
              <a:lnSpc>
                <a:spcPct val="80000"/>
              </a:lnSpc>
              <a:buFontTx/>
              <a:buNone/>
            </a:pPr>
            <a:r>
              <a:rPr lang="en-US" sz="2800" dirty="0"/>
              <a:t>		</a:t>
            </a:r>
          </a:p>
          <a:p>
            <a:pPr eaLnBrk="1" hangingPunct="1">
              <a:lnSpc>
                <a:spcPct val="80000"/>
              </a:lnSpc>
              <a:buFontTx/>
              <a:buNone/>
            </a:pPr>
            <a:endParaRPr lang="en-US" sz="2800" dirty="0">
              <a:solidFill>
                <a:srgbClr val="003366"/>
              </a:solidFill>
            </a:endParaRPr>
          </a:p>
          <a:p>
            <a:pPr eaLnBrk="1" hangingPunct="1">
              <a:lnSpc>
                <a:spcPct val="80000"/>
              </a:lnSpc>
            </a:pPr>
            <a:endParaRPr lang="en-US" sz="2800" dirty="0">
              <a:solidFill>
                <a:srgbClr val="003366"/>
              </a:solidFill>
            </a:endParaRPr>
          </a:p>
          <a:p>
            <a:pPr eaLnBrk="1" hangingPunct="1">
              <a:lnSpc>
                <a:spcPct val="80000"/>
              </a:lnSpc>
            </a:pPr>
            <a:endParaRPr lang="en-US" sz="2800" dirty="0"/>
          </a:p>
          <a:p>
            <a:pPr eaLnBrk="1" hangingPunct="1">
              <a:lnSpc>
                <a:spcPct val="80000"/>
              </a:lnSpc>
            </a:pPr>
            <a:endParaRPr lang="en-US" sz="2800" dirty="0"/>
          </a:p>
          <a:p>
            <a:pPr eaLnBrk="1" hangingPunct="1">
              <a:lnSpc>
                <a:spcPct val="80000"/>
              </a:lnSpc>
            </a:pPr>
            <a:endParaRPr lang="en-US" sz="2800" dirty="0"/>
          </a:p>
        </p:txBody>
      </p:sp>
      <p:sp>
        <p:nvSpPr>
          <p:cNvPr id="6147" name="Text Box 3"/>
          <p:cNvSpPr txBox="1">
            <a:spLocks noChangeArrowheads="1"/>
          </p:cNvSpPr>
          <p:nvPr/>
        </p:nvSpPr>
        <p:spPr bwMode="auto">
          <a:xfrm>
            <a:off x="1981200" y="441326"/>
            <a:ext cx="8305800" cy="701675"/>
          </a:xfrm>
          <a:prstGeom prst="rect">
            <a:avLst/>
          </a:prstGeom>
          <a:noFill/>
          <a:ln w="9525">
            <a:noFill/>
            <a:miter lim="800000"/>
            <a:headEnd/>
            <a:tailEnd/>
          </a:ln>
        </p:spPr>
        <p:txBody>
          <a:bodyPr>
            <a:spAutoFit/>
          </a:bodyPr>
          <a:lstStyle/>
          <a:p>
            <a:pPr algn="ctr" eaLnBrk="1" hangingPunct="1"/>
            <a:r>
              <a:rPr lang="en-US" sz="4000" dirty="0">
                <a:solidFill>
                  <a:schemeClr val="bg2"/>
                </a:solidFill>
              </a:rPr>
              <a:t>SCRA Background Information</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057400" y="457200"/>
            <a:ext cx="7772400" cy="1143000"/>
          </a:xfrm>
        </p:spPr>
        <p:txBody>
          <a:bodyPr/>
          <a:lstStyle/>
          <a:p>
            <a:pPr eaLnBrk="1" hangingPunct="1"/>
            <a:r>
              <a:rPr lang="en-US"/>
              <a:t>Spouse Voting Rights</a:t>
            </a:r>
          </a:p>
        </p:txBody>
      </p:sp>
      <p:sp>
        <p:nvSpPr>
          <p:cNvPr id="41987" name="Content Placeholder 3"/>
          <p:cNvSpPr>
            <a:spLocks noGrp="1"/>
          </p:cNvSpPr>
          <p:nvPr>
            <p:ph idx="1"/>
          </p:nvPr>
        </p:nvSpPr>
        <p:spPr>
          <a:xfrm>
            <a:off x="1828800" y="2362200"/>
            <a:ext cx="7848600" cy="3505200"/>
          </a:xfrm>
        </p:spPr>
        <p:txBody>
          <a:bodyPr>
            <a:normAutofit/>
          </a:bodyPr>
          <a:lstStyle/>
          <a:p>
            <a:pPr lvl="1" eaLnBrk="1" hangingPunct="1">
              <a:buSzPct val="50000"/>
              <a:buFont typeface="Wingdings" panose="05000000000000000000" pitchFamily="2" charset="2"/>
              <a:buChar char="§"/>
            </a:pPr>
            <a:r>
              <a:rPr lang="en-US" sz="2400" dirty="0"/>
              <a:t>As of November 2009, a spouse’s home state (domicile) voter registration remains valid despite presence in another state due to service member’s military orders IF:</a:t>
            </a:r>
          </a:p>
          <a:p>
            <a:pPr lvl="1" eaLnBrk="1" hangingPunct="1">
              <a:buSzPct val="50000"/>
              <a:buFont typeface="Wingdings" panose="05000000000000000000" pitchFamily="2" charset="2"/>
              <a:buChar char="§"/>
            </a:pPr>
            <a:endParaRPr lang="en-US" dirty="0"/>
          </a:p>
          <a:p>
            <a:pPr lvl="2" eaLnBrk="1" hangingPunct="1">
              <a:buSzPct val="50000"/>
              <a:buFont typeface="Wingdings" panose="05000000000000000000" pitchFamily="2" charset="2"/>
              <a:buChar char="§"/>
            </a:pPr>
            <a:r>
              <a:rPr lang="en-US" sz="2400" dirty="0"/>
              <a:t>Spouse is living with SM in the duty state, AND</a:t>
            </a:r>
          </a:p>
          <a:p>
            <a:pPr lvl="2" eaLnBrk="1" hangingPunct="1">
              <a:buSzPct val="50000"/>
              <a:buFont typeface="Wingdings" panose="05000000000000000000" pitchFamily="2" charset="2"/>
              <a:buChar char="§"/>
            </a:pPr>
            <a:endParaRPr lang="en-US" sz="2400" dirty="0"/>
          </a:p>
          <a:p>
            <a:pPr lvl="2" eaLnBrk="1" hangingPunct="1">
              <a:buSzPct val="50000"/>
              <a:buFont typeface="Wingdings" panose="05000000000000000000" pitchFamily="2" charset="2"/>
              <a:buChar char="§"/>
            </a:pPr>
            <a:r>
              <a:rPr lang="en-US" sz="2400" dirty="0"/>
              <a:t>Spouse has the same domicile as the SM, but (NEW) spouse may elect to have same domicile as SM.  </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524000" y="533401"/>
            <a:ext cx="9144000" cy="1311275"/>
          </a:xfrm>
          <a:prstGeom prst="rect">
            <a:avLst/>
          </a:prstGeom>
          <a:noFill/>
          <a:ln w="9525">
            <a:noFill/>
            <a:miter lim="800000"/>
            <a:headEnd/>
            <a:tailEnd/>
          </a:ln>
        </p:spPr>
        <p:txBody>
          <a:bodyPr>
            <a:spAutoFit/>
          </a:bodyPr>
          <a:lstStyle/>
          <a:p>
            <a:pPr algn="ctr" eaLnBrk="1" hangingPunct="1"/>
            <a:r>
              <a:rPr lang="en-US" sz="4000" dirty="0"/>
              <a:t>Ways to Help Establish </a:t>
            </a:r>
          </a:p>
          <a:p>
            <a:pPr algn="ctr" eaLnBrk="1" hangingPunct="1"/>
            <a:r>
              <a:rPr lang="en-US" sz="4000" dirty="0"/>
              <a:t>or Maintain Domicile</a:t>
            </a:r>
          </a:p>
        </p:txBody>
      </p:sp>
      <p:sp>
        <p:nvSpPr>
          <p:cNvPr id="44035" name="Text Box 3"/>
          <p:cNvSpPr txBox="1">
            <a:spLocks noChangeArrowheads="1"/>
          </p:cNvSpPr>
          <p:nvPr/>
        </p:nvSpPr>
        <p:spPr bwMode="auto">
          <a:xfrm>
            <a:off x="2667000" y="2209801"/>
            <a:ext cx="7772400" cy="3662541"/>
          </a:xfrm>
          <a:prstGeom prst="rect">
            <a:avLst/>
          </a:prstGeom>
          <a:noFill/>
          <a:ln w="9525">
            <a:noFill/>
            <a:miter lim="800000"/>
            <a:headEnd/>
            <a:tailEnd/>
          </a:ln>
        </p:spPr>
        <p:txBody>
          <a:bodyPr wrap="square">
            <a:spAutoFit/>
          </a:bodyPr>
          <a:lstStyle/>
          <a:p>
            <a:pPr marL="457200" indent="-457200" eaLnBrk="1" hangingPunct="1">
              <a:buClr>
                <a:schemeClr val="tx1"/>
              </a:buClr>
              <a:buSzPct val="50000"/>
              <a:buFont typeface="Wingdings" panose="05000000000000000000" pitchFamily="2" charset="2"/>
              <a:buChar char="§"/>
            </a:pPr>
            <a:r>
              <a:rPr lang="en-US" sz="2800" dirty="0"/>
              <a:t>Purchase a home or land (burial plot very effective)</a:t>
            </a:r>
          </a:p>
          <a:p>
            <a:pPr marL="457200" indent="-457200" eaLnBrk="1" hangingPunct="1">
              <a:buClr>
                <a:schemeClr val="tx1"/>
              </a:buClr>
              <a:buSzPct val="50000"/>
              <a:buFont typeface="Wingdings" panose="05000000000000000000" pitchFamily="2" charset="2"/>
              <a:buChar char="§"/>
            </a:pPr>
            <a:r>
              <a:rPr lang="en-US" sz="2800" dirty="0"/>
              <a:t>Register to vote</a:t>
            </a:r>
          </a:p>
          <a:p>
            <a:pPr marL="457200" indent="-457200" eaLnBrk="1" hangingPunct="1">
              <a:buClr>
                <a:schemeClr val="tx1"/>
              </a:buClr>
              <a:buSzPct val="50000"/>
              <a:buFont typeface="Wingdings" panose="05000000000000000000" pitchFamily="2" charset="2"/>
              <a:buChar char="§"/>
            </a:pPr>
            <a:r>
              <a:rPr lang="en-US" sz="2800" dirty="0"/>
              <a:t>Register vehicles</a:t>
            </a:r>
          </a:p>
          <a:p>
            <a:pPr marL="457200" indent="-457200" eaLnBrk="1" hangingPunct="1">
              <a:buClr>
                <a:schemeClr val="tx1"/>
              </a:buClr>
              <a:buSzPct val="50000"/>
              <a:buFont typeface="Wingdings" panose="05000000000000000000" pitchFamily="2" charset="2"/>
              <a:buChar char="§"/>
            </a:pPr>
            <a:r>
              <a:rPr lang="en-US" sz="2800" dirty="0"/>
              <a:t>Physical presence</a:t>
            </a:r>
          </a:p>
          <a:p>
            <a:pPr marL="457200" indent="-457200" eaLnBrk="1" hangingPunct="1">
              <a:buClr>
                <a:schemeClr val="tx1"/>
              </a:buClr>
              <a:buSzPct val="50000"/>
              <a:buFont typeface="Wingdings" panose="05000000000000000000" pitchFamily="2" charset="2"/>
              <a:buChar char="§"/>
            </a:pPr>
            <a:r>
              <a:rPr lang="en-US" sz="2800" dirty="0"/>
              <a:t>Driver’s license</a:t>
            </a:r>
          </a:p>
          <a:p>
            <a:pPr marL="457200" indent="-457200" eaLnBrk="1" hangingPunct="1">
              <a:buClr>
                <a:schemeClr val="tx1"/>
              </a:buClr>
              <a:buSzPct val="50000"/>
              <a:buFont typeface="Wingdings" panose="05000000000000000000" pitchFamily="2" charset="2"/>
              <a:buChar char="§"/>
            </a:pPr>
            <a:r>
              <a:rPr lang="en-US" sz="2800" dirty="0"/>
              <a:t>Membership in organizations</a:t>
            </a:r>
          </a:p>
          <a:p>
            <a:pPr marL="457200" indent="-457200" eaLnBrk="1" hangingPunct="1">
              <a:buClr>
                <a:schemeClr val="tx1"/>
              </a:buClr>
              <a:buSzPct val="50000"/>
              <a:buFont typeface="Wingdings" panose="05000000000000000000" pitchFamily="2" charset="2"/>
              <a:buChar char="§"/>
            </a:pPr>
            <a:r>
              <a:rPr lang="en-US" sz="2800" dirty="0"/>
              <a:t>Own bank accounts or investments</a:t>
            </a:r>
            <a:r>
              <a:rPr lang="en-US" sz="3200" dirty="0"/>
              <a:t> </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057400" y="609601"/>
            <a:ext cx="8153400" cy="1077913"/>
          </a:xfrm>
          <a:prstGeom prst="rect">
            <a:avLst/>
          </a:prstGeom>
          <a:noFill/>
          <a:ln w="9525">
            <a:noFill/>
            <a:miter lim="800000"/>
            <a:headEnd/>
            <a:tailEnd/>
          </a:ln>
        </p:spPr>
        <p:txBody>
          <a:bodyPr>
            <a:spAutoFit/>
          </a:bodyPr>
          <a:lstStyle/>
          <a:p>
            <a:pPr algn="ctr" eaLnBrk="1" hangingPunct="1">
              <a:lnSpc>
                <a:spcPct val="80000"/>
              </a:lnSpc>
            </a:pPr>
            <a:r>
              <a:rPr lang="en-US" sz="4000" dirty="0"/>
              <a:t>Motor Vehicle </a:t>
            </a:r>
          </a:p>
          <a:p>
            <a:pPr algn="ctr" eaLnBrk="1" hangingPunct="1">
              <a:lnSpc>
                <a:spcPct val="80000"/>
              </a:lnSpc>
            </a:pPr>
            <a:r>
              <a:rPr lang="en-US" sz="4000" dirty="0"/>
              <a:t>Registration &amp; Fees </a:t>
            </a:r>
          </a:p>
        </p:txBody>
      </p:sp>
      <p:sp>
        <p:nvSpPr>
          <p:cNvPr id="45059" name="Text Box 3"/>
          <p:cNvSpPr txBox="1">
            <a:spLocks noChangeArrowheads="1"/>
          </p:cNvSpPr>
          <p:nvPr/>
        </p:nvSpPr>
        <p:spPr bwMode="auto">
          <a:xfrm>
            <a:off x="2057400" y="1752600"/>
            <a:ext cx="8153400" cy="3785652"/>
          </a:xfrm>
          <a:prstGeom prst="rect">
            <a:avLst/>
          </a:prstGeom>
          <a:noFill/>
          <a:ln w="9525">
            <a:noFill/>
            <a:miter lim="800000"/>
            <a:headEnd/>
            <a:tailEnd/>
          </a:ln>
        </p:spPr>
        <p:txBody>
          <a:bodyPr>
            <a:spAutoFit/>
          </a:bodyPr>
          <a:lstStyle/>
          <a:p>
            <a:pPr eaLnBrk="1" hangingPunct="1">
              <a:buClr>
                <a:srgbClr val="990033"/>
              </a:buClr>
            </a:pPr>
            <a:r>
              <a:rPr lang="en-US" sz="3200" dirty="0"/>
              <a:t>	</a:t>
            </a:r>
          </a:p>
          <a:p>
            <a:pPr marL="457200" indent="-457200" eaLnBrk="1" hangingPunct="1">
              <a:buClr>
                <a:schemeClr val="tx1"/>
              </a:buClr>
              <a:buSzPct val="50000"/>
              <a:buFont typeface="Wingdings" panose="05000000000000000000" pitchFamily="2" charset="2"/>
              <a:buChar char="§"/>
            </a:pPr>
            <a:r>
              <a:rPr lang="en-US" sz="3200" dirty="0"/>
              <a:t>If Soldier registers with home state, host state cannot require vehicle registration</a:t>
            </a:r>
          </a:p>
          <a:p>
            <a:pPr marL="457200" indent="-457200" eaLnBrk="1" hangingPunct="1">
              <a:buClr>
                <a:schemeClr val="tx1"/>
              </a:buClr>
              <a:buSzPct val="50000"/>
              <a:buFont typeface="Wingdings" panose="05000000000000000000" pitchFamily="2" charset="2"/>
              <a:buChar char="§"/>
            </a:pPr>
            <a:endParaRPr lang="en-US" sz="3200" dirty="0"/>
          </a:p>
          <a:p>
            <a:pPr marL="457200" indent="-457200" eaLnBrk="1" hangingPunct="1">
              <a:buClr>
                <a:schemeClr val="tx1"/>
              </a:buClr>
              <a:buSzPct val="50000"/>
              <a:buFont typeface="Wingdings" panose="05000000000000000000" pitchFamily="2" charset="2"/>
              <a:buChar char="§"/>
            </a:pPr>
            <a:r>
              <a:rPr lang="en-US" sz="3200" dirty="0"/>
              <a:t>Otherwise, Soldier must comply with host state</a:t>
            </a:r>
          </a:p>
          <a:p>
            <a:pPr marL="800100" lvl="1" indent="-342900" eaLnBrk="1" hangingPunct="1">
              <a:buClr>
                <a:schemeClr val="tx1"/>
              </a:buClr>
              <a:buSzPct val="50000"/>
              <a:buFont typeface="Wingdings" panose="05000000000000000000" pitchFamily="2" charset="2"/>
              <a:buChar char="§"/>
            </a:pPr>
            <a:r>
              <a:rPr lang="en-US" sz="2400" i="1" dirty="0"/>
              <a:t> But host state cannot apply property tax to the vehicle (“ad valorem” tax)</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981200" y="457201"/>
            <a:ext cx="8305800" cy="868363"/>
          </a:xfrm>
        </p:spPr>
        <p:txBody>
          <a:bodyPr/>
          <a:lstStyle/>
          <a:p>
            <a:pPr eaLnBrk="1" hangingPunct="1"/>
            <a:r>
              <a:rPr lang="en-US"/>
              <a:t>“Waiver” of SCRA  Protections</a:t>
            </a:r>
          </a:p>
        </p:txBody>
      </p:sp>
      <p:sp>
        <p:nvSpPr>
          <p:cNvPr id="46083" name="Rectangle 3"/>
          <p:cNvSpPr>
            <a:spLocks noGrp="1" noChangeArrowheads="1"/>
          </p:cNvSpPr>
          <p:nvPr>
            <p:ph type="body" sz="half" idx="1"/>
          </p:nvPr>
        </p:nvSpPr>
        <p:spPr>
          <a:xfrm>
            <a:off x="1981200" y="1676400"/>
            <a:ext cx="7924800" cy="4648200"/>
          </a:xfrm>
        </p:spPr>
        <p:txBody>
          <a:bodyPr/>
          <a:lstStyle/>
          <a:p>
            <a:pPr eaLnBrk="1" hangingPunct="1">
              <a:lnSpc>
                <a:spcPct val="90000"/>
              </a:lnSpc>
              <a:buFontTx/>
              <a:buNone/>
            </a:pPr>
            <a:endParaRPr lang="en-US" sz="2400" dirty="0"/>
          </a:p>
          <a:p>
            <a:pPr eaLnBrk="1" hangingPunct="1">
              <a:lnSpc>
                <a:spcPct val="90000"/>
              </a:lnSpc>
              <a:buFontTx/>
              <a:buNone/>
            </a:pPr>
            <a:r>
              <a:rPr lang="en-US" sz="3200" dirty="0"/>
              <a:t>Waiver of SCRA protections is allowed, but the waiver must be:</a:t>
            </a:r>
          </a:p>
          <a:p>
            <a:pPr lvl="1" eaLnBrk="1" hangingPunct="1">
              <a:lnSpc>
                <a:spcPct val="90000"/>
              </a:lnSpc>
            </a:pPr>
            <a:r>
              <a:rPr lang="en-US" sz="2400" dirty="0"/>
              <a:t>In writing and at least in 12-point type</a:t>
            </a:r>
          </a:p>
          <a:p>
            <a:pPr lvl="1" eaLnBrk="1" hangingPunct="1">
              <a:lnSpc>
                <a:spcPct val="90000"/>
              </a:lnSpc>
            </a:pPr>
            <a:r>
              <a:rPr lang="en-US" sz="2400" dirty="0"/>
              <a:t>Executed separate from the original obligation to which it applies</a:t>
            </a:r>
          </a:p>
          <a:p>
            <a:pPr lvl="1" eaLnBrk="1" hangingPunct="1">
              <a:lnSpc>
                <a:spcPct val="90000"/>
              </a:lnSpc>
            </a:pPr>
            <a:r>
              <a:rPr lang="en-US" sz="2400" dirty="0"/>
              <a:t>Executed during or after the period of active duty</a:t>
            </a:r>
          </a:p>
          <a:p>
            <a:pPr lvl="1" eaLnBrk="1" hangingPunct="1">
              <a:lnSpc>
                <a:spcPct val="90000"/>
              </a:lnSpc>
              <a:buFontTx/>
              <a:buNone/>
            </a:pPr>
            <a:r>
              <a:rPr lang="en-US" dirty="0"/>
              <a:t> </a:t>
            </a:r>
          </a:p>
          <a:p>
            <a:pPr eaLnBrk="1" hangingPunct="1">
              <a:lnSpc>
                <a:spcPct val="90000"/>
              </a:lnSpc>
              <a:buFontTx/>
              <a:buNone/>
            </a:pPr>
            <a:endParaRPr lang="en-US" sz="2800" dirty="0"/>
          </a:p>
        </p:txBody>
      </p:sp>
      <p:sp>
        <p:nvSpPr>
          <p:cNvPr id="46084" name="Text Box 4"/>
          <p:cNvSpPr txBox="1">
            <a:spLocks noChangeArrowheads="1"/>
          </p:cNvSpPr>
          <p:nvPr/>
        </p:nvSpPr>
        <p:spPr bwMode="auto">
          <a:xfrm>
            <a:off x="8518525" y="5984875"/>
            <a:ext cx="184150" cy="457200"/>
          </a:xfrm>
          <a:prstGeom prst="rect">
            <a:avLst/>
          </a:prstGeom>
          <a:noFill/>
          <a:ln w="12700">
            <a:noFill/>
            <a:miter lim="800000"/>
            <a:headEnd/>
            <a:tailEnd/>
          </a:ln>
        </p:spPr>
        <p:txBody>
          <a:bodyPr wrap="none">
            <a:spAutoFit/>
          </a:bodyPr>
          <a:lstStyle/>
          <a:p>
            <a:endParaRPr lang="en-US" sz="2400" b="1">
              <a:latin typeface="Times New Roman" pitchFamily="18" charset="0"/>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981200" y="381001"/>
            <a:ext cx="8229600" cy="868363"/>
          </a:xfrm>
        </p:spPr>
        <p:txBody>
          <a:bodyPr/>
          <a:lstStyle/>
          <a:p>
            <a:pPr eaLnBrk="1" hangingPunct="1"/>
            <a:r>
              <a:rPr lang="en-US"/>
              <a:t>Other SCRA Protections</a:t>
            </a:r>
          </a:p>
        </p:txBody>
      </p:sp>
      <p:sp>
        <p:nvSpPr>
          <p:cNvPr id="47107" name="Rectangle 3"/>
          <p:cNvSpPr>
            <a:spLocks noGrp="1" noChangeArrowheads="1"/>
          </p:cNvSpPr>
          <p:nvPr>
            <p:ph type="body" sz="half" idx="1"/>
          </p:nvPr>
        </p:nvSpPr>
        <p:spPr>
          <a:xfrm>
            <a:off x="2209800" y="1600200"/>
            <a:ext cx="7467600" cy="4648200"/>
          </a:xfrm>
        </p:spPr>
        <p:txBody>
          <a:bodyPr>
            <a:normAutofit fontScale="92500" lnSpcReduction="20000"/>
          </a:bodyPr>
          <a:lstStyle/>
          <a:p>
            <a:pPr eaLnBrk="1" hangingPunct="1">
              <a:lnSpc>
                <a:spcPct val="90000"/>
              </a:lnSpc>
              <a:buFontTx/>
              <a:buNone/>
            </a:pPr>
            <a:endParaRPr lang="en-US" sz="2400" dirty="0"/>
          </a:p>
          <a:p>
            <a:pPr eaLnBrk="1" hangingPunct="1">
              <a:lnSpc>
                <a:spcPct val="90000"/>
              </a:lnSpc>
            </a:pPr>
            <a:r>
              <a:rPr lang="en-US" sz="2800" dirty="0"/>
              <a:t>Reinstatement of Private Health Insurance Upon Return to Civilian Life</a:t>
            </a:r>
          </a:p>
          <a:p>
            <a:pPr eaLnBrk="1" hangingPunct="1">
              <a:lnSpc>
                <a:spcPct val="90000"/>
              </a:lnSpc>
              <a:buFontTx/>
              <a:buNone/>
            </a:pPr>
            <a:endParaRPr lang="en-US" sz="2800" dirty="0"/>
          </a:p>
          <a:p>
            <a:pPr eaLnBrk="1" hangingPunct="1">
              <a:lnSpc>
                <a:spcPct val="90000"/>
              </a:lnSpc>
            </a:pPr>
            <a:r>
              <a:rPr lang="en-US" sz="2800" dirty="0"/>
              <a:t>Suspension of Professional Liability Insurance During Active Duty </a:t>
            </a:r>
          </a:p>
          <a:p>
            <a:pPr eaLnBrk="1" hangingPunct="1">
              <a:lnSpc>
                <a:spcPct val="90000"/>
              </a:lnSpc>
            </a:pPr>
            <a:endParaRPr lang="en-US" sz="2800" dirty="0"/>
          </a:p>
          <a:p>
            <a:pPr eaLnBrk="1" hangingPunct="1">
              <a:lnSpc>
                <a:spcPct val="90000"/>
              </a:lnSpc>
            </a:pPr>
            <a:r>
              <a:rPr lang="en-US" sz="2800" dirty="0"/>
              <a:t>Stays of Execution of Judgments or Attachments</a:t>
            </a:r>
          </a:p>
          <a:p>
            <a:pPr marL="0" indent="0" eaLnBrk="1" hangingPunct="1">
              <a:lnSpc>
                <a:spcPct val="90000"/>
              </a:lnSpc>
              <a:buNone/>
            </a:pPr>
            <a:endParaRPr lang="en-US" sz="2800" dirty="0"/>
          </a:p>
          <a:p>
            <a:pPr eaLnBrk="1" hangingPunct="1">
              <a:lnSpc>
                <a:spcPct val="90000"/>
              </a:lnSpc>
            </a:pPr>
            <a:r>
              <a:rPr lang="en-US" sz="2800" dirty="0"/>
              <a:t>Portability of Professional Licenses of Service members and their Spouses (2023)</a:t>
            </a:r>
          </a:p>
          <a:p>
            <a:pPr eaLnBrk="1" hangingPunct="1">
              <a:lnSpc>
                <a:spcPct val="90000"/>
              </a:lnSpc>
            </a:pPr>
            <a:endParaRPr lang="en-US" sz="2800" dirty="0"/>
          </a:p>
          <a:p>
            <a:pPr eaLnBrk="1" hangingPunct="1">
              <a:lnSpc>
                <a:spcPct val="90000"/>
              </a:lnSpc>
              <a:buFontTx/>
              <a:buNone/>
            </a:pPr>
            <a:endParaRPr lang="en-US" sz="2800" dirty="0"/>
          </a:p>
          <a:p>
            <a:pPr eaLnBrk="1" hangingPunct="1">
              <a:lnSpc>
                <a:spcPct val="90000"/>
              </a:lnSpc>
            </a:pPr>
            <a:endParaRPr lang="en-US" sz="2400" dirty="0"/>
          </a:p>
        </p:txBody>
      </p:sp>
      <p:sp>
        <p:nvSpPr>
          <p:cNvPr id="47108" name="Text Box 4"/>
          <p:cNvSpPr txBox="1">
            <a:spLocks noChangeArrowheads="1"/>
          </p:cNvSpPr>
          <p:nvPr/>
        </p:nvSpPr>
        <p:spPr bwMode="auto">
          <a:xfrm>
            <a:off x="8518525" y="5984875"/>
            <a:ext cx="184150" cy="457200"/>
          </a:xfrm>
          <a:prstGeom prst="rect">
            <a:avLst/>
          </a:prstGeom>
          <a:noFill/>
          <a:ln w="12700">
            <a:noFill/>
            <a:miter lim="800000"/>
            <a:headEnd/>
            <a:tailEnd/>
          </a:ln>
        </p:spPr>
        <p:txBody>
          <a:bodyPr wrap="none">
            <a:spAutoFit/>
          </a:bodyPr>
          <a:lstStyle/>
          <a:p>
            <a:endParaRPr lang="en-US" sz="2400" b="1">
              <a:latin typeface="Times New Roman" pitchFamily="18" charset="0"/>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057400" y="609600"/>
            <a:ext cx="8153400" cy="533400"/>
          </a:xfrm>
        </p:spPr>
        <p:txBody>
          <a:bodyPr>
            <a:normAutofit fontScale="90000"/>
          </a:bodyPr>
          <a:lstStyle/>
          <a:p>
            <a:pPr eaLnBrk="1" hangingPunct="1"/>
            <a:br>
              <a:rPr lang="en-US">
                <a:solidFill>
                  <a:schemeClr val="tx1"/>
                </a:solidFill>
              </a:rPr>
            </a:br>
            <a:r>
              <a:rPr lang="en-US"/>
              <a:t>Conclusions</a:t>
            </a:r>
            <a:br>
              <a:rPr lang="en-US">
                <a:solidFill>
                  <a:schemeClr val="tx1"/>
                </a:solidFill>
              </a:rPr>
            </a:br>
            <a:endParaRPr lang="en-US">
              <a:solidFill>
                <a:schemeClr val="tx1"/>
              </a:solidFill>
            </a:endParaRPr>
          </a:p>
        </p:txBody>
      </p:sp>
      <p:sp>
        <p:nvSpPr>
          <p:cNvPr id="48131" name="Rectangle 3"/>
          <p:cNvSpPr>
            <a:spLocks noChangeArrowheads="1"/>
          </p:cNvSpPr>
          <p:nvPr/>
        </p:nvSpPr>
        <p:spPr bwMode="auto">
          <a:xfrm>
            <a:off x="1905000" y="1752600"/>
            <a:ext cx="8153400" cy="4648200"/>
          </a:xfrm>
          <a:prstGeom prst="rect">
            <a:avLst/>
          </a:prstGeom>
          <a:noFill/>
          <a:ln w="9525">
            <a:noFill/>
            <a:miter lim="800000"/>
            <a:headEnd/>
            <a:tailEnd/>
          </a:ln>
        </p:spPr>
        <p:txBody>
          <a:bodyPr/>
          <a:lstStyle/>
          <a:p>
            <a:pPr marL="342900" indent="-342900" eaLnBrk="1" hangingPunct="1">
              <a:lnSpc>
                <a:spcPct val="90000"/>
              </a:lnSpc>
              <a:spcBef>
                <a:spcPct val="20000"/>
              </a:spcBef>
            </a:pPr>
            <a:endParaRPr lang="en-US" sz="2400" dirty="0"/>
          </a:p>
          <a:p>
            <a:pPr marL="342900" indent="-342900" eaLnBrk="1" hangingPunct="1">
              <a:lnSpc>
                <a:spcPct val="90000"/>
              </a:lnSpc>
              <a:spcBef>
                <a:spcPct val="20000"/>
              </a:spcBef>
              <a:buClr>
                <a:schemeClr val="tx1"/>
              </a:buClr>
              <a:buSzPct val="50000"/>
              <a:buFont typeface="Wingdings" panose="05000000000000000000" pitchFamily="2" charset="2"/>
              <a:buChar char="§"/>
            </a:pPr>
            <a:r>
              <a:rPr lang="en-US" sz="2400" dirty="0"/>
              <a:t>The SCRA provides numerous protections and benefits to Service members in both the Active and Reserve Components</a:t>
            </a:r>
          </a:p>
          <a:p>
            <a:pPr marL="342900" indent="-342900" eaLnBrk="1" hangingPunct="1">
              <a:lnSpc>
                <a:spcPct val="90000"/>
              </a:lnSpc>
              <a:spcBef>
                <a:spcPct val="20000"/>
              </a:spcBef>
              <a:buClr>
                <a:schemeClr val="tx1"/>
              </a:buClr>
              <a:buSzPct val="50000"/>
              <a:buFont typeface="Wingdings" panose="05000000000000000000" pitchFamily="2" charset="2"/>
              <a:buChar char="§"/>
            </a:pPr>
            <a:endParaRPr lang="en-US" sz="2400" dirty="0"/>
          </a:p>
          <a:p>
            <a:pPr marL="342900" indent="-342900" eaLnBrk="1" hangingPunct="1">
              <a:lnSpc>
                <a:spcPct val="90000"/>
              </a:lnSpc>
              <a:spcBef>
                <a:spcPct val="20000"/>
              </a:spcBef>
              <a:buClr>
                <a:schemeClr val="tx1"/>
              </a:buClr>
              <a:buSzPct val="50000"/>
              <a:buFont typeface="Wingdings" panose="05000000000000000000" pitchFamily="2" charset="2"/>
              <a:buChar char="§"/>
            </a:pPr>
            <a:r>
              <a:rPr lang="en-US" sz="2400" dirty="0"/>
              <a:t>SCRA protections may apply in both deployment and non-deployment situations </a:t>
            </a:r>
          </a:p>
          <a:p>
            <a:pPr marL="342900" indent="-342900" eaLnBrk="1" hangingPunct="1">
              <a:lnSpc>
                <a:spcPct val="90000"/>
              </a:lnSpc>
              <a:spcBef>
                <a:spcPct val="20000"/>
              </a:spcBef>
              <a:buClr>
                <a:schemeClr val="tx1"/>
              </a:buClr>
              <a:buSzPct val="50000"/>
              <a:buFont typeface="Wingdings" panose="05000000000000000000" pitchFamily="2" charset="2"/>
              <a:buChar char="§"/>
            </a:pPr>
            <a:endParaRPr lang="en-US" sz="2400" dirty="0"/>
          </a:p>
          <a:p>
            <a:pPr marL="342900" indent="-342900" eaLnBrk="1" hangingPunct="1">
              <a:lnSpc>
                <a:spcPct val="90000"/>
              </a:lnSpc>
              <a:spcBef>
                <a:spcPct val="20000"/>
              </a:spcBef>
              <a:buClr>
                <a:schemeClr val="tx1"/>
              </a:buClr>
              <a:buSzPct val="50000"/>
              <a:buFont typeface="Wingdings" panose="05000000000000000000" pitchFamily="2" charset="2"/>
              <a:buChar char="§"/>
            </a:pPr>
            <a:r>
              <a:rPr lang="en-US" sz="2400" dirty="0"/>
              <a:t>Consult with a Legal Assistance Attorney for more detailed information regarding the numerous SCRA protections</a:t>
            </a:r>
          </a:p>
          <a:p>
            <a:pPr marL="342900" indent="-342900" eaLnBrk="1" hangingPunct="1">
              <a:lnSpc>
                <a:spcPct val="90000"/>
              </a:lnSpc>
              <a:spcBef>
                <a:spcPct val="20000"/>
              </a:spcBef>
              <a:buFontTx/>
              <a:buChar char="•"/>
            </a:pPr>
            <a:endParaRPr lang="en-US" sz="2400" dirty="0"/>
          </a:p>
          <a:p>
            <a:pPr marL="342900" indent="-342900" eaLnBrk="1" hangingPunct="1">
              <a:lnSpc>
                <a:spcPct val="90000"/>
              </a:lnSpc>
              <a:spcBef>
                <a:spcPct val="20000"/>
              </a:spcBef>
            </a:pPr>
            <a:endParaRPr lang="en-US" sz="2400" dirty="0"/>
          </a:p>
          <a:p>
            <a:pPr marL="342900" indent="-342900" eaLnBrk="1" hangingPunct="1">
              <a:lnSpc>
                <a:spcPct val="90000"/>
              </a:lnSpc>
              <a:spcBef>
                <a:spcPct val="20000"/>
              </a:spcBef>
              <a:buFontTx/>
              <a:buChar char="•"/>
            </a:pPr>
            <a:endParaRPr lang="en-US" sz="2400" dirty="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981200" y="2438400"/>
            <a:ext cx="7886700" cy="1676400"/>
          </a:xfrm>
        </p:spPr>
        <p:txBody>
          <a:bodyPr>
            <a:normAutofit fontScale="90000"/>
          </a:bodyPr>
          <a:lstStyle/>
          <a:p>
            <a:pPr eaLnBrk="1" hangingPunct="1"/>
            <a:br>
              <a:rPr lang="en-US" sz="4000" dirty="0">
                <a:solidFill>
                  <a:schemeClr val="tx1"/>
                </a:solidFill>
              </a:rPr>
            </a:br>
            <a:br>
              <a:rPr lang="en-US" sz="4000" dirty="0">
                <a:solidFill>
                  <a:schemeClr val="tx1"/>
                </a:solidFill>
              </a:rPr>
            </a:br>
            <a:r>
              <a:rPr lang="en-US" sz="5400" dirty="0"/>
              <a:t>QUESTIONS?</a:t>
            </a:r>
            <a:br>
              <a:rPr lang="en-US" sz="5400" dirty="0">
                <a:solidFill>
                  <a:schemeClr val="tx1"/>
                </a:solidFill>
              </a:rPr>
            </a:br>
            <a:br>
              <a:rPr lang="en-US" sz="4000" dirty="0">
                <a:solidFill>
                  <a:schemeClr val="tx1"/>
                </a:solidFill>
              </a:rPr>
            </a:br>
            <a:br>
              <a:rPr lang="en-US" dirty="0">
                <a:solidFill>
                  <a:schemeClr val="tx1"/>
                </a:solidFill>
              </a:rPr>
            </a:br>
            <a:endParaRPr lang="en-US" dirty="0">
              <a:solidFill>
                <a:schemeClr val="tx1"/>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idx="1"/>
          </p:nvPr>
        </p:nvSpPr>
        <p:spPr>
          <a:xfrm>
            <a:off x="1905000" y="2133600"/>
            <a:ext cx="7772400" cy="4572000"/>
          </a:xfrm>
          <a:noFill/>
        </p:spPr>
        <p:txBody>
          <a:bodyPr vert="horz" lIns="90488" tIns="44450" rIns="90488" bIns="44450" rtlCol="0">
            <a:normAutofit/>
          </a:bodyPr>
          <a:lstStyle/>
          <a:p>
            <a:endParaRPr lang="en-US" sz="2800" dirty="0"/>
          </a:p>
          <a:p>
            <a:r>
              <a:rPr lang="en-US" sz="2800" dirty="0"/>
              <a:t>In general, the SCRA provides various legal and financial protections to qualified service members during their military service</a:t>
            </a:r>
          </a:p>
          <a:p>
            <a:endParaRPr lang="en-US" sz="2800" dirty="0"/>
          </a:p>
          <a:p>
            <a:r>
              <a:rPr lang="en-US" sz="2800" dirty="0"/>
              <a:t>The SCRA enables Service members to devote their entire energies to the Nation’s defense</a:t>
            </a:r>
          </a:p>
          <a:p>
            <a:pPr eaLnBrk="1" hangingPunct="1"/>
            <a:endParaRPr lang="en-US" sz="2800" dirty="0">
              <a:solidFill>
                <a:srgbClr val="003366"/>
              </a:solidFill>
            </a:endParaRPr>
          </a:p>
          <a:p>
            <a:pPr eaLnBrk="1" hangingPunct="1">
              <a:buFontTx/>
              <a:buNone/>
            </a:pPr>
            <a:r>
              <a:rPr lang="en-US" sz="2400" dirty="0"/>
              <a:t>  </a:t>
            </a:r>
          </a:p>
          <a:p>
            <a:pPr eaLnBrk="1" hangingPunct="1"/>
            <a:endParaRPr lang="en-US" sz="2400" dirty="0"/>
          </a:p>
          <a:p>
            <a:pPr eaLnBrk="1" hangingPunct="1"/>
            <a:endParaRPr lang="en-US" sz="2400" dirty="0"/>
          </a:p>
          <a:p>
            <a:pPr eaLnBrk="1" hangingPunct="1"/>
            <a:endParaRPr lang="en-US" sz="2400" dirty="0"/>
          </a:p>
        </p:txBody>
      </p:sp>
      <p:sp>
        <p:nvSpPr>
          <p:cNvPr id="7171" name="Text Box 4"/>
          <p:cNvSpPr txBox="1">
            <a:spLocks noChangeArrowheads="1"/>
          </p:cNvSpPr>
          <p:nvPr/>
        </p:nvSpPr>
        <p:spPr bwMode="auto">
          <a:xfrm>
            <a:off x="2057400" y="457201"/>
            <a:ext cx="8153400" cy="701675"/>
          </a:xfrm>
          <a:prstGeom prst="rect">
            <a:avLst/>
          </a:prstGeom>
          <a:noFill/>
          <a:ln w="9525">
            <a:noFill/>
            <a:miter lim="800000"/>
            <a:headEnd/>
            <a:tailEnd/>
          </a:ln>
        </p:spPr>
        <p:txBody>
          <a:bodyPr>
            <a:spAutoFit/>
          </a:bodyPr>
          <a:lstStyle/>
          <a:p>
            <a:pPr algn="ctr" eaLnBrk="1" hangingPunct="1"/>
            <a:r>
              <a:rPr lang="en-US" sz="4000">
                <a:solidFill>
                  <a:schemeClr val="bg2"/>
                </a:solidFill>
              </a:rPr>
              <a:t>SCRA Background Information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057400" y="304800"/>
            <a:ext cx="8153400" cy="1143000"/>
          </a:xfrm>
          <a:noFill/>
        </p:spPr>
        <p:txBody>
          <a:bodyPr vert="horz" lIns="90488" tIns="44450" rIns="90488" bIns="44450" rtlCol="0" anchor="ctr">
            <a:normAutofit/>
          </a:bodyPr>
          <a:lstStyle/>
          <a:p>
            <a:pPr eaLnBrk="1" hangingPunct="1"/>
            <a:r>
              <a:rPr lang="en-US" dirty="0"/>
              <a:t>Scope of the </a:t>
            </a:r>
            <a:r>
              <a:rPr lang="en-US" dirty="0" err="1"/>
              <a:t>scra</a:t>
            </a:r>
            <a:endParaRPr lang="en-US" dirty="0"/>
          </a:p>
        </p:txBody>
      </p:sp>
      <p:sp>
        <p:nvSpPr>
          <p:cNvPr id="8195" name="Rectangle 3"/>
          <p:cNvSpPr>
            <a:spLocks noGrp="1" noChangeArrowheads="1"/>
          </p:cNvSpPr>
          <p:nvPr>
            <p:ph idx="1"/>
          </p:nvPr>
        </p:nvSpPr>
        <p:spPr>
          <a:xfrm>
            <a:off x="1905000" y="1905000"/>
            <a:ext cx="8153400" cy="4343400"/>
          </a:xfrm>
          <a:noFill/>
        </p:spPr>
        <p:txBody>
          <a:bodyPr vert="horz" lIns="90488" tIns="44450" rIns="90488" bIns="44450" rtlCol="0">
            <a:normAutofit fontScale="77500" lnSpcReduction="20000"/>
          </a:bodyPr>
          <a:lstStyle/>
          <a:p>
            <a:pPr eaLnBrk="1" hangingPunct="1">
              <a:lnSpc>
                <a:spcPct val="90000"/>
              </a:lnSpc>
            </a:pPr>
            <a:endParaRPr lang="en-US" sz="2400" dirty="0"/>
          </a:p>
          <a:p>
            <a:pPr eaLnBrk="1" hangingPunct="1">
              <a:lnSpc>
                <a:spcPct val="90000"/>
              </a:lnSpc>
            </a:pPr>
            <a:r>
              <a:rPr lang="en-US" sz="2400" dirty="0"/>
              <a:t>Stay of Proceedings</a:t>
            </a:r>
          </a:p>
          <a:p>
            <a:pPr eaLnBrk="1" hangingPunct="1">
              <a:lnSpc>
                <a:spcPct val="90000"/>
              </a:lnSpc>
            </a:pPr>
            <a:r>
              <a:rPr lang="en-US" sz="2400" dirty="0"/>
              <a:t>Default Judgments</a:t>
            </a:r>
          </a:p>
          <a:p>
            <a:pPr eaLnBrk="1" hangingPunct="1">
              <a:lnSpc>
                <a:spcPct val="90000"/>
              </a:lnSpc>
            </a:pPr>
            <a:r>
              <a:rPr lang="en-US" sz="2400" dirty="0"/>
              <a:t>Suspension of Statutes of Limitations</a:t>
            </a:r>
          </a:p>
          <a:p>
            <a:pPr eaLnBrk="1" hangingPunct="1">
              <a:lnSpc>
                <a:spcPct val="90000"/>
              </a:lnSpc>
            </a:pPr>
            <a:r>
              <a:rPr lang="en-US" sz="2400" dirty="0"/>
              <a:t>6% interest cap</a:t>
            </a:r>
          </a:p>
          <a:p>
            <a:pPr eaLnBrk="1" hangingPunct="1">
              <a:lnSpc>
                <a:spcPct val="90000"/>
              </a:lnSpc>
            </a:pPr>
            <a:r>
              <a:rPr lang="en-US" sz="2400" dirty="0"/>
              <a:t>Lease terminations</a:t>
            </a:r>
          </a:p>
          <a:p>
            <a:pPr eaLnBrk="1" hangingPunct="1">
              <a:lnSpc>
                <a:spcPct val="90000"/>
              </a:lnSpc>
            </a:pPr>
            <a:r>
              <a:rPr lang="en-US" sz="2400" dirty="0"/>
              <a:t>Cell Phone contract termination</a:t>
            </a:r>
          </a:p>
          <a:p>
            <a:pPr eaLnBrk="1" hangingPunct="1">
              <a:lnSpc>
                <a:spcPct val="90000"/>
              </a:lnSpc>
            </a:pPr>
            <a:r>
              <a:rPr lang="en-US" sz="2400" dirty="0"/>
              <a:t>Eviction Protection, Mortgage Foreclosure Protection, Installment Contracts Repossession Protection</a:t>
            </a:r>
          </a:p>
          <a:p>
            <a:pPr eaLnBrk="1" hangingPunct="1">
              <a:lnSpc>
                <a:spcPct val="90000"/>
              </a:lnSpc>
            </a:pPr>
            <a:r>
              <a:rPr lang="en-US" sz="2400" dirty="0"/>
              <a:t>Taxation provisions </a:t>
            </a:r>
          </a:p>
          <a:p>
            <a:pPr eaLnBrk="1" hangingPunct="1">
              <a:lnSpc>
                <a:spcPct val="90000"/>
              </a:lnSpc>
            </a:pPr>
            <a:r>
              <a:rPr lang="en-US" sz="2400" dirty="0"/>
              <a:t>Voting rights</a:t>
            </a:r>
          </a:p>
          <a:p>
            <a:pPr eaLnBrk="1" hangingPunct="1">
              <a:lnSpc>
                <a:spcPct val="90000"/>
              </a:lnSpc>
            </a:pPr>
            <a:r>
              <a:rPr lang="en-US" sz="2400" dirty="0"/>
              <a:t>Portability of Professional Licenses </a:t>
            </a:r>
          </a:p>
          <a:p>
            <a:pPr eaLnBrk="1" hangingPunct="1">
              <a:lnSpc>
                <a:spcPct val="90000"/>
              </a:lnSpc>
            </a:pPr>
            <a:endParaRPr lang="en-US" sz="24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304800"/>
            <a:ext cx="8305800" cy="1143000"/>
          </a:xfrm>
          <a:noFill/>
        </p:spPr>
        <p:txBody>
          <a:bodyPr vert="horz" lIns="90488" tIns="44450" rIns="90488" bIns="44450" rtlCol="0" anchor="ctr">
            <a:normAutofit/>
          </a:bodyPr>
          <a:lstStyle/>
          <a:p>
            <a:pPr eaLnBrk="1" hangingPunct="1"/>
            <a:r>
              <a:rPr lang="en-US"/>
              <a:t>Who Receives the Protections?</a:t>
            </a:r>
          </a:p>
        </p:txBody>
      </p:sp>
      <p:sp>
        <p:nvSpPr>
          <p:cNvPr id="9219" name="Rectangle 3"/>
          <p:cNvSpPr>
            <a:spLocks noGrp="1" noChangeArrowheads="1"/>
          </p:cNvSpPr>
          <p:nvPr>
            <p:ph idx="1"/>
          </p:nvPr>
        </p:nvSpPr>
        <p:spPr>
          <a:xfrm>
            <a:off x="2057400" y="1905001"/>
            <a:ext cx="8229600" cy="4648199"/>
          </a:xfrm>
          <a:noFill/>
        </p:spPr>
        <p:txBody>
          <a:bodyPr vert="horz" lIns="90488" tIns="44450" rIns="90488" bIns="44450" rtlCol="0">
            <a:normAutofit lnSpcReduction="10000"/>
          </a:bodyPr>
          <a:lstStyle/>
          <a:p>
            <a:pPr eaLnBrk="1" hangingPunct="1"/>
            <a:endParaRPr lang="en-US" sz="2800" u="sng" dirty="0"/>
          </a:p>
          <a:p>
            <a:pPr eaLnBrk="1" hangingPunct="1"/>
            <a:r>
              <a:rPr lang="en-US" sz="2800" u="sng" dirty="0"/>
              <a:t>Reserve</a:t>
            </a:r>
            <a:r>
              <a:rPr lang="en-US" sz="2800" dirty="0"/>
              <a:t> - When on Active Duty in Title 10 status</a:t>
            </a:r>
          </a:p>
          <a:p>
            <a:pPr eaLnBrk="1" hangingPunct="1"/>
            <a:r>
              <a:rPr lang="en-US" sz="2800" u="sng" dirty="0"/>
              <a:t>National Guard</a:t>
            </a:r>
            <a:r>
              <a:rPr lang="en-US" sz="2800" dirty="0"/>
              <a:t> – On active duty in Title 10 status OR when called to active service by </a:t>
            </a:r>
            <a:r>
              <a:rPr lang="en-US" sz="2800" dirty="0" err="1"/>
              <a:t>SecDef</a:t>
            </a:r>
            <a:r>
              <a:rPr lang="en-US" sz="2800" dirty="0"/>
              <a:t> or POTUS for national emergency purpose under 32 U.S.C. § 502(f) for more than 30 days.</a:t>
            </a:r>
          </a:p>
          <a:p>
            <a:pPr eaLnBrk="1" hangingPunct="1"/>
            <a:r>
              <a:rPr lang="en-US" sz="2800" u="sng" dirty="0"/>
              <a:t>Active Duty</a:t>
            </a:r>
            <a:r>
              <a:rPr lang="en-US" sz="2800" dirty="0"/>
              <a:t> – SCRA applies to all active duty under Title 10, but some protections only apply to pre-service obligations</a:t>
            </a:r>
          </a:p>
          <a:p>
            <a:pPr eaLnBrk="1" hangingPunct="1"/>
            <a:r>
              <a:rPr lang="en-US" sz="2800" u="sng" dirty="0"/>
              <a:t>Family Members</a:t>
            </a:r>
            <a:r>
              <a:rPr lang="en-US" sz="2800" dirty="0"/>
              <a:t> - Sometimes</a:t>
            </a:r>
          </a:p>
          <a:p>
            <a:pPr eaLnBrk="1" hangingPunct="1">
              <a:buFontTx/>
              <a:buNone/>
            </a:pPr>
            <a:endParaRPr lang="en-US" sz="2800" dirty="0">
              <a:solidFill>
                <a:srgbClr val="003366"/>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828800" y="1219201"/>
            <a:ext cx="8555038" cy="868363"/>
          </a:xfrm>
          <a:noFill/>
        </p:spPr>
        <p:txBody>
          <a:bodyPr vert="horz" lIns="90488" tIns="44450" rIns="90488" bIns="44450" rtlCol="0" anchor="ctr">
            <a:normAutofit fontScale="90000"/>
          </a:bodyPr>
          <a:lstStyle/>
          <a:p>
            <a:pPr eaLnBrk="1" hangingPunct="1"/>
            <a:r>
              <a:rPr lang="en-US"/>
              <a:t>National Guard</a:t>
            </a:r>
            <a:br>
              <a:rPr lang="en-US" sz="3200"/>
            </a:br>
            <a:r>
              <a:rPr lang="en-US" sz="3200"/>
              <a:t> SCRA Applicability</a:t>
            </a:r>
            <a:r>
              <a:rPr lang="en-US"/>
              <a:t> </a:t>
            </a:r>
            <a:br>
              <a:rPr lang="en-US"/>
            </a:br>
            <a:br>
              <a:rPr lang="en-US" sz="3600"/>
            </a:br>
            <a:endParaRPr lang="en-US" sz="3600"/>
          </a:p>
        </p:txBody>
      </p:sp>
      <p:sp>
        <p:nvSpPr>
          <p:cNvPr id="642051" name="Rectangle 3"/>
          <p:cNvSpPr>
            <a:spLocks noGrp="1" noChangeArrowheads="1"/>
          </p:cNvSpPr>
          <p:nvPr>
            <p:ph type="body" sz="half" idx="1"/>
          </p:nvPr>
        </p:nvSpPr>
        <p:spPr>
          <a:xfrm>
            <a:off x="1828800" y="1653380"/>
            <a:ext cx="7086600" cy="4899819"/>
          </a:xfrm>
          <a:noFill/>
        </p:spPr>
        <p:txBody>
          <a:bodyPr vert="horz" lIns="90488" tIns="44450" rIns="90488" bIns="44450" rtlCol="0">
            <a:normAutofit/>
          </a:bodyPr>
          <a:lstStyle/>
          <a:p>
            <a:pPr algn="ctr" eaLnBrk="1" hangingPunct="1">
              <a:lnSpc>
                <a:spcPct val="125000"/>
              </a:lnSpc>
              <a:buFontTx/>
              <a:buNone/>
            </a:pPr>
            <a:endParaRPr lang="en-US" dirty="0"/>
          </a:p>
          <a:p>
            <a:pPr eaLnBrk="1" hangingPunct="1"/>
            <a:r>
              <a:rPr lang="en-US" sz="3200" dirty="0"/>
              <a:t>Examples: </a:t>
            </a:r>
          </a:p>
          <a:p>
            <a:pPr lvl="1" eaLnBrk="1" hangingPunct="1"/>
            <a:r>
              <a:rPr lang="en-US" sz="2400" dirty="0"/>
              <a:t>Overseas deployments in Title 10  active duty status</a:t>
            </a:r>
          </a:p>
          <a:p>
            <a:pPr lvl="1" eaLnBrk="1" hangingPunct="1"/>
            <a:r>
              <a:rPr lang="en-US" sz="2400" dirty="0"/>
              <a:t>Title 32 (30 days or more + Nat. Emergency)</a:t>
            </a:r>
          </a:p>
          <a:p>
            <a:pPr lvl="2" eaLnBrk="1" hangingPunct="1"/>
            <a:r>
              <a:rPr lang="en-US" sz="2400" dirty="0"/>
              <a:t>Airport Security after 9/11</a:t>
            </a:r>
          </a:p>
          <a:p>
            <a:pPr lvl="2" eaLnBrk="1" hangingPunct="1"/>
            <a:r>
              <a:rPr lang="en-US" sz="2400" dirty="0"/>
              <a:t>Hurricane Katrina</a:t>
            </a:r>
          </a:p>
          <a:p>
            <a:pPr lvl="1" eaLnBrk="1" hangingPunct="1"/>
            <a:r>
              <a:rPr lang="en-US" sz="2400" u="sng" dirty="0"/>
              <a:t>Not</a:t>
            </a:r>
            <a:r>
              <a:rPr lang="en-US" sz="2400" dirty="0"/>
              <a:t> in response to a </a:t>
            </a:r>
            <a:r>
              <a:rPr lang="en-US" sz="2400" u="sng" dirty="0"/>
              <a:t>state</a:t>
            </a:r>
            <a:r>
              <a:rPr lang="en-US" sz="2400" dirty="0"/>
              <a:t>-declared emergency.  Must be Federally-declared emergency   </a:t>
            </a:r>
          </a:p>
          <a:p>
            <a:pPr lvl="1" eaLnBrk="1" hangingPunct="1">
              <a:buFontTx/>
              <a:buNone/>
            </a:pPr>
            <a:endParaRPr lang="en-US" sz="3200" dirty="0">
              <a:solidFill>
                <a:srgbClr val="003366"/>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133600" y="152400"/>
            <a:ext cx="8153400" cy="1371600"/>
          </a:xfrm>
          <a:noFill/>
        </p:spPr>
        <p:txBody>
          <a:bodyPr vert="horz" lIns="90488" tIns="44450" rIns="90488" bIns="44450" rtlCol="0" anchor="ctr">
            <a:normAutofit/>
          </a:bodyPr>
          <a:lstStyle/>
          <a:p>
            <a:pPr eaLnBrk="1" hangingPunct="1"/>
            <a:r>
              <a:rPr lang="en-US"/>
              <a:t>When Do Protections Begin?</a:t>
            </a:r>
            <a:endParaRPr lang="en-US" sz="3200">
              <a:solidFill>
                <a:schemeClr val="tx1"/>
              </a:solidFill>
            </a:endParaRPr>
          </a:p>
        </p:txBody>
      </p:sp>
      <p:sp>
        <p:nvSpPr>
          <p:cNvPr id="11267" name="Rectangle 3"/>
          <p:cNvSpPr>
            <a:spLocks noGrp="1" noChangeArrowheads="1"/>
          </p:cNvSpPr>
          <p:nvPr>
            <p:ph idx="1"/>
          </p:nvPr>
        </p:nvSpPr>
        <p:spPr>
          <a:xfrm>
            <a:off x="2133600" y="2268539"/>
            <a:ext cx="7543800" cy="2892425"/>
          </a:xfrm>
          <a:noFill/>
        </p:spPr>
        <p:txBody>
          <a:bodyPr vert="horz" lIns="90488" tIns="44450" rIns="90488" bIns="44450" rtlCol="0">
            <a:normAutofit/>
          </a:bodyPr>
          <a:lstStyle/>
          <a:p>
            <a:pPr eaLnBrk="1" hangingPunct="1"/>
            <a:endParaRPr lang="en-US" sz="2800" dirty="0"/>
          </a:p>
          <a:p>
            <a:pPr eaLnBrk="1" hangingPunct="1"/>
            <a:r>
              <a:rPr lang="en-US" sz="2800" dirty="0"/>
              <a:t>Entry on Active Duty</a:t>
            </a:r>
          </a:p>
          <a:p>
            <a:pPr eaLnBrk="1" hangingPunct="1">
              <a:buFontTx/>
              <a:buNone/>
            </a:pPr>
            <a:endParaRPr lang="en-US" sz="2800" dirty="0"/>
          </a:p>
          <a:p>
            <a:pPr eaLnBrk="1" hangingPunct="1"/>
            <a:r>
              <a:rPr lang="en-US" sz="2800" dirty="0"/>
              <a:t>Reserve Components - Receipt of active-duty orders </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4146&quot;&gt;&lt;/object&gt;&lt;object type=&quot;2&quot; unique_id=&quot;14147&quot;&gt;&lt;object type=&quot;3&quot; unique_id=&quot;14148&quot;&gt;&lt;property id=&quot;20148&quot; value=&quot;5&quot;/&gt;&lt;property id=&quot;20300&quot; value=&quot;Slide 1 - &amp;quot;The Servicemembers &amp;#x0D;&amp;#x0A;Civil Relief Act&amp;#x0D;&amp;#x0A;(SCRA)&amp;#x0D;&amp;#x0A;&amp;#x0D;&amp;#x0A;&amp;quot;&quot;/&gt;&lt;property id=&quot;20307&quot; value=&quot;363&quot;/&gt;&lt;/object&gt;&lt;object type=&quot;3&quot; unique_id=&quot;14149&quot;&gt;&lt;property id=&quot;20148&quot; value=&quot;5&quot;/&gt;&lt;property id=&quot;20300&quot; value=&quot;Slide 2 - &amp;quot;SCRA Briefing Outline&amp;quot;&quot;/&gt;&lt;property id=&quot;20307&quot; value=&quot;303&quot;/&gt;&lt;/object&gt;&lt;object type=&quot;3&quot; unique_id=&quot;14150&quot;&gt;&lt;property id=&quot;20148&quot; value=&quot;5&quot;/&gt;&lt;property id=&quot;20300&quot; value=&quot;Slide 3&quot;/&gt;&lt;property id=&quot;20307&quot; value=&quot;304&quot;/&gt;&lt;/object&gt;&lt;object type=&quot;3&quot; unique_id=&quot;14151&quot;&gt;&lt;property id=&quot;20148&quot; value=&quot;5&quot;/&gt;&lt;property id=&quot;20300&quot; value=&quot;Slide 4&quot;/&gt;&lt;property id=&quot;20307&quot; value=&quot;356&quot;/&gt;&lt;/object&gt;&lt;object type=&quot;3&quot; unique_id=&quot;14152&quot;&gt;&lt;property id=&quot;20148&quot; value=&quot;5&quot;/&gt;&lt;property id=&quot;20300&quot; value=&quot;Slide 5 - &amp;quot;Basic SCRA Protections&amp;quot;&quot;/&gt;&lt;property id=&quot;20307&quot; value=&quot;309&quot;/&gt;&lt;/object&gt;&lt;object type=&quot;3&quot; unique_id=&quot;14153&quot;&gt;&lt;property id=&quot;20148&quot; value=&quot;5&quot;/&gt;&lt;property id=&quot;20300&quot; value=&quot;Slide 6 - &amp;quot;Who Receives the Protections?&amp;quot;&quot;/&gt;&lt;property id=&quot;20307&quot; value=&quot;305&quot;/&gt;&lt;/object&gt;&lt;object type=&quot;3&quot; unique_id=&quot;14154&quot;&gt;&lt;property id=&quot;20148&quot; value=&quot;5&quot;/&gt;&lt;property id=&quot;20300&quot; value=&quot;Slide 7 - &amp;quot;National Guard&amp;#x0D;&amp;#x0A; SCRA Applicability &amp;#x0D;&amp;#x0A;&amp;#x0D;&amp;#x0A;&amp;quot;&quot;/&gt;&lt;property id=&quot;20307&quot; value=&quot;352&quot;/&gt;&lt;/object&gt;&lt;object type=&quot;3&quot; unique_id=&quot;14155&quot;&gt;&lt;property id=&quot;20148&quot; value=&quot;5&quot;/&gt;&lt;property id=&quot;20300&quot; value=&quot;Slide 8 - &amp;quot;When Do Protections Begin?&amp;quot;&quot;/&gt;&lt;property id=&quot;20307&quot; value=&quot;307&quot;/&gt;&lt;/object&gt;&lt;object type=&quot;3&quot; unique_id=&quot;14156&quot;&gt;&lt;property id=&quot;20148&quot; value=&quot;5&quot;/&gt;&lt;property id=&quot;20300&quot; value=&quot;Slide 9 - &amp;quot;When Do Protections End?&amp;quot;&quot;/&gt;&lt;property id=&quot;20307&quot; value=&quot;355&quot;/&gt;&lt;/object&gt;&lt;object type=&quot;3&quot; unique_id=&quot;14157&quot;&gt;&lt;property id=&quot;20148&quot; value=&quot;5&quot;/&gt;&lt;property id=&quot;20300&quot; value=&quot;Slide 12 - &amp;quot;Procedural Protections&amp;quot;&quot;/&gt;&lt;property id=&quot;20307&quot; value=&quot;357&quot;/&gt;&lt;/object&gt;&lt;object type=&quot;3&quot; unique_id=&quot;14158&quot;&gt;&lt;property id=&quot;20148&quot; value=&quot;5&quot;/&gt;&lt;property id=&quot;20300&quot; value=&quot;Slide 13 - &amp;quot;&amp;#x0D;&amp;#x0A;Stay of Proceedings&amp;#x0D;&amp;#x0A;Servicemember with Notice &amp;#x0D;&amp;#x0A; &amp;quot;&quot;/&gt;&lt;property id=&quot;20307&quot; value=&quot;315&quot;/&gt;&lt;/object&gt;&lt;object type=&quot;3&quot; unique_id=&quot;14159&quot;&gt;&lt;property id=&quot;20148&quot; value=&quot;5&quot;/&gt;&lt;property id=&quot;20300&quot; value=&quot;Slide 14 - &amp;quot;“Material Effect” Provisions&amp;quot;&quot;/&gt;&lt;property id=&quot;20307&quot; value=&quot;308&quot;/&gt;&lt;/object&gt;&lt;object type=&quot;3&quot; unique_id=&quot;14160&quot;&gt;&lt;property id=&quot;20148&quot; value=&quot;5&quot;/&gt;&lt;property id=&quot;20300&quot; value=&quot;Slide 15 - &amp;quot;&amp;#x0D;&amp;#x0A;Stay Requests&amp;#x0D;&amp;#x0A;&amp;quot;&quot;/&gt;&lt;property id=&quot;20307&quot; value=&quot;317&quot;/&gt;&lt;/object&gt;&lt;object type=&quot;3&quot; unique_id=&quot;14161&quot;&gt;&lt;property id=&quot;20148&quot; value=&quot;5&quot;/&gt;&lt;property id=&quot;20300&quot; value=&quot;Slide 16 - &amp;quot;Default Judgments&amp;#x0D;&amp;#x0A;&amp;quot;&quot;/&gt;&lt;property id=&quot;20307&quot; value=&quot;337&quot;/&gt;&lt;/object&gt;&lt;object type=&quot;3&quot; unique_id=&quot;14162&quot;&gt;&lt;property id=&quot;20148&quot; value=&quot;5&quot;/&gt;&lt;property id=&quot;20300&quot; value=&quot;Slide 17 - &amp;quot;Reopening Default Judgments&amp;quot;&quot;/&gt;&lt;property id=&quot;20307&quot; value=&quot;339&quot;/&gt;&lt;/object&gt;&lt;object type=&quot;3&quot; unique_id=&quot;14163&quot;&gt;&lt;property id=&quot;20148&quot; value=&quot;5&quot;/&gt;&lt;property id=&quot;20300&quot; value=&quot;Slide 18 - &amp;quot;Statutes of Limitation&amp;#x0D;&amp;#x0A;&amp;quot;&quot;/&gt;&lt;property id=&quot;20307&quot; value=&quot;341&quot;/&gt;&lt;/object&gt;&lt;object type=&quot;3&quot; unique_id=&quot;14164&quot;&gt;&lt;property id=&quot;20148&quot; value=&quot;5&quot;/&gt;&lt;property id=&quot;20300&quot; value=&quot;Slide 19 - &amp;quot;Financial Protections&amp;quot;&quot;/&gt;&lt;property id=&quot;20307&quot; value=&quot;358&quot;/&gt;&lt;/object&gt;&lt;object type=&quot;3&quot; unique_id=&quot;14165&quot;&gt;&lt;property id=&quot;20148&quot; value=&quot;5&quot;/&gt;&lt;property id=&quot;20300&quot; value=&quot;Slide 20 - &amp;quot;6% Interest Cap&amp;quot;&quot;/&gt;&lt;property id=&quot;20307&quot; value=&quot;310&quot;/&gt;&lt;/object&gt;&lt;object type=&quot;3&quot; unique_id=&quot;14166&quot;&gt;&lt;property id=&quot;20148&quot; value=&quot;5&quot;/&gt;&lt;property id=&quot;20300&quot; value=&quot;Slide 21 - &amp;quot;6% Interest Cap Requirements&amp;quot;&quot;/&gt;&lt;property id=&quot;20307&quot; value=&quot;311&quot;/&gt;&lt;/object&gt;&lt;object type=&quot;3&quot; unique_id=&quot;14167&quot;&gt;&lt;property id=&quot;20148&quot; value=&quot;5&quot;/&gt;&lt;property id=&quot;20300&quot; value=&quot;Slide 23 - &amp;quot;6% Examples&amp;quot;&quot;/&gt;&lt;property id=&quot;20307&quot; value=&quot;312&quot;/&gt;&lt;/object&gt;&lt;object type=&quot;3&quot; unique_id=&quot;14168&quot;&gt;&lt;property id=&quot;20148&quot; value=&quot;5&quot;/&gt;&lt;property id=&quot;20300&quot; value=&quot;Slide 24 - &amp;quot;&amp;#x0D;&amp;#x0A;Non-Discrimination Protection&amp;#x0D;&amp;#x0A;&amp;quot;&quot;/&gt;&lt;property id=&quot;20307&quot; value=&quot;349&quot;/&gt;&lt;/object&gt;&lt;object type=&quot;3&quot; unique_id=&quot;14169&quot;&gt;&lt;property id=&quot;20148&quot; value=&quot;5&quot;/&gt;&lt;property id=&quot;20300&quot; value=&quot;Slide 25 - &amp;quot;Leases, Evictions, Installment Contracts &amp;amp; Mortgages&amp;quot;&quot;/&gt;&lt;property id=&quot;20307&quot; value=&quot;362&quot;/&gt;&lt;/object&gt;&lt;object type=&quot;3&quot; unique_id=&quot;14170&quot;&gt;&lt;property id=&quot;20148&quot; value=&quot;5&quot;/&gt;&lt;property id=&quot;20300&quot; value=&quot;Slide 26 - &amp;quot;Residential Lease Terminations&amp;#x0D;&amp;#x0A;&amp;quot;&quot;/&gt;&lt;property id=&quot;20307&quot; value=&quot;320&quot;/&gt;&lt;/object&gt;&lt;object type=&quot;3&quot; unique_id=&quot;14171&quot;&gt;&lt;property id=&quot;20148&quot; value=&quot;5&quot;/&gt;&lt;property id=&quot;20300&quot; value=&quot;Slide 27 - &amp;quot;Residential Lease Terminations&amp;#x0D;&amp;#x0A;Joint Leases&amp;quot;&quot;/&gt;&lt;property id=&quot;20307&quot; value=&quot;321&quot;/&gt;&lt;/object&gt;&lt;object type=&quot;3&quot; unique_id=&quot;14172&quot;&gt;&lt;property id=&quot;20148&quot; value=&quot;5&quot;/&gt;&lt;property id=&quot;20300&quot; value=&quot;Slide 28 - &amp;quot;Automobile Lease Terminations&amp;#x0D;&amp;#x0A;&amp;quot;&quot;/&gt;&lt;property id=&quot;20307&quot; value=&quot;322&quot;/&gt;&lt;/object&gt;&lt;object type=&quot;3&quot; unique_id=&quot;14173&quot;&gt;&lt;property id=&quot;20148&quot; value=&quot;5&quot;/&gt;&lt;property id=&quot;20300&quot; value=&quot;Slide 30 - &amp;quot;Evictions&amp;quot;&quot;/&gt;&lt;property id=&quot;20307&quot; value=&quot;343&quot;/&gt;&lt;/object&gt;&lt;object type=&quot;3&quot; unique_id=&quot;14174&quot;&gt;&lt;property id=&quot;20148&quot; value=&quot;5&quot;/&gt;&lt;property id=&quot;20300&quot; value=&quot;Slide 31 - &amp;quot;Installment Contracts&amp;#x0D;&amp;#x0A;&amp;quot;&quot;/&gt;&lt;property id=&quot;20307&quot; value=&quot;346&quot;/&gt;&lt;/object&gt;&lt;object type=&quot;3&quot; unique_id=&quot;14175&quot;&gt;&lt;property id=&quot;20148&quot; value=&quot;5&quot;/&gt;&lt;property id=&quot;20300&quot; value=&quot;Slide 32 - &amp;quot;&amp;#x0D;&amp;#x0A;Mortgages&amp;#x0D;&amp;#x0A;&amp;quot;&quot;/&gt;&lt;property id=&quot;20307&quot; value=&quot;348&quot;/&gt;&lt;/object&gt;&lt;object type=&quot;3&quot; unique_id=&quot;14176&quot;&gt;&lt;property id=&quot;20148&quot; value=&quot;5&quot;/&gt;&lt;property id=&quot;20300&quot; value=&quot;Slide 33 - &amp;quot;Residence for Tax Purposes and Voting Rights&amp;quot;&quot;/&gt;&lt;property id=&quot;20307&quot; value=&quot;323&quot;/&gt;&lt;/object&gt;&lt;object type=&quot;3&quot; unique_id=&quot;14177&quot;&gt;&lt;property id=&quot;20148&quot; value=&quot;5&quot;/&gt;&lt;property id=&quot;20300&quot; value=&quot;Slide 34&quot;/&gt;&lt;property id=&quot;20307&quot; value=&quot;325&quot;/&gt;&lt;/object&gt;&lt;object type=&quot;3&quot; unique_id=&quot;14178&quot;&gt;&lt;property id=&quot;20148&quot; value=&quot;5&quot;/&gt;&lt;property id=&quot;20300&quot; value=&quot;Slide 35&quot;/&gt;&lt;property id=&quot;20307&quot; value=&quot;326&quot;/&gt;&lt;/object&gt;&lt;object type=&quot;3&quot; unique_id=&quot;14181&quot;&gt;&lt;property id=&quot;20148&quot; value=&quot;5&quot;/&gt;&lt;property id=&quot;20300&quot; value=&quot;Slide 41&quot;/&gt;&lt;property id=&quot;20307&quot; value=&quot;329&quot;/&gt;&lt;/object&gt;&lt;object type=&quot;3&quot; unique_id=&quot;14183&quot;&gt;&lt;property id=&quot;20148&quot; value=&quot;5&quot;/&gt;&lt;property id=&quot;20300&quot; value=&quot;Slide 37 - &amp;quot;Servicemember Voting Rights&amp;quot;&quot;/&gt;&lt;property id=&quot;20307&quot; value=&quot;350&quot;/&gt;&lt;/object&gt;&lt;object type=&quot;3&quot; unique_id=&quot;14184&quot;&gt;&lt;property id=&quot;20148&quot; value=&quot;5&quot;/&gt;&lt;property id=&quot;20300&quot; value=&quot;Slide 39&quot;/&gt;&lt;property id=&quot;20307&quot; value=&quot;331&quot;/&gt;&lt;/object&gt;&lt;object type=&quot;3&quot; unique_id=&quot;14185&quot;&gt;&lt;property id=&quot;20148&quot; value=&quot;5&quot;/&gt;&lt;property id=&quot;20300&quot; value=&quot;Slide 40&quot;/&gt;&lt;property id=&quot;20307&quot; value=&quot;333&quot;/&gt;&lt;/object&gt;&lt;object type=&quot;3&quot; unique_id=&quot;14186&quot;&gt;&lt;property id=&quot;20148&quot; value=&quot;5&quot;/&gt;&lt;property id=&quot;20300&quot; value=&quot;Slide 42 - &amp;quot;“Waiver” of SCRA  Protections&amp;quot;&quot;/&gt;&lt;property id=&quot;20307&quot; value=&quot;361&quot;/&gt;&lt;/object&gt;&lt;object type=&quot;3&quot; unique_id=&quot;14187&quot;&gt;&lt;property id=&quot;20148&quot; value=&quot;5&quot;/&gt;&lt;property id=&quot;20300&quot; value=&quot;Slide 43 - &amp;quot;Other SCRA Protections&amp;quot;&quot;/&gt;&lt;property id=&quot;20307&quot; value=&quot;360&quot;/&gt;&lt;/object&gt;&lt;object type=&quot;3&quot; unique_id=&quot;14188&quot;&gt;&lt;property id=&quot;20148&quot; value=&quot;5&quot;/&gt;&lt;property id=&quot;20300&quot; value=&quot;Slide 44 - &amp;quot;&amp;#x0D;&amp;#x0A;Conclusions&amp;#x0D;&amp;#x0A;&amp;quot;&quot;/&gt;&lt;property id=&quot;20307&quot; value=&quot;353&quot;/&gt;&lt;/object&gt;&lt;object type=&quot;3&quot; unique_id=&quot;14189&quot;&gt;&lt;property id=&quot;20148&quot; value=&quot;5&quot;/&gt;&lt;property id=&quot;20300&quot; value=&quot;Slide 45 - &amp;quot;&amp;#x0D;&amp;#x0A;&amp;#x0D;&amp;#x0A;QUESTIONS?&amp;#x0D;&amp;#x0A;&amp;#x0D;&amp;#x0A;&amp;#x0D;&amp;#x0A;&amp;quot;&quot;/&gt;&lt;property id=&quot;20307&quot; value=&quot;359&quot;/&gt;&lt;/object&gt;&lt;object type=&quot;3&quot; unique_id=&quot;14191&quot;&gt;&lt;property id=&quot;20148&quot; value=&quot;5&quot;/&gt;&lt;property id=&quot;20300&quot; value=&quot;Slide 29 - &amp;quot;Cell Phone Contract Terminations &amp;#x0D;&amp;#x0A;&amp;quot;&quot;/&gt;&lt;property id=&quot;20307&quot; value=&quot;365&quot;/&gt;&lt;/object&gt;&lt;object type=&quot;3&quot; unique_id=&quot;14192&quot;&gt;&lt;property id=&quot;20148&quot; value=&quot;5&quot;/&gt;&lt;property id=&quot;20300&quot; value=&quot;Slide 36 - &amp;quot;Spouse Tax Rules&amp;quot;&quot;/&gt;&lt;property id=&quot;20307&quot; value=&quot;366&quot;/&gt;&lt;/object&gt;&lt;object type=&quot;3&quot; unique_id=&quot;14193&quot;&gt;&lt;property id=&quot;20148&quot; value=&quot;5&quot;/&gt;&lt;property id=&quot;20300&quot; value=&quot;Slide 38 - &amp;quot;Spouse Voting Rights&amp;quot;&quot;/&gt;&lt;property id=&quot;20307&quot; value=&quot;368&quot;/&gt;&lt;/object&gt;&lt;object type=&quot;3&quot; unique_id=&quot;15960&quot;&gt;&lt;property id=&quot;20148&quot; value=&quot;5&quot;/&gt;&lt;property id=&quot;20300&quot; value=&quot;Slide 22 - &amp;quot;6% Rule for Mortgages&amp;quot;&quot;/&gt;&lt;property id=&quot;20307&quot; value=&quot;369&quot;/&gt;&lt;/object&gt;&lt;object type=&quot;3&quot; unique_id=&quot;16738&quot;&gt;&lt;property id=&quot;20148&quot; value=&quot;5&quot;/&gt;&lt;property id=&quot;20300&quot; value=&quot;Slide 10 - &amp;quot;Enforcing SCRA Rights&amp;quot;&quot;/&gt;&lt;property id=&quot;20307&quot; value=&quot;370&quot;/&gt;&lt;/object&gt;&lt;object type=&quot;3&quot; unique_id=&quot;16739&quot;&gt;&lt;property id=&quot;20148&quot; value=&quot;5&quot;/&gt;&lt;property id=&quot;20300&quot; value=&quot;Slide 11 - &amp;quot;Enforcing SCRA Rights&amp;quot;&quot;/&gt;&lt;property id=&quot;20307&quot; value=&quot;371&quot;/&gt;&lt;/object&gt;&lt;/object&gt;&lt;/object&gt;&lt;/database&gt;"/>
  <p:tag name="SECTOMILLISECCONVERTED" val="1"/>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932A02711E8B394C9FB0EB73B60A78BD" ma:contentTypeVersion="5" ma:contentTypeDescription="Create a new PowerPoint." ma:contentTypeScope="" ma:versionID="041ff44d6e9cb9a04a9e54ab41558e5a">
  <xsd:schema xmlns:xsd="http://www.w3.org/2001/XMLSchema" xmlns:p="http://schemas.microsoft.com/office/2006/metadata/properties" xmlns:ns2="bfc0eaa3-de91-41db-ab70-a1befecdd27d" targetNamespace="http://schemas.microsoft.com/office/2006/metadata/properties" ma:root="true" ma:fieldsID="42482a24a09144bb0127bf4610b962eb" ns2:_="">
    <xsd:import namespace="bfc0eaa3-de91-41db-ab70-a1befecdd27d"/>
    <xsd:element name="properties">
      <xsd:complexType>
        <xsd:sequence>
          <xsd:element name="documentManagement">
            <xsd:complexType>
              <xsd:all>
                <xsd:element ref="ns2:Approval_x0020_Status" minOccurs="0"/>
              </xsd:all>
            </xsd:complexType>
          </xsd:element>
        </xsd:sequence>
      </xsd:complexType>
    </xsd:element>
  </xsd:schema>
  <xsd:schema xmlns:xsd="http://www.w3.org/2001/XMLSchema" xmlns:dms="http://schemas.microsoft.com/office/2006/documentManagement/types" targetNamespace="bfc0eaa3-de91-41db-ab70-a1befecdd27d" elementFormDefault="qualified">
    <xsd:import namespace="http://schemas.microsoft.com/office/2006/documentManagement/types"/>
    <xsd:element name="Approval_x0020_Status" ma:index="8" nillable="true" ma:displayName="Approval Status" ma:list="{b9c6d69c-2220-4a4d-85d5-93ad1027418d}" ma:internalName="Approval_x0020_Status" ma:showField="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Approval_x0020_Status xmlns="bfc0eaa3-de91-41db-ab70-a1befecdd27d" xsi:nil="true"/>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7107D57C-9CC9-4E4F-A066-04582DF7E325}">
  <ds:schemaRefs>
    <ds:schemaRef ds:uri="http://schemas.microsoft.com/sharepoint/v3/contenttype/forms"/>
  </ds:schemaRefs>
</ds:datastoreItem>
</file>

<file path=customXml/itemProps2.xml><?xml version="1.0" encoding="utf-8"?>
<ds:datastoreItem xmlns:ds="http://schemas.openxmlformats.org/officeDocument/2006/customXml" ds:itemID="{D7493093-D69F-492B-B7E2-1418620FE9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c0eaa3-de91-41db-ab70-a1befecdd27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640293F-7ADD-4C27-B402-8FD5F06F9921}">
  <ds:schemaRefs>
    <ds:schemaRef ds:uri="http://schemas.microsoft.com/office/2006/documentManagement/types"/>
    <ds:schemaRef ds:uri="bfc0eaa3-de91-41db-ab70-a1befecdd27d"/>
    <ds:schemaRef ds:uri="http://www.w3.org/XML/1998/namespace"/>
    <ds:schemaRef ds:uri="http://purl.org/dc/elements/1.1/"/>
    <ds:schemaRef ds:uri="http://purl.org/dc/terms/"/>
    <ds:schemaRef ds:uri="http://schemas.microsoft.com/office/2006/metadata/properties"/>
    <ds:schemaRef ds:uri="http://schemas.openxmlformats.org/package/2006/metadata/core-properties"/>
    <ds:schemaRef ds:uri="http://purl.org/dc/dcmitype/"/>
  </ds:schemaRefs>
</ds:datastoreItem>
</file>

<file path=customXml/itemProps4.xml><?xml version="1.0" encoding="utf-8"?>
<ds:datastoreItem xmlns:ds="http://schemas.openxmlformats.org/officeDocument/2006/customXml" ds:itemID="{3EC73FBC-382D-4239-A2F7-0BFA221937BE}">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Globe</Template>
  <TotalTime>33061</TotalTime>
  <Words>11076</Words>
  <Application>Microsoft Office PowerPoint</Application>
  <PresentationFormat>Widescreen</PresentationFormat>
  <Paragraphs>631</Paragraphs>
  <Slides>46</Slides>
  <Notes>45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46</vt:i4>
      </vt:variant>
    </vt:vector>
  </HeadingPairs>
  <TitlesOfParts>
    <vt:vector size="55" baseType="lpstr">
      <vt:lpstr>Arial</vt:lpstr>
      <vt:lpstr>Calibri</vt:lpstr>
      <vt:lpstr>Corbel</vt:lpstr>
      <vt:lpstr>Georgia</vt:lpstr>
      <vt:lpstr>Open Sans</vt:lpstr>
      <vt:lpstr>Times New Roman</vt:lpstr>
      <vt:lpstr>Wingdings</vt:lpstr>
      <vt:lpstr>Custom Design</vt:lpstr>
      <vt:lpstr>1_Banded</vt:lpstr>
      <vt:lpstr>Army STANDARD TRAINING PACKAGE</vt:lpstr>
      <vt:lpstr>The Servicemembers  Civil Relief Act (SCRA)  </vt:lpstr>
      <vt:lpstr>SCRA Briefing Outline</vt:lpstr>
      <vt:lpstr>PowerPoint Presentation</vt:lpstr>
      <vt:lpstr>PowerPoint Presentation</vt:lpstr>
      <vt:lpstr>Scope of the scra</vt:lpstr>
      <vt:lpstr>Who Receives the Protections?</vt:lpstr>
      <vt:lpstr>National Guard  SCRA Applicability   </vt:lpstr>
      <vt:lpstr>When Do Protections Begin?</vt:lpstr>
      <vt:lpstr>When Do Protections End?</vt:lpstr>
      <vt:lpstr>Enforcing SCRA Rights</vt:lpstr>
      <vt:lpstr>Enforcing SCRA Rights</vt:lpstr>
      <vt:lpstr>Procedural Protections</vt:lpstr>
      <vt:lpstr> Stay of Proceedings Servicemember with Notice   </vt:lpstr>
      <vt:lpstr>“Material Effect” Provisions</vt:lpstr>
      <vt:lpstr> Stay Requests </vt:lpstr>
      <vt:lpstr>Default Judgments </vt:lpstr>
      <vt:lpstr>Reopening Default Judgments</vt:lpstr>
      <vt:lpstr>Statutes of Limitation </vt:lpstr>
      <vt:lpstr>Financial Protections</vt:lpstr>
      <vt:lpstr>6% Interest Cap</vt:lpstr>
      <vt:lpstr>6% Interest Cap Requirements</vt:lpstr>
      <vt:lpstr>6% Rule for Mortgages</vt:lpstr>
      <vt:lpstr>6% Examples</vt:lpstr>
      <vt:lpstr> Non-Discrimination Protection </vt:lpstr>
      <vt:lpstr>Leases, Evictions, Installment Contracts &amp; Mortgages</vt:lpstr>
      <vt:lpstr>Residential Lease Terminations </vt:lpstr>
      <vt:lpstr>Residential Lease Terminations Joint Leases</vt:lpstr>
      <vt:lpstr>Residential Lease Terminations</vt:lpstr>
      <vt:lpstr>Automobile Lease Terminations </vt:lpstr>
      <vt:lpstr>Certain consumer contracts </vt:lpstr>
      <vt:lpstr>Evictions</vt:lpstr>
      <vt:lpstr>Installment Contracts </vt:lpstr>
      <vt:lpstr> Mortgages </vt:lpstr>
      <vt:lpstr>Residence for Tax Purposes and Voting Rights</vt:lpstr>
      <vt:lpstr>PowerPoint Presentation</vt:lpstr>
      <vt:lpstr>PowerPoint Presentation</vt:lpstr>
      <vt:lpstr>Residence for tax purposes</vt:lpstr>
      <vt:lpstr>Servicemember Voting Rights</vt:lpstr>
      <vt:lpstr>Spouse Voting Rights</vt:lpstr>
      <vt:lpstr>PowerPoint Presentation</vt:lpstr>
      <vt:lpstr>PowerPoint Presentation</vt:lpstr>
      <vt:lpstr>“Waiver” of SCRA  Protections</vt:lpstr>
      <vt:lpstr>Other SCRA Protections</vt:lpstr>
      <vt:lpstr> Conclusions </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Beverly Veit</dc:creator>
  <cp:lastModifiedBy>Gonzalez, Humberto J (Berto) SR CTR USARMY (USA)</cp:lastModifiedBy>
  <cp:revision>899</cp:revision>
  <dcterms:created xsi:type="dcterms:W3CDTF">2003-03-25T02:45:24Z</dcterms:created>
  <dcterms:modified xsi:type="dcterms:W3CDTF">2024-09-12T18:26:04Z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Gonzalez, Humberto J CTR US USA</vt:lpwstr>
  </property>
  <property fmtid="{D5CDD505-2E9C-101B-9397-08002B2CF9AE}" pid="3" name="xd_Signature">
    <vt:lpwstr/>
  </property>
  <property fmtid="{D5CDD505-2E9C-101B-9397-08002B2CF9AE}" pid="4" name="TemplateUrl">
    <vt:lpwstr/>
  </property>
  <property fmtid="{D5CDD505-2E9C-101B-9397-08002B2CF9AE}" pid="5" name="display_urn:schemas-microsoft-com:office:office#Author">
    <vt:lpwstr>Gonzalez, Humberto J CTR US USA</vt:lpwstr>
  </property>
  <property fmtid="{D5CDD505-2E9C-101B-9397-08002B2CF9AE}" pid="6" name="xd_ProgID">
    <vt:lpwstr/>
  </property>
  <property fmtid="{D5CDD505-2E9C-101B-9397-08002B2CF9AE}" pid="7" name="ContentTypeId">
    <vt:lpwstr>0x010100932A02711E8B394C9FB0EB73B60A78BD</vt:lpwstr>
  </property>
  <property fmtid="{D5CDD505-2E9C-101B-9397-08002B2CF9AE}" pid="8" name="_SourceUrl">
    <vt:lpwstr/>
  </property>
  <property fmtid="{D5CDD505-2E9C-101B-9397-08002B2CF9AE}" pid="9" name="ContentType">
    <vt:lpwstr>Document</vt:lpwstr>
  </property>
</Properties>
</file>