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646" r:id="rId2"/>
    <p:sldId id="1139" r:id="rId3"/>
    <p:sldId id="1140" r:id="rId4"/>
    <p:sldId id="1141" r:id="rId5"/>
    <p:sldId id="1142" r:id="rId6"/>
    <p:sldId id="1143" r:id="rId7"/>
    <p:sldId id="114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56A38-FC0C-49A2-9389-3163723CCBA0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4C1EE-798C-48C3-AD6D-58903CBE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36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F1C1C1-CCB6-40C3-9797-10E22E48F3E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E3DB6-6EBC-4502-1B47-AF5BCC0170F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ED38A953-7B2C-BC45-6818-B856651840A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4416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F1C1C1-CCB6-40C3-9797-10E22E48F3E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0EDE9-FFBE-8717-5919-CF1E495F120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A5BE651C-5BA5-0CC5-8786-081C87E973D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1571215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F1C1C1-CCB6-40C3-9797-10E22E48F3E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2B724-37BF-651E-9C67-B356A7CB428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0AB46C1-BC6A-BC62-7312-802AFF41B91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1698687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F1C1C1-CCB6-40C3-9797-10E22E48F3E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96E49-FDA9-77E1-C602-8DC1DC6859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6D318054-1100-9B58-B8F9-454677EEEFB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2749774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doctrine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history and about the geographical location of potential places of conflict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abreast of the latest thinking in warfighting, how we fight and how our enemies fight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 for your soul and those of your team members; gird yourself for arduous fighting, long days, and ministering in time of death and destruction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on planning and guidance products (RS TACSOP, Tab D, etc.)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on fighting products (battle roster, COP / Running Estimate format, etc.)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and codify key battle drills 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Rehearse and practice: battle drills, communication, battle rhythm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who will be in what command post, and who has decision authority in what areas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 about replacement process and the logistics of religious support supplies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both digital and analog ways to visualize, display, and communicate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what types of decisions the chaplain will need to make and what types of processes need to be put in place to support those decisions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what fights are at what level (BDE, DIV, Corps, Theater)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deficiencies in skills, make a plan to train those skills, and train them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 how to use communication systems and platforms; 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engaged in MDMP and other group staff processes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Relationships: commander; staff; chaplain section; subordinate UMTs; higher echelon; adjacent echelons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Teams: chaplain section; UMTs; division and corps staff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 how the staff works, who does what, who the iron majors are, and how staff processes work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roles of members of the chaplain section; build redundancy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what “advise the command” looks like at this level: what to advise on; how to gather the wisdom and information to advise; the best way to advise a busy GO commander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aside time each week to focus on warfighting skills and goals; protect the time from the tyranny of the urgent, ankle biters, and ever-present garrison matters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fun, enjoy the process, learn stuff</a:t>
            </a:r>
          </a:p>
          <a:p>
            <a:pPr marL="349415" indent="-349415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stay in the office too late, your family needs you</a:t>
            </a:r>
          </a:p>
          <a:p>
            <a:pPr marL="349415" indent="-349415">
              <a:lnSpc>
                <a:spcPct val="107000"/>
              </a:lnSpc>
              <a:spcAft>
                <a:spcPts val="815"/>
              </a:spcAft>
              <a:buFont typeface="+mj-lt"/>
              <a:buAutoNum type="arabicPeriod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your mom, she misses you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F1C1C1-CCB6-40C3-9797-10E22E48F3E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FFFE5-4B51-FE8B-F85D-202FA65BF93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15882FA-026F-4216-1820-DA19C97D27F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2818399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F1C1C1-CCB6-40C3-9797-10E22E48F3E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F4F1B-E2E8-5CA5-3089-02E673948A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E46A4BF9-A1DD-651A-03B8-03CDEFE5BD6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3214580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F1C1C1-CCB6-40C3-9797-10E22E48F3E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3C8F7-8A9F-05BA-BE05-1996CFC02B0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EB4C0C60-3B28-62AC-1D05-85DFAB618A1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CUI</a:t>
            </a:r>
          </a:p>
        </p:txBody>
      </p:sp>
    </p:spTree>
    <p:extLst>
      <p:ext uri="{BB962C8B-B14F-4D97-AF65-F5344CB8AC3E}">
        <p14:creationId xmlns:p14="http://schemas.microsoft.com/office/powerpoint/2010/main" val="1271032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1622605" y="6482368"/>
            <a:ext cx="5685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95ED77ED-D838-45B1-B9A3-C296AD850D3F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39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A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8378"/>
            <a:ext cx="10972800" cy="563562"/>
          </a:xfrm>
          <a:prstGeom prst="rect">
            <a:avLst/>
          </a:prstGeom>
        </p:spPr>
        <p:txBody>
          <a:bodyPr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CUI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46A97A5-F07B-46B5-9DC7-4B59A35B45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555206" y="6717506"/>
            <a:ext cx="2498724" cy="15544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  <a:lvl2pPr marL="457200" indent="0">
              <a:buFont typeface="+mj-lt"/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Font typeface="+mj-lt"/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/>
              <a:t>DDHHHHMMMYY</a:t>
            </a:r>
          </a:p>
        </p:txBody>
      </p:sp>
    </p:spTree>
    <p:extLst>
      <p:ext uri="{BB962C8B-B14F-4D97-AF65-F5344CB8AC3E}">
        <p14:creationId xmlns:p14="http://schemas.microsoft.com/office/powerpoint/2010/main" val="248421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&amp;Content_A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8378"/>
            <a:ext cx="10972800" cy="563562"/>
          </a:xfrm>
          <a:prstGeom prst="rect">
            <a:avLst/>
          </a:prstGeom>
        </p:spPr>
        <p:txBody>
          <a:bodyPr/>
          <a:lstStyle>
            <a:lvl1pPr algn="ctr">
              <a:defRPr sz="2400" u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CUI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97A5-F07B-46B5-9DC7-4B59A35B45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34475" y="822061"/>
            <a:ext cx="11877388" cy="56371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2473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CUI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82400" y="6492883"/>
            <a:ext cx="609600" cy="365125"/>
          </a:xfrm>
          <a:prstGeom prst="rect">
            <a:avLst/>
          </a:prstGeom>
        </p:spPr>
        <p:txBody>
          <a:bodyPr/>
          <a:lstStyle/>
          <a:p>
            <a:fld id="{2EE2F7C8-3552-4F90-9657-FF5A8D4A5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976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82400" y="6492883"/>
            <a:ext cx="609600" cy="365125"/>
          </a:xfrm>
          <a:prstGeom prst="rect">
            <a:avLst/>
          </a:prstGeom>
        </p:spPr>
        <p:txBody>
          <a:bodyPr/>
          <a:lstStyle/>
          <a:p>
            <a:fld id="{01F288AE-1A0B-479E-AB32-116F4187E39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797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0320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365504" y="76200"/>
            <a:ext cx="9473184" cy="863498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47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99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2400" y="6492881"/>
            <a:ext cx="609600" cy="365125"/>
          </a:xfrm>
          <a:prstGeom prst="rect">
            <a:avLst/>
          </a:prstGeom>
        </p:spPr>
        <p:txBody>
          <a:bodyPr/>
          <a:lstStyle/>
          <a:p>
            <a:fld id="{01F288AE-1A0B-479E-AB32-116F4187E39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96000" y="0"/>
            <a:ext cx="6096000" cy="640080"/>
          </a:xfrm>
          <a:prstGeom prst="rect">
            <a:avLst/>
          </a:prstGeom>
        </p:spPr>
        <p:txBody>
          <a:bodyPr lIns="18288" tIns="18288" rIns="18288" bIns="18288" anchor="ctr" anchorCtr="0">
            <a:normAutofit/>
          </a:bodyPr>
          <a:lstStyle>
            <a:lvl1pPr algn="ctr">
              <a:defRPr sz="2800" b="1" i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/>
              <a:t>Title (Calibri, 32, Bold)</a:t>
            </a:r>
          </a:p>
        </p:txBody>
      </p:sp>
    </p:spTree>
    <p:extLst>
      <p:ext uri="{BB962C8B-B14F-4D97-AF65-F5344CB8AC3E}">
        <p14:creationId xmlns:p14="http://schemas.microsoft.com/office/powerpoint/2010/main" val="281820401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1598309" y="6487680"/>
            <a:ext cx="593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9A150B3A-A78F-4258-8E08-A23A146A2578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677784"/>
            <a:ext cx="11582400" cy="566928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0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96000" y="0"/>
            <a:ext cx="6096000" cy="640080"/>
          </a:xfrm>
          <a:prstGeom prst="rect">
            <a:avLst/>
          </a:prstGeom>
        </p:spPr>
        <p:txBody>
          <a:bodyPr lIns="18288" tIns="18288" rIns="18288" bIns="18288" anchor="ctr" anchorCtr="0">
            <a:normAutofit/>
          </a:bodyPr>
          <a:lstStyle>
            <a:lvl1pPr algn="ctr">
              <a:defRPr sz="2800" b="1" i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/>
              <a:t>Title (Calibri, 32, Bold)</a:t>
            </a:r>
          </a:p>
        </p:txBody>
      </p:sp>
    </p:spTree>
    <p:extLst>
      <p:ext uri="{BB962C8B-B14F-4D97-AF65-F5344CB8AC3E}">
        <p14:creationId xmlns:p14="http://schemas.microsoft.com/office/powerpoint/2010/main" val="334942682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CUI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D25-6BCC-447B-A8BD-2D688D0826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9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CUI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D25-6BCC-447B-A8BD-2D688D0826A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02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CUI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D25-6BCC-447B-A8BD-2D688D0826A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56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96000" y="0"/>
            <a:ext cx="6096000" cy="640080"/>
          </a:xfrm>
          <a:prstGeom prst="rect">
            <a:avLst/>
          </a:prstGeom>
        </p:spPr>
        <p:txBody>
          <a:bodyPr lIns="18288" tIns="18288" rIns="18288" bIns="18288" anchor="ctr" anchorCtr="0">
            <a:normAutofit/>
          </a:bodyPr>
          <a:lstStyle>
            <a:lvl1pPr algn="ctr">
              <a:defRPr sz="2400" b="1" i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/>
              <a:t>Title (Calibri, 24, Bold)</a:t>
            </a:r>
          </a:p>
        </p:txBody>
      </p:sp>
    </p:spTree>
    <p:extLst>
      <p:ext uri="{BB962C8B-B14F-4D97-AF65-F5344CB8AC3E}">
        <p14:creationId xmlns:p14="http://schemas.microsoft.com/office/powerpoint/2010/main" val="354718134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CUI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D25-6BCC-447B-A8BD-2D688D0826AC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8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2400" y="6492881"/>
            <a:ext cx="609600" cy="365125"/>
          </a:xfrm>
          <a:prstGeom prst="rect">
            <a:avLst/>
          </a:prstGeom>
        </p:spPr>
        <p:txBody>
          <a:bodyPr/>
          <a:lstStyle/>
          <a:p>
            <a:fld id="{01F288AE-1A0B-479E-AB32-116F4187E394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76716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CUI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/#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9282" y="34607"/>
            <a:ext cx="6152684" cy="595331"/>
          </a:xfrm>
          <a:prstGeom prst="rect">
            <a:avLst/>
          </a:prstGeom>
          <a:solidFill>
            <a:schemeClr val="bg2">
              <a:lumMod val="1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152684" y="10911"/>
            <a:ext cx="6040969" cy="61902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10911"/>
            <a:ext cx="6152683" cy="61902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8575" tIns="34287" rIns="68575" bIns="34287" anchor="ctr"/>
          <a:lstStyle/>
          <a:p>
            <a:pPr marL="574675" indent="-60325" defTabSz="913993">
              <a:defRPr/>
            </a:pPr>
            <a:endParaRPr lang="en-US" sz="1200" b="1" dirty="0">
              <a:solidFill>
                <a:srgbClr val="969696"/>
              </a:solidFill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23907" y="30157"/>
            <a:ext cx="662141" cy="591848"/>
            <a:chOff x="-673331" y="968844"/>
            <a:chExt cx="499920" cy="602405"/>
          </a:xfrm>
        </p:grpSpPr>
        <p:sp>
          <p:nvSpPr>
            <p:cNvPr id="12" name="Rectangle 11"/>
            <p:cNvSpPr/>
            <p:nvPr userDrawn="1"/>
          </p:nvSpPr>
          <p:spPr>
            <a:xfrm>
              <a:off x="-615141" y="1434186"/>
              <a:ext cx="383690" cy="80850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-606177" y="1030778"/>
              <a:ext cx="365760" cy="332509"/>
            </a:xfrm>
            <a:prstGeom prst="rect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>
                <a:solidFill>
                  <a:prstClr val="white"/>
                </a:solidFill>
              </a:endParaRPr>
            </a:p>
          </p:txBody>
        </p:sp>
        <p:pic>
          <p:nvPicPr>
            <p:cNvPr id="14" name="Picture 13" descr="imagesCAIMVJYX.jpg"/>
            <p:cNvPicPr>
              <a:picLocks noChangeAspect="1"/>
            </p:cNvPicPr>
            <p:nvPr userDrawn="1"/>
          </p:nvPicPr>
          <p:blipFill>
            <a:blip r:embed="rId18" cstate="print">
              <a:clrChange>
                <a:clrFrom>
                  <a:srgbClr val="FEFFFF"/>
                </a:clrFrom>
                <a:clrTo>
                  <a:srgbClr val="FE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-673331" y="968844"/>
              <a:ext cx="499920" cy="602405"/>
            </a:xfrm>
            <a:prstGeom prst="rect">
              <a:avLst/>
            </a:prstGeom>
            <a:ln w="28575">
              <a:noFill/>
            </a:ln>
          </p:spPr>
        </p:pic>
      </p:grpSp>
      <p:sp>
        <p:nvSpPr>
          <p:cNvPr id="15" name="Title Placeholder 1"/>
          <p:cNvSpPr txBox="1">
            <a:spLocks/>
          </p:cNvSpPr>
          <p:nvPr userDrawn="1"/>
        </p:nvSpPr>
        <p:spPr>
          <a:xfrm>
            <a:off x="6161965" y="12740"/>
            <a:ext cx="6030035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dirty="0">
              <a:solidFill>
                <a:prstClr val="black"/>
              </a:solidFill>
              <a:latin typeface=" Arial"/>
            </a:endParaRPr>
          </a:p>
        </p:txBody>
      </p:sp>
      <p:sp>
        <p:nvSpPr>
          <p:cNvPr id="16" name="Rectangle 15"/>
          <p:cNvSpPr>
            <a:spLocks noChangeArrowheads="1"/>
          </p:cNvSpPr>
          <p:nvPr userDrawn="1"/>
        </p:nvSpPr>
        <p:spPr bwMode="auto">
          <a:xfrm>
            <a:off x="607780" y="73589"/>
            <a:ext cx="5552365" cy="61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75" tIns="34287" rIns="68575" bIns="34287" anchor="ctr"/>
          <a:lstStyle/>
          <a:p>
            <a:pPr algn="ctr" defTabSz="913970">
              <a:defRPr/>
            </a:pPr>
            <a:r>
              <a:rPr lang="en-US" sz="1400" b="1" dirty="0">
                <a:solidFill>
                  <a:srgbClr val="FFC000"/>
                </a:solidFill>
                <a:latin typeface=" Arial"/>
              </a:rPr>
              <a:t>MISSION COMMAND TRAINING PROGRAM</a:t>
            </a:r>
            <a:endParaRPr lang="en-US" sz="1600" b="1" dirty="0">
              <a:solidFill>
                <a:srgbClr val="FFC000"/>
              </a:solidFill>
              <a:latin typeface=" Arial"/>
            </a:endParaRPr>
          </a:p>
          <a:p>
            <a:pPr algn="ctr" defTabSz="913970">
              <a:defRPr/>
            </a:pPr>
            <a:r>
              <a:rPr lang="en-US" sz="1400" b="1" dirty="0">
                <a:solidFill>
                  <a:srgbClr val="FFC000"/>
                </a:solidFill>
                <a:latin typeface=" Arial"/>
              </a:rPr>
              <a:t>“WARFIGHTERS!”</a:t>
            </a:r>
          </a:p>
        </p:txBody>
      </p:sp>
      <p:sp>
        <p:nvSpPr>
          <p:cNvPr id="17" name="Text Box 416"/>
          <p:cNvSpPr txBox="1">
            <a:spLocks noChangeArrowheads="1"/>
          </p:cNvSpPr>
          <p:nvPr userDrawn="1"/>
        </p:nvSpPr>
        <p:spPr bwMode="auto">
          <a:xfrm>
            <a:off x="5048962" y="6699435"/>
            <a:ext cx="2094079" cy="152349"/>
          </a:xfrm>
          <a:prstGeom prst="rect">
            <a:avLst/>
          </a:prstGeom>
          <a:solidFill>
            <a:srgbClr val="00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6858" tIns="6858" rIns="6858" bIns="6858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b="1" dirty="0">
                <a:solidFill>
                  <a:srgbClr val="FFFFFF"/>
                </a:solidFill>
                <a:cs typeface="Arial" charset="0"/>
              </a:rPr>
              <a:t>UNCLASSIFIED</a:t>
            </a:r>
          </a:p>
        </p:txBody>
      </p:sp>
      <p:sp>
        <p:nvSpPr>
          <p:cNvPr id="18" name="Text Box 416"/>
          <p:cNvSpPr txBox="1">
            <a:spLocks noChangeArrowheads="1"/>
          </p:cNvSpPr>
          <p:nvPr userDrawn="1"/>
        </p:nvSpPr>
        <p:spPr bwMode="auto">
          <a:xfrm>
            <a:off x="5048961" y="26074"/>
            <a:ext cx="2094079" cy="152349"/>
          </a:xfrm>
          <a:prstGeom prst="rect">
            <a:avLst/>
          </a:prstGeom>
          <a:solidFill>
            <a:srgbClr val="0066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6858" tIns="6858" rIns="6858" bIns="6858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 b="1" dirty="0">
                <a:solidFill>
                  <a:srgbClr val="FFFFFF"/>
                </a:solidFill>
                <a:cs typeface="Arial" charset="0"/>
              </a:rPr>
              <a:t>UNCLASSIFIED</a:t>
            </a:r>
          </a:p>
        </p:txBody>
      </p:sp>
      <p:pic>
        <p:nvPicPr>
          <p:cNvPr id="19" name="Picture 18" descr="A picture containing text, clipart, queen, sign">
            <a:extLst>
              <a:ext uri="{FF2B5EF4-FFF2-40B4-BE49-F238E27FC236}">
                <a16:creationId xmlns:a16="http://schemas.microsoft.com/office/drawing/2014/main" id="{82CFD949-D82A-ECC6-9941-EEA07BAEEC41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6" y="6351660"/>
            <a:ext cx="1227225" cy="49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370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 Arial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 Arial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 Arial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 Arial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 Arial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 Arial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gif"/><Relationship Id="rId3" Type="http://schemas.openxmlformats.org/officeDocument/2006/relationships/image" Target="../media/image16.jpe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jfif"/><Relationship Id="rId5" Type="http://schemas.openxmlformats.org/officeDocument/2006/relationships/image" Target="../media/image18.jpeg"/><Relationship Id="rId4" Type="http://schemas.openxmlformats.org/officeDocument/2006/relationships/image" Target="../media/image17.jpe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 txBox="1">
            <a:spLocks noGrp="1"/>
          </p:cNvSpPr>
          <p:nvPr>
            <p:ph type="subTitle" idx="1"/>
          </p:nvPr>
        </p:nvSpPr>
        <p:spPr>
          <a:xfrm>
            <a:off x="6096000" y="136524"/>
            <a:ext cx="4572000" cy="4247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+mj-lt"/>
              </a:rPr>
              <a:t>Opening Remarks</a:t>
            </a:r>
            <a:endParaRPr lang="en-US" b="1" dirty="0">
              <a:solidFill>
                <a:prstClr val="black"/>
              </a:solidFill>
              <a:latin typeface="+mj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2DF2FD-42C0-BDF6-3CCE-C5AB5FC43B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603" y="1595182"/>
            <a:ext cx="3362794" cy="366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68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 txBox="1">
            <a:spLocks noGrp="1"/>
          </p:cNvSpPr>
          <p:nvPr>
            <p:ph type="subTitle" idx="1"/>
          </p:nvPr>
        </p:nvSpPr>
        <p:spPr>
          <a:xfrm>
            <a:off x="6096000" y="136524"/>
            <a:ext cx="4572000" cy="4247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+mj-lt"/>
              </a:rPr>
              <a:t>What is a Warfighter?</a:t>
            </a:r>
            <a:endParaRPr lang="en-US" b="1" dirty="0">
              <a:solidFill>
                <a:prstClr val="black"/>
              </a:solidFill>
              <a:latin typeface="+mj-lt"/>
            </a:endParaRPr>
          </a:p>
        </p:txBody>
      </p:sp>
      <p:grpSp>
        <p:nvGrpSpPr>
          <p:cNvPr id="3" name="object 6">
            <a:extLst>
              <a:ext uri="{FF2B5EF4-FFF2-40B4-BE49-F238E27FC236}">
                <a16:creationId xmlns:a16="http://schemas.microsoft.com/office/drawing/2014/main" id="{C5400570-3D9E-D178-41D0-2053EC77533A}"/>
              </a:ext>
            </a:extLst>
          </p:cNvPr>
          <p:cNvGrpSpPr/>
          <p:nvPr/>
        </p:nvGrpSpPr>
        <p:grpSpPr>
          <a:xfrm>
            <a:off x="1593031" y="714544"/>
            <a:ext cx="8993161" cy="5422305"/>
            <a:chOff x="112776" y="975359"/>
            <a:chExt cx="8918575" cy="2746375"/>
          </a:xfrm>
        </p:grpSpPr>
        <p:sp>
          <p:nvSpPr>
            <p:cNvPr id="4" name="object 7">
              <a:extLst>
                <a:ext uri="{FF2B5EF4-FFF2-40B4-BE49-F238E27FC236}">
                  <a16:creationId xmlns:a16="http://schemas.microsoft.com/office/drawing/2014/main" id="{003EDBD2-8E18-8D9C-4DB6-29FE10A57E62}"/>
                </a:ext>
              </a:extLst>
            </p:cNvPr>
            <p:cNvSpPr/>
            <p:nvPr/>
          </p:nvSpPr>
          <p:spPr>
            <a:xfrm>
              <a:off x="112776" y="975359"/>
              <a:ext cx="8918575" cy="2746375"/>
            </a:xfrm>
            <a:custGeom>
              <a:avLst/>
              <a:gdLst/>
              <a:ahLst/>
              <a:cxnLst/>
              <a:rect l="l" t="t" r="r" b="b"/>
              <a:pathLst>
                <a:path w="8918575" h="2746375">
                  <a:moveTo>
                    <a:pt x="8918448" y="0"/>
                  </a:moveTo>
                  <a:lnTo>
                    <a:pt x="0" y="0"/>
                  </a:lnTo>
                  <a:lnTo>
                    <a:pt x="0" y="2746248"/>
                  </a:lnTo>
                  <a:lnTo>
                    <a:pt x="8918448" y="2746248"/>
                  </a:lnTo>
                  <a:lnTo>
                    <a:pt x="8918448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bject 8">
              <a:extLst>
                <a:ext uri="{FF2B5EF4-FFF2-40B4-BE49-F238E27FC236}">
                  <a16:creationId xmlns:a16="http://schemas.microsoft.com/office/drawing/2014/main" id="{CF5FA510-D6BF-361E-A863-802C7E772459}"/>
                </a:ext>
              </a:extLst>
            </p:cNvPr>
            <p:cNvSpPr/>
            <p:nvPr/>
          </p:nvSpPr>
          <p:spPr>
            <a:xfrm>
              <a:off x="112776" y="975359"/>
              <a:ext cx="8918575" cy="2746375"/>
            </a:xfrm>
            <a:custGeom>
              <a:avLst/>
              <a:gdLst/>
              <a:ahLst/>
              <a:cxnLst/>
              <a:rect l="l" t="t" r="r" b="b"/>
              <a:pathLst>
                <a:path w="8918575" h="2746375">
                  <a:moveTo>
                    <a:pt x="0" y="2746248"/>
                  </a:moveTo>
                  <a:lnTo>
                    <a:pt x="8918448" y="2746248"/>
                  </a:lnTo>
                  <a:lnTo>
                    <a:pt x="8918448" y="0"/>
                  </a:lnTo>
                  <a:lnTo>
                    <a:pt x="0" y="0"/>
                  </a:lnTo>
                  <a:lnTo>
                    <a:pt x="0" y="2746248"/>
                  </a:lnTo>
                  <a:close/>
                </a:path>
              </a:pathLst>
            </a:custGeom>
            <a:ln w="2438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bject 9">
              <a:extLst>
                <a:ext uri="{FF2B5EF4-FFF2-40B4-BE49-F238E27FC236}">
                  <a16:creationId xmlns:a16="http://schemas.microsoft.com/office/drawing/2014/main" id="{2A0C0E1F-481C-3E9A-FB38-0874A6963CDA}"/>
                </a:ext>
              </a:extLst>
            </p:cNvPr>
            <p:cNvSpPr/>
            <p:nvPr/>
          </p:nvSpPr>
          <p:spPr>
            <a:xfrm>
              <a:off x="207263" y="1039877"/>
              <a:ext cx="8729980" cy="275440"/>
            </a:xfrm>
            <a:custGeom>
              <a:avLst/>
              <a:gdLst/>
              <a:ahLst/>
              <a:cxnLst/>
              <a:rect l="l" t="t" r="r" b="b"/>
              <a:pathLst>
                <a:path w="8729980" h="588644">
                  <a:moveTo>
                    <a:pt x="8658225" y="0"/>
                  </a:moveTo>
                  <a:lnTo>
                    <a:pt x="71221" y="0"/>
                  </a:lnTo>
                  <a:lnTo>
                    <a:pt x="43500" y="5595"/>
                  </a:lnTo>
                  <a:lnTo>
                    <a:pt x="20861" y="20859"/>
                  </a:lnTo>
                  <a:lnTo>
                    <a:pt x="5597" y="43505"/>
                  </a:lnTo>
                  <a:lnTo>
                    <a:pt x="0" y="71247"/>
                  </a:lnTo>
                  <a:lnTo>
                    <a:pt x="0" y="517017"/>
                  </a:lnTo>
                  <a:lnTo>
                    <a:pt x="5597" y="544758"/>
                  </a:lnTo>
                  <a:lnTo>
                    <a:pt x="20861" y="567404"/>
                  </a:lnTo>
                  <a:lnTo>
                    <a:pt x="43500" y="582668"/>
                  </a:lnTo>
                  <a:lnTo>
                    <a:pt x="71221" y="588263"/>
                  </a:lnTo>
                  <a:lnTo>
                    <a:pt x="8658225" y="588263"/>
                  </a:lnTo>
                  <a:lnTo>
                    <a:pt x="8685966" y="582668"/>
                  </a:lnTo>
                  <a:lnTo>
                    <a:pt x="8708612" y="567404"/>
                  </a:lnTo>
                  <a:lnTo>
                    <a:pt x="8723876" y="544758"/>
                  </a:lnTo>
                  <a:lnTo>
                    <a:pt x="8729471" y="517017"/>
                  </a:lnTo>
                  <a:lnTo>
                    <a:pt x="8729471" y="71247"/>
                  </a:lnTo>
                  <a:lnTo>
                    <a:pt x="8723876" y="43505"/>
                  </a:lnTo>
                  <a:lnTo>
                    <a:pt x="8708612" y="20859"/>
                  </a:lnTo>
                  <a:lnTo>
                    <a:pt x="8685966" y="5595"/>
                  </a:lnTo>
                  <a:lnTo>
                    <a:pt x="8658225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3" name="object 10">
            <a:extLst>
              <a:ext uri="{FF2B5EF4-FFF2-40B4-BE49-F238E27FC236}">
                <a16:creationId xmlns:a16="http://schemas.microsoft.com/office/drawing/2014/main" id="{1C539D9F-4BBB-1D73-DD0F-DCF29D62851B}"/>
              </a:ext>
            </a:extLst>
          </p:cNvPr>
          <p:cNvSpPr txBox="1">
            <a:spLocks/>
          </p:cNvSpPr>
          <p:nvPr/>
        </p:nvSpPr>
        <p:spPr>
          <a:xfrm>
            <a:off x="1700704" y="877372"/>
            <a:ext cx="8790592" cy="54130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lvl1pPr marL="0">
              <a:defRPr sz="1400" b="1" i="1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905" marR="0" lvl="0" indent="0" algn="ctr" defTabSz="914400" rtl="0" eaLnBrk="1" fontAlgn="auto" latinLnBrk="0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Warfighter</a:t>
            </a:r>
            <a:r>
              <a:rPr kumimoji="0" lang="en-US" sz="1400" b="0" i="0" u="none" strike="noStrike" kern="0" cap="none" spc="-3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is</a:t>
            </a:r>
            <a:r>
              <a:rPr kumimoji="0" lang="en-US" sz="1400" b="0" i="0" u="none" strike="noStrike" kern="0" cap="none" spc="3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tailorable,</a:t>
            </a:r>
            <a:r>
              <a:rPr kumimoji="0" lang="en-US" sz="1400" b="1" i="1" u="none" strike="noStrike" kern="0" cap="none" spc="7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scalable,</a:t>
            </a:r>
            <a:r>
              <a:rPr kumimoji="0" lang="en-US" sz="1400" b="1" i="1" u="none" strike="noStrike" kern="0" cap="none" spc="4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simulation-based</a:t>
            </a:r>
            <a:r>
              <a:rPr kumimoji="0" lang="en-US" sz="1400" b="1" i="1" u="none" strike="noStrike" kern="0" cap="none" spc="11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capstone</a:t>
            </a:r>
            <a:r>
              <a:rPr kumimoji="0" lang="en-US" sz="1400" b="1" i="1" u="none" strike="noStrike" kern="0" cap="none" spc="7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training</a:t>
            </a:r>
            <a:r>
              <a:rPr kumimoji="0" lang="en-US" sz="1400" b="1" i="1" u="none" strike="noStrike" kern="0" cap="none" spc="4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event</a:t>
            </a:r>
            <a:r>
              <a:rPr kumimoji="0" lang="en-US" sz="1400" b="1" i="1" u="none" strike="noStrike" kern="0" cap="none" spc="5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Divisions</a:t>
            </a:r>
            <a:r>
              <a:rPr kumimoji="0" lang="en-US" sz="1400" b="0" i="0" u="none" strike="noStrike" kern="0" cap="none" spc="5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US" sz="1400" b="0" i="0" u="none" strike="noStrike" kern="0" cap="none" spc="2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Corps,</a:t>
            </a:r>
          </a:p>
          <a:p>
            <a:pPr marL="1905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exercising</a:t>
            </a:r>
            <a:r>
              <a:rPr kumimoji="0" lang="en-US" sz="1400" b="0" i="0" u="none" strike="noStrike" kern="0" cap="none" spc="6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Large</a:t>
            </a:r>
            <a:r>
              <a:rPr kumimoji="0" lang="en-US" sz="1400" b="1" i="1" u="none" strike="noStrike" kern="0" cap="none" spc="4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Scale</a:t>
            </a:r>
            <a:r>
              <a:rPr kumimoji="0" lang="en-US" sz="1400" b="1" i="1" u="none" strike="noStrike" kern="0" cap="none" spc="1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Combat</a:t>
            </a:r>
            <a:r>
              <a:rPr kumimoji="0" lang="en-US" sz="1400" b="1" i="1" u="none" strike="noStrike" kern="0" cap="none" spc="4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Operations</a:t>
            </a:r>
            <a:r>
              <a:rPr kumimoji="0" lang="en-US" sz="1400" b="1" i="1" u="none" strike="noStrike" kern="0" cap="none" spc="8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against</a:t>
            </a:r>
            <a:r>
              <a:rPr kumimoji="0" lang="en-US" sz="1400" b="0" i="0" u="none" strike="noStrike" kern="0" cap="none" spc="2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2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peer,</a:t>
            </a:r>
            <a:r>
              <a:rPr kumimoji="0" lang="en-US" sz="1400" b="1" i="1" u="none" strike="noStrike" kern="0" cap="none" spc="2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free-thinking</a:t>
            </a:r>
            <a:r>
              <a:rPr kumimoji="0" lang="en-US" sz="1400" b="1" i="1" u="none" strike="noStrike" kern="0" cap="none" spc="6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opposition</a:t>
            </a:r>
            <a:r>
              <a:rPr kumimoji="0" lang="en-US" sz="1400" b="1" i="1" u="none" strike="noStrike" kern="0" cap="none" spc="95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force</a:t>
            </a:r>
          </a:p>
          <a:p>
            <a:pPr marL="247650" marR="0" lvl="0" indent="-119380" algn="l" defTabSz="914400" rtl="0" eaLnBrk="1" fontAlgn="auto" latinLnBrk="0" hangingPunct="1">
              <a:lnSpc>
                <a:spcPct val="100000"/>
              </a:lnSpc>
              <a:spcBef>
                <a:spcPts val="94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Leverages</a:t>
            </a:r>
            <a:r>
              <a:rPr kumimoji="0" lang="en-US" sz="1400" b="0" i="0" u="none" strike="noStrike" kern="0" cap="none" spc="7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technology</a:t>
            </a:r>
            <a:r>
              <a:rPr kumimoji="0" lang="en-US" sz="1400" b="0" i="0" u="none" strike="noStrike" kern="0" cap="none" spc="4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exercise</a:t>
            </a:r>
            <a:r>
              <a:rPr kumimoji="0" lang="en-US" sz="1400" b="0" i="0" u="none" strike="noStrike" kern="0" cap="none" spc="6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certify</a:t>
            </a:r>
            <a:r>
              <a:rPr kumimoji="0" lang="en-US" sz="1400" b="0" i="0" u="none" strike="noStrike" kern="0" cap="none" spc="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Division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Corps</a:t>
            </a:r>
            <a:r>
              <a:rPr kumimoji="0" lang="en-US" sz="1400" b="0" i="0" u="none" strike="noStrike" kern="0" cap="none" spc="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formations</a:t>
            </a:r>
          </a:p>
          <a:p>
            <a:pPr marL="247650" marR="0" lvl="0" indent="-1193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47650" marR="0" lvl="0" indent="-1193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Challenges</a:t>
            </a:r>
            <a:r>
              <a:rPr kumimoji="0" lang="en-US" sz="1400" b="0" i="0" u="none" strike="noStrike" kern="0" cap="none" spc="4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U.S.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partners</a:t>
            </a:r>
            <a:r>
              <a:rPr kumimoji="0" lang="en-US" sz="1400" b="0" i="0" u="none" strike="noStrike" kern="0" cap="none" spc="4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</a:t>
            </a:r>
            <a:r>
              <a:rPr kumimoji="0" lang="en-US" sz="1400" b="0" i="0" u="none" strike="noStrike" kern="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deploy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into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expeditionary</a:t>
            </a:r>
            <a:r>
              <a:rPr kumimoji="0" lang="en-US" sz="1400" b="0" i="0" u="none" strike="noStrike" kern="0" cap="none" spc="7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fight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to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solve</a:t>
            </a:r>
            <a:r>
              <a:rPr kumimoji="0" lang="en-US" sz="1400" b="1" i="1" u="none" strike="noStrike" kern="0" cap="none" spc="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challenges</a:t>
            </a:r>
            <a:r>
              <a:rPr kumimoji="0" lang="en-US" sz="1400" b="1" i="1" u="none" strike="noStrike" kern="0" cap="none" spc="7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like:</a:t>
            </a: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96265" algn="l"/>
              </a:tabLst>
              <a:defRPr/>
            </a:pP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Interoperability</a:t>
            </a:r>
            <a:r>
              <a:rPr kumimoji="0" lang="en-US" sz="1400" b="1" i="1" u="none" strike="noStrike" kern="0" cap="none" spc="10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Human,</a:t>
            </a:r>
            <a:r>
              <a:rPr kumimoji="0" lang="en-US" sz="14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Technological,</a:t>
            </a:r>
            <a:r>
              <a:rPr kumimoji="0" lang="en-US" sz="1400" b="0" i="0" u="none" strike="noStrike" kern="0" cap="none" spc="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US" sz="1400" b="0" i="0" u="none" strike="noStrike" kern="0" cap="none" spc="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Procedural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596265" algn="l"/>
              </a:tabLst>
              <a:defRPr/>
            </a:pP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Political</a:t>
            </a:r>
            <a:r>
              <a:rPr kumimoji="0" lang="en-US" sz="1400" b="0" i="0" u="none" strike="noStrike" kern="0" cap="none" spc="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considerations</a:t>
            </a:r>
            <a:r>
              <a:rPr kumimoji="0" lang="en-US" sz="1400" b="0" i="0" u="none" strike="noStrike" kern="0" cap="none" spc="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–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Transitioning</a:t>
            </a:r>
            <a:r>
              <a:rPr kumimoji="0" lang="en-US" sz="1400" b="0" i="0" u="none" strike="noStrike" kern="0" cap="none" spc="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between</a:t>
            </a:r>
            <a:r>
              <a:rPr kumimoji="0" lang="en-US" sz="1400" b="0" i="0" u="none" strike="noStrike" kern="0" cap="none" spc="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kinetic</a:t>
            </a:r>
            <a:r>
              <a:rPr kumimoji="0" lang="en-US" sz="1400" b="0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operations</a:t>
            </a:r>
            <a:r>
              <a:rPr kumimoji="0" lang="en-US" sz="1400" b="0" i="0" u="none" strike="noStrike" kern="0" cap="none" spc="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US" sz="1400" b="0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stability</a:t>
            </a:r>
            <a:r>
              <a:rPr kumimoji="0" lang="en-US" sz="1400" b="0" i="0" u="none" strike="noStrike" kern="0" cap="none" spc="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operations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596265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Contested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airspace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96265" algn="l"/>
              </a:tabLst>
              <a:defRPr/>
            </a:pPr>
            <a:r>
              <a:rPr kumimoji="0" lang="en-US" sz="14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Peer,</a:t>
            </a:r>
            <a:r>
              <a:rPr kumimoji="0" lang="en-US" sz="1400" b="1" i="1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free</a:t>
            </a:r>
            <a:r>
              <a:rPr kumimoji="0" lang="en-US" sz="1400" b="1" i="1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thinking</a:t>
            </a:r>
            <a:r>
              <a:rPr kumimoji="0" lang="en-US" sz="1400" b="1" i="1" u="none" strike="noStrike" kern="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US" sz="1400" b="1" i="1" u="none" strike="noStrike" kern="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unscripted</a:t>
            </a:r>
            <a:r>
              <a:rPr kumimoji="0" lang="en-US" sz="1400" b="1" i="1" u="none" strike="noStrike" kern="0" cap="none" spc="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threats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596265" algn="l"/>
              </a:tabLst>
              <a:defRPr/>
            </a:pPr>
            <a:r>
              <a:rPr kumimoji="0" lang="en-US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Cyber,</a:t>
            </a:r>
            <a:r>
              <a:rPr kumimoji="0" lang="en-US" sz="1400" b="0" i="0" u="none" strike="noStrike" kern="0" cap="none" spc="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Information,</a:t>
            </a:r>
            <a:r>
              <a:rPr kumimoji="0" lang="en-US" sz="1400" b="0" i="0" u="none" strike="noStrike" kern="0" cap="none" spc="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Electromagnetic</a:t>
            </a:r>
            <a:r>
              <a:rPr kumimoji="0" lang="en-US" sz="1400" b="0" i="0" u="none" strike="noStrike" kern="0" cap="none" spc="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threats</a:t>
            </a: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596265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Logistics</a:t>
            </a: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596265" algn="l"/>
              </a:tabLst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47650" marR="481330" lvl="0" indent="-1193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Provides</a:t>
            </a:r>
            <a:r>
              <a:rPr kumimoji="0" lang="en-US" sz="1400" b="0" i="0" u="none" strike="noStrike" kern="0" cap="none" spc="4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commander</a:t>
            </a:r>
            <a:r>
              <a:rPr kumimoji="0" lang="en-US" sz="1400" b="0" i="0" u="none" strike="noStrike" kern="0" cap="none" spc="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lang="en-US" sz="1400" b="0" i="0" u="none" strike="noStrike" kern="0" cap="none" spc="-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Army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with</a:t>
            </a:r>
            <a:r>
              <a:rPr kumimoji="0" lang="en-US" sz="1400" b="0" i="0" u="none" strike="noStrike" kern="0" cap="none" spc="5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real-time</a:t>
            </a:r>
            <a:r>
              <a:rPr kumimoji="0" lang="en-US" sz="1400" b="1" i="1" u="none" strike="noStrike" kern="0" cap="none" spc="4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feedback</a:t>
            </a:r>
            <a:r>
              <a:rPr kumimoji="0" lang="en-US" sz="1400" b="1" i="1" u="none" strike="noStrike" kern="0" cap="none" spc="7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 marL="128270" marR="48133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>
                <a:tab pos="248920" algn="l"/>
              </a:tabLst>
              <a:defRPr/>
            </a:pP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through</a:t>
            </a:r>
            <a:r>
              <a:rPr kumimoji="0" lang="en-US" sz="1400" b="0" i="0" u="none" strike="noStrike" kern="0" cap="none" spc="4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observation,</a:t>
            </a:r>
            <a:r>
              <a:rPr kumimoji="0" lang="en-US" sz="1400" b="0" i="0" u="none" strike="noStrike" kern="0" cap="none" spc="4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embedded </a:t>
            </a:r>
            <a:r>
              <a:rPr kumimoji="0" lang="en-US" sz="1400" b="0" i="0" u="none" strike="noStrike" kern="0" cap="none" spc="-37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mentors,</a:t>
            </a:r>
            <a:r>
              <a:rPr kumimoji="0" lang="en-US" sz="1400" b="0" i="0" u="none" strike="noStrike" kern="0" cap="none" spc="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after-action</a:t>
            </a:r>
            <a:r>
              <a:rPr kumimoji="0" lang="en-US" sz="1400" b="0" i="0" u="none" strike="noStrike" kern="0" cap="none" spc="6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reviews,</a:t>
            </a:r>
            <a:r>
              <a:rPr kumimoji="0" lang="en-US" sz="1400" b="0" i="0" u="none" strike="noStrike" kern="0" cap="none" spc="6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and</a:t>
            </a:r>
            <a:r>
              <a:rPr kumimoji="0" lang="en-US" sz="1400" b="0" i="0" u="none" strike="noStrike" kern="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 marL="128270" marR="48133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>
                <a:tab pos="248920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lessons</a:t>
            </a:r>
            <a:r>
              <a:rPr kumimoji="0" lang="en-US" sz="1400" b="0" i="0" u="none" strike="noStrike" kern="0" cap="none" spc="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learned</a:t>
            </a:r>
          </a:p>
          <a:p>
            <a:pPr marL="247650" marR="481330" lvl="0" indent="-1193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47650" marR="481330" lvl="0" indent="-1193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Integrates Army Battle Command Systems (C4I: Command, Control, </a:t>
            </a:r>
          </a:p>
          <a:p>
            <a:pPr marL="128270" marR="48133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>
                <a:tab pos="248920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Communication, Computers &amp; Intelligence) </a:t>
            </a:r>
          </a:p>
          <a:p>
            <a:pPr marL="247650" marR="481330" lvl="0" indent="-1193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47650" marR="481330" lvl="0" indent="-1193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Incorporates real world Command Nodes in field or garrison simulating </a:t>
            </a:r>
          </a:p>
          <a:p>
            <a:pPr marL="128270" marR="48133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>
                <a:tab pos="248920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static/mobile, at sea, or over the horizon capabilities</a:t>
            </a:r>
          </a:p>
          <a:p>
            <a:pPr marL="247650" marR="481330" lvl="0" indent="-1193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47650" marR="481330" lvl="0" indent="-1193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Includes ESC, BDEs (Functional, Multi-Functional) in various command relationships </a:t>
            </a:r>
          </a:p>
          <a:p>
            <a:pPr marL="247650" marR="481330" lvl="0" indent="-1193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grpSp>
        <p:nvGrpSpPr>
          <p:cNvPr id="5" name="object 43">
            <a:extLst>
              <a:ext uri="{FF2B5EF4-FFF2-40B4-BE49-F238E27FC236}">
                <a16:creationId xmlns:a16="http://schemas.microsoft.com/office/drawing/2014/main" id="{F85BD411-2F2F-B264-A70F-6836C87FF00B}"/>
              </a:ext>
            </a:extLst>
          </p:cNvPr>
          <p:cNvGrpSpPr/>
          <p:nvPr/>
        </p:nvGrpSpPr>
        <p:grpSpPr>
          <a:xfrm>
            <a:off x="7448083" y="2766885"/>
            <a:ext cx="2814564" cy="2832637"/>
            <a:chOff x="2063495" y="4852415"/>
            <a:chExt cx="1356359" cy="1255776"/>
          </a:xfrm>
        </p:grpSpPr>
        <p:pic>
          <p:nvPicPr>
            <p:cNvPr id="9" name="object 44">
              <a:extLst>
                <a:ext uri="{FF2B5EF4-FFF2-40B4-BE49-F238E27FC236}">
                  <a16:creationId xmlns:a16="http://schemas.microsoft.com/office/drawing/2014/main" id="{620C436B-EA12-D23E-0A30-6C94C675E67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63495" y="4852415"/>
              <a:ext cx="1356359" cy="1255776"/>
            </a:xfrm>
            <a:prstGeom prst="rect">
              <a:avLst/>
            </a:prstGeom>
          </p:spPr>
        </p:pic>
        <p:pic>
          <p:nvPicPr>
            <p:cNvPr id="10" name="object 45">
              <a:extLst>
                <a:ext uri="{FF2B5EF4-FFF2-40B4-BE49-F238E27FC236}">
                  <a16:creationId xmlns:a16="http://schemas.microsoft.com/office/drawing/2014/main" id="{A839B58E-3742-793A-9500-2A543F14E5DF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54935" y="4895087"/>
              <a:ext cx="1222248" cy="1127760"/>
            </a:xfrm>
            <a:prstGeom prst="rect">
              <a:avLst/>
            </a:prstGeom>
          </p:spPr>
        </p:pic>
        <p:pic>
          <p:nvPicPr>
            <p:cNvPr id="11" name="object 46">
              <a:extLst>
                <a:ext uri="{FF2B5EF4-FFF2-40B4-BE49-F238E27FC236}">
                  <a16:creationId xmlns:a16="http://schemas.microsoft.com/office/drawing/2014/main" id="{A53295F2-CA6A-0F55-7F26-70422503936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80359" y="5370575"/>
              <a:ext cx="307466" cy="161162"/>
            </a:xfrm>
            <a:prstGeom prst="rect">
              <a:avLst/>
            </a:prstGeom>
          </p:spPr>
        </p:pic>
        <p:sp>
          <p:nvSpPr>
            <p:cNvPr id="12" name="object 47">
              <a:extLst>
                <a:ext uri="{FF2B5EF4-FFF2-40B4-BE49-F238E27FC236}">
                  <a16:creationId xmlns:a16="http://schemas.microsoft.com/office/drawing/2014/main" id="{E3AF8A9B-2414-F97A-028F-52097A6B7A54}"/>
                </a:ext>
              </a:extLst>
            </p:cNvPr>
            <p:cNvSpPr/>
            <p:nvPr/>
          </p:nvSpPr>
          <p:spPr>
            <a:xfrm>
              <a:off x="2881883" y="5372099"/>
              <a:ext cx="307975" cy="161290"/>
            </a:xfrm>
            <a:custGeom>
              <a:avLst/>
              <a:gdLst/>
              <a:ahLst/>
              <a:cxnLst/>
              <a:rect l="l" t="t" r="r" b="b"/>
              <a:pathLst>
                <a:path w="307975" h="161289">
                  <a:moveTo>
                    <a:pt x="20320" y="0"/>
                  </a:moveTo>
                  <a:lnTo>
                    <a:pt x="254127" y="144399"/>
                  </a:lnTo>
                  <a:lnTo>
                    <a:pt x="250444" y="161162"/>
                  </a:lnTo>
                  <a:lnTo>
                    <a:pt x="307467" y="143128"/>
                  </a:lnTo>
                  <a:lnTo>
                    <a:pt x="275082" y="90931"/>
                  </a:lnTo>
                  <a:lnTo>
                    <a:pt x="270764" y="109600"/>
                  </a:lnTo>
                  <a:lnTo>
                    <a:pt x="0" y="51562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bject 48">
              <a:extLst>
                <a:ext uri="{FF2B5EF4-FFF2-40B4-BE49-F238E27FC236}">
                  <a16:creationId xmlns:a16="http://schemas.microsoft.com/office/drawing/2014/main" id="{AFD8BE7E-8224-611E-8E58-BB906B81017C}"/>
                </a:ext>
              </a:extLst>
            </p:cNvPr>
            <p:cNvSpPr/>
            <p:nvPr/>
          </p:nvSpPr>
          <p:spPr>
            <a:xfrm>
              <a:off x="3029711" y="5565644"/>
              <a:ext cx="106680" cy="73025"/>
            </a:xfrm>
            <a:custGeom>
              <a:avLst/>
              <a:gdLst/>
              <a:ahLst/>
              <a:cxnLst/>
              <a:rect l="l" t="t" r="r" b="b"/>
              <a:pathLst>
                <a:path w="106680" h="73025">
                  <a:moveTo>
                    <a:pt x="106564" y="0"/>
                  </a:moveTo>
                  <a:lnTo>
                    <a:pt x="0" y="0"/>
                  </a:lnTo>
                  <a:lnTo>
                    <a:pt x="0" y="72927"/>
                  </a:lnTo>
                  <a:lnTo>
                    <a:pt x="106564" y="72927"/>
                  </a:lnTo>
                  <a:lnTo>
                    <a:pt x="106564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bject 49">
              <a:extLst>
                <a:ext uri="{FF2B5EF4-FFF2-40B4-BE49-F238E27FC236}">
                  <a16:creationId xmlns:a16="http://schemas.microsoft.com/office/drawing/2014/main" id="{EA54F0B3-D2FD-957A-8E90-0E3C70250B58}"/>
                </a:ext>
              </a:extLst>
            </p:cNvPr>
            <p:cNvSpPr/>
            <p:nvPr/>
          </p:nvSpPr>
          <p:spPr>
            <a:xfrm>
              <a:off x="3029711" y="5565644"/>
              <a:ext cx="106680" cy="73025"/>
            </a:xfrm>
            <a:custGeom>
              <a:avLst/>
              <a:gdLst/>
              <a:ahLst/>
              <a:cxnLst/>
              <a:rect l="l" t="t" r="r" b="b"/>
              <a:pathLst>
                <a:path w="106680" h="73025">
                  <a:moveTo>
                    <a:pt x="0" y="72927"/>
                  </a:moveTo>
                  <a:lnTo>
                    <a:pt x="106564" y="72927"/>
                  </a:lnTo>
                  <a:lnTo>
                    <a:pt x="106564" y="0"/>
                  </a:lnTo>
                  <a:lnTo>
                    <a:pt x="0" y="0"/>
                  </a:lnTo>
                  <a:lnTo>
                    <a:pt x="0" y="72927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object 50">
              <a:extLst>
                <a:ext uri="{FF2B5EF4-FFF2-40B4-BE49-F238E27FC236}">
                  <a16:creationId xmlns:a16="http://schemas.microsoft.com/office/drawing/2014/main" id="{41A8C535-4CDF-116C-EFDD-EBD5860ECEF0}"/>
                </a:ext>
              </a:extLst>
            </p:cNvPr>
            <p:cNvSpPr/>
            <p:nvPr/>
          </p:nvSpPr>
          <p:spPr>
            <a:xfrm>
              <a:off x="3028187" y="5570219"/>
              <a:ext cx="109855" cy="70485"/>
            </a:xfrm>
            <a:custGeom>
              <a:avLst/>
              <a:gdLst/>
              <a:ahLst/>
              <a:cxnLst/>
              <a:rect l="l" t="t" r="r" b="b"/>
              <a:pathLst>
                <a:path w="109855" h="70485">
                  <a:moveTo>
                    <a:pt x="0" y="0"/>
                  </a:moveTo>
                  <a:lnTo>
                    <a:pt x="109474" y="68770"/>
                  </a:lnTo>
                </a:path>
                <a:path w="109855" h="70485">
                  <a:moveTo>
                    <a:pt x="0" y="70103"/>
                  </a:moveTo>
                  <a:lnTo>
                    <a:pt x="109474" y="1396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7" name="object 51">
              <a:extLst>
                <a:ext uri="{FF2B5EF4-FFF2-40B4-BE49-F238E27FC236}">
                  <a16:creationId xmlns:a16="http://schemas.microsoft.com/office/drawing/2014/main" id="{5ABD2A11-4536-33B4-A2BA-D01CC1B8EF26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749295" y="5370546"/>
              <a:ext cx="118618" cy="79277"/>
            </a:xfrm>
            <a:prstGeom prst="rect">
              <a:avLst/>
            </a:prstGeom>
          </p:spPr>
        </p:pic>
        <p:pic>
          <p:nvPicPr>
            <p:cNvPr id="18" name="object 52">
              <a:extLst>
                <a:ext uri="{FF2B5EF4-FFF2-40B4-BE49-F238E27FC236}">
                  <a16:creationId xmlns:a16="http://schemas.microsoft.com/office/drawing/2014/main" id="{C794C9A5-E8C3-A555-2207-D59ED7B26058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124199" y="5900927"/>
              <a:ext cx="82295" cy="79247"/>
            </a:xfrm>
            <a:prstGeom prst="rect">
              <a:avLst/>
            </a:prstGeom>
          </p:spPr>
        </p:pic>
        <p:pic>
          <p:nvPicPr>
            <p:cNvPr id="19" name="object 53">
              <a:extLst>
                <a:ext uri="{FF2B5EF4-FFF2-40B4-BE49-F238E27FC236}">
                  <a16:creationId xmlns:a16="http://schemas.microsoft.com/office/drawing/2014/main" id="{7A5BB793-BE34-EBCD-8919-43E1D173839A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08375" y="5724143"/>
              <a:ext cx="79248" cy="79247"/>
            </a:xfrm>
            <a:prstGeom prst="rect">
              <a:avLst/>
            </a:prstGeom>
          </p:spPr>
        </p:pic>
        <p:pic>
          <p:nvPicPr>
            <p:cNvPr id="20" name="object 54">
              <a:extLst>
                <a:ext uri="{FF2B5EF4-FFF2-40B4-BE49-F238E27FC236}">
                  <a16:creationId xmlns:a16="http://schemas.microsoft.com/office/drawing/2014/main" id="{26297D2C-493D-094A-280B-6F0235CA983B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133343" y="5730239"/>
              <a:ext cx="79248" cy="79247"/>
            </a:xfrm>
            <a:prstGeom prst="rect">
              <a:avLst/>
            </a:prstGeom>
          </p:spPr>
        </p:pic>
        <p:sp>
          <p:nvSpPr>
            <p:cNvPr id="21" name="object 55">
              <a:extLst>
                <a:ext uri="{FF2B5EF4-FFF2-40B4-BE49-F238E27FC236}">
                  <a16:creationId xmlns:a16="http://schemas.microsoft.com/office/drawing/2014/main" id="{20E0421C-08C8-3EDF-E715-1E670486C95B}"/>
                </a:ext>
              </a:extLst>
            </p:cNvPr>
            <p:cNvSpPr/>
            <p:nvPr/>
          </p:nvSpPr>
          <p:spPr>
            <a:xfrm>
              <a:off x="3127247" y="5580887"/>
              <a:ext cx="69850" cy="69850"/>
            </a:xfrm>
            <a:custGeom>
              <a:avLst/>
              <a:gdLst/>
              <a:ahLst/>
              <a:cxnLst/>
              <a:rect l="l" t="t" r="r" b="b"/>
              <a:pathLst>
                <a:path w="69850" h="69850">
                  <a:moveTo>
                    <a:pt x="34925" y="0"/>
                  </a:moveTo>
                  <a:lnTo>
                    <a:pt x="0" y="34836"/>
                  </a:lnTo>
                  <a:lnTo>
                    <a:pt x="34925" y="69659"/>
                  </a:lnTo>
                  <a:lnTo>
                    <a:pt x="69722" y="34836"/>
                  </a:lnTo>
                  <a:lnTo>
                    <a:pt x="3492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object 56">
              <a:extLst>
                <a:ext uri="{FF2B5EF4-FFF2-40B4-BE49-F238E27FC236}">
                  <a16:creationId xmlns:a16="http://schemas.microsoft.com/office/drawing/2014/main" id="{1E1B8F4C-95FF-E5FC-C8F9-A5A918D0EB5D}"/>
                </a:ext>
              </a:extLst>
            </p:cNvPr>
            <p:cNvSpPr/>
            <p:nvPr/>
          </p:nvSpPr>
          <p:spPr>
            <a:xfrm>
              <a:off x="3128771" y="5582411"/>
              <a:ext cx="69850" cy="69850"/>
            </a:xfrm>
            <a:custGeom>
              <a:avLst/>
              <a:gdLst/>
              <a:ahLst/>
              <a:cxnLst/>
              <a:rect l="l" t="t" r="r" b="b"/>
              <a:pathLst>
                <a:path w="69850" h="69850">
                  <a:moveTo>
                    <a:pt x="0" y="34836"/>
                  </a:moveTo>
                  <a:lnTo>
                    <a:pt x="34925" y="0"/>
                  </a:lnTo>
                  <a:lnTo>
                    <a:pt x="69722" y="34836"/>
                  </a:lnTo>
                  <a:lnTo>
                    <a:pt x="34925" y="69659"/>
                  </a:lnTo>
                  <a:lnTo>
                    <a:pt x="0" y="34836"/>
                  </a:lnTo>
                  <a:close/>
                </a:path>
                <a:path w="69850" h="69850">
                  <a:moveTo>
                    <a:pt x="17779" y="34175"/>
                  </a:moveTo>
                  <a:lnTo>
                    <a:pt x="17779" y="28371"/>
                  </a:lnTo>
                  <a:lnTo>
                    <a:pt x="25400" y="23660"/>
                  </a:lnTo>
                  <a:lnTo>
                    <a:pt x="34925" y="23660"/>
                  </a:lnTo>
                  <a:lnTo>
                    <a:pt x="44322" y="23660"/>
                  </a:lnTo>
                  <a:lnTo>
                    <a:pt x="51942" y="28371"/>
                  </a:lnTo>
                  <a:lnTo>
                    <a:pt x="51942" y="34175"/>
                  </a:lnTo>
                  <a:lnTo>
                    <a:pt x="51942" y="39979"/>
                  </a:lnTo>
                  <a:lnTo>
                    <a:pt x="44322" y="44691"/>
                  </a:lnTo>
                  <a:lnTo>
                    <a:pt x="34925" y="44691"/>
                  </a:lnTo>
                  <a:lnTo>
                    <a:pt x="25400" y="44691"/>
                  </a:lnTo>
                  <a:lnTo>
                    <a:pt x="17779" y="39979"/>
                  </a:lnTo>
                  <a:lnTo>
                    <a:pt x="17779" y="34175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3" name="object 57">
              <a:extLst>
                <a:ext uri="{FF2B5EF4-FFF2-40B4-BE49-F238E27FC236}">
                  <a16:creationId xmlns:a16="http://schemas.microsoft.com/office/drawing/2014/main" id="{D5224990-875B-CAE1-A4FB-3E981C83DA00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447543" y="5230338"/>
              <a:ext cx="115356" cy="82071"/>
            </a:xfrm>
            <a:prstGeom prst="rect">
              <a:avLst/>
            </a:prstGeom>
          </p:spPr>
        </p:pic>
        <p:sp>
          <p:nvSpPr>
            <p:cNvPr id="24" name="object 58">
              <a:extLst>
                <a:ext uri="{FF2B5EF4-FFF2-40B4-BE49-F238E27FC236}">
                  <a16:creationId xmlns:a16="http://schemas.microsoft.com/office/drawing/2014/main" id="{19CA4FD3-45BD-7ADC-D6C4-DAEC1CAA6063}"/>
                </a:ext>
              </a:extLst>
            </p:cNvPr>
            <p:cNvSpPr/>
            <p:nvPr/>
          </p:nvSpPr>
          <p:spPr>
            <a:xfrm>
              <a:off x="2834639" y="5519927"/>
              <a:ext cx="182880" cy="158750"/>
            </a:xfrm>
            <a:custGeom>
              <a:avLst/>
              <a:gdLst/>
              <a:ahLst/>
              <a:cxnLst/>
              <a:rect l="l" t="t" r="r" b="b"/>
              <a:pathLst>
                <a:path w="182880" h="158750">
                  <a:moveTo>
                    <a:pt x="34798" y="0"/>
                  </a:moveTo>
                  <a:lnTo>
                    <a:pt x="0" y="40894"/>
                  </a:lnTo>
                  <a:lnTo>
                    <a:pt x="123062" y="137947"/>
                  </a:lnTo>
                  <a:lnTo>
                    <a:pt x="105664" y="158381"/>
                  </a:lnTo>
                  <a:lnTo>
                    <a:pt x="182880" y="150990"/>
                  </a:lnTo>
                  <a:lnTo>
                    <a:pt x="175260" y="76657"/>
                  </a:lnTo>
                  <a:lnTo>
                    <a:pt x="157734" y="97091"/>
                  </a:lnTo>
                  <a:lnTo>
                    <a:pt x="34798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object 59">
              <a:extLst>
                <a:ext uri="{FF2B5EF4-FFF2-40B4-BE49-F238E27FC236}">
                  <a16:creationId xmlns:a16="http://schemas.microsoft.com/office/drawing/2014/main" id="{C943ED46-2ECB-8A71-0AD6-FF0DDBFC4DC8}"/>
                </a:ext>
              </a:extLst>
            </p:cNvPr>
            <p:cNvSpPr/>
            <p:nvPr/>
          </p:nvSpPr>
          <p:spPr>
            <a:xfrm>
              <a:off x="2836163" y="5521451"/>
              <a:ext cx="182880" cy="158750"/>
            </a:xfrm>
            <a:custGeom>
              <a:avLst/>
              <a:gdLst/>
              <a:ahLst/>
              <a:cxnLst/>
              <a:rect l="l" t="t" r="r" b="b"/>
              <a:pathLst>
                <a:path w="182880" h="158750">
                  <a:moveTo>
                    <a:pt x="34798" y="0"/>
                  </a:moveTo>
                  <a:lnTo>
                    <a:pt x="157734" y="97091"/>
                  </a:lnTo>
                  <a:lnTo>
                    <a:pt x="175260" y="76657"/>
                  </a:lnTo>
                  <a:lnTo>
                    <a:pt x="182880" y="150990"/>
                  </a:lnTo>
                  <a:lnTo>
                    <a:pt x="105663" y="158381"/>
                  </a:lnTo>
                  <a:lnTo>
                    <a:pt x="123062" y="137947"/>
                  </a:lnTo>
                  <a:lnTo>
                    <a:pt x="0" y="40894"/>
                  </a:lnTo>
                  <a:lnTo>
                    <a:pt x="34798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object 60">
              <a:extLst>
                <a:ext uri="{FF2B5EF4-FFF2-40B4-BE49-F238E27FC236}">
                  <a16:creationId xmlns:a16="http://schemas.microsoft.com/office/drawing/2014/main" id="{35E584B0-39E1-FE87-D942-9A845A32B7D0}"/>
                </a:ext>
              </a:extLst>
            </p:cNvPr>
            <p:cNvSpPr/>
            <p:nvPr/>
          </p:nvSpPr>
          <p:spPr>
            <a:xfrm>
              <a:off x="3005327" y="5428458"/>
              <a:ext cx="109855" cy="73025"/>
            </a:xfrm>
            <a:custGeom>
              <a:avLst/>
              <a:gdLst/>
              <a:ahLst/>
              <a:cxnLst/>
              <a:rect l="l" t="t" r="r" b="b"/>
              <a:pathLst>
                <a:path w="109855" h="73025">
                  <a:moveTo>
                    <a:pt x="109261" y="0"/>
                  </a:moveTo>
                  <a:lnTo>
                    <a:pt x="0" y="0"/>
                  </a:lnTo>
                  <a:lnTo>
                    <a:pt x="0" y="72927"/>
                  </a:lnTo>
                  <a:lnTo>
                    <a:pt x="109261" y="72927"/>
                  </a:lnTo>
                  <a:lnTo>
                    <a:pt x="109261" y="0"/>
                  </a:lnTo>
                  <a:close/>
                </a:path>
              </a:pathLst>
            </a:custGeom>
            <a:solidFill>
              <a:srgbClr val="93B3D5"/>
            </a:solidFill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object 61">
              <a:extLst>
                <a:ext uri="{FF2B5EF4-FFF2-40B4-BE49-F238E27FC236}">
                  <a16:creationId xmlns:a16="http://schemas.microsoft.com/office/drawing/2014/main" id="{1F71987E-443E-23D1-BA0C-934FFC0BEEFA}"/>
                </a:ext>
              </a:extLst>
            </p:cNvPr>
            <p:cNvSpPr/>
            <p:nvPr/>
          </p:nvSpPr>
          <p:spPr>
            <a:xfrm>
              <a:off x="3005327" y="5428458"/>
              <a:ext cx="109855" cy="73025"/>
            </a:xfrm>
            <a:custGeom>
              <a:avLst/>
              <a:gdLst/>
              <a:ahLst/>
              <a:cxnLst/>
              <a:rect l="l" t="t" r="r" b="b"/>
              <a:pathLst>
                <a:path w="109855" h="73025">
                  <a:moveTo>
                    <a:pt x="0" y="72927"/>
                  </a:moveTo>
                  <a:lnTo>
                    <a:pt x="109261" y="72927"/>
                  </a:lnTo>
                  <a:lnTo>
                    <a:pt x="109261" y="0"/>
                  </a:lnTo>
                  <a:lnTo>
                    <a:pt x="0" y="0"/>
                  </a:lnTo>
                  <a:lnTo>
                    <a:pt x="0" y="72927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object 62">
              <a:extLst>
                <a:ext uri="{FF2B5EF4-FFF2-40B4-BE49-F238E27FC236}">
                  <a16:creationId xmlns:a16="http://schemas.microsoft.com/office/drawing/2014/main" id="{75A9FBB5-D748-E4FF-DA93-D42D18E184BE}"/>
                </a:ext>
              </a:extLst>
            </p:cNvPr>
            <p:cNvSpPr/>
            <p:nvPr/>
          </p:nvSpPr>
          <p:spPr>
            <a:xfrm>
              <a:off x="3006851" y="5433059"/>
              <a:ext cx="106680" cy="70485"/>
            </a:xfrm>
            <a:custGeom>
              <a:avLst/>
              <a:gdLst/>
              <a:ahLst/>
              <a:cxnLst/>
              <a:rect l="l" t="t" r="r" b="b"/>
              <a:pathLst>
                <a:path w="106680" h="70485">
                  <a:moveTo>
                    <a:pt x="0" y="0"/>
                  </a:moveTo>
                  <a:lnTo>
                    <a:pt x="106425" y="68706"/>
                  </a:lnTo>
                </a:path>
                <a:path w="106680" h="70485">
                  <a:moveTo>
                    <a:pt x="0" y="70103"/>
                  </a:moveTo>
                  <a:lnTo>
                    <a:pt x="106425" y="1396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object 63">
              <a:extLst>
                <a:ext uri="{FF2B5EF4-FFF2-40B4-BE49-F238E27FC236}">
                  <a16:creationId xmlns:a16="http://schemas.microsoft.com/office/drawing/2014/main" id="{F38D1C40-D00E-FF8B-32CD-FD83D747E6E0}"/>
                </a:ext>
              </a:extLst>
            </p:cNvPr>
            <p:cNvSpPr/>
            <p:nvPr/>
          </p:nvSpPr>
          <p:spPr>
            <a:xfrm>
              <a:off x="2816351" y="5516936"/>
              <a:ext cx="106680" cy="69850"/>
            </a:xfrm>
            <a:custGeom>
              <a:avLst/>
              <a:gdLst/>
              <a:ahLst/>
              <a:cxnLst/>
              <a:rect l="l" t="t" r="r" b="b"/>
              <a:pathLst>
                <a:path w="106680" h="69850">
                  <a:moveTo>
                    <a:pt x="106564" y="0"/>
                  </a:moveTo>
                  <a:lnTo>
                    <a:pt x="0" y="0"/>
                  </a:lnTo>
                  <a:lnTo>
                    <a:pt x="0" y="69665"/>
                  </a:lnTo>
                  <a:lnTo>
                    <a:pt x="106564" y="69665"/>
                  </a:lnTo>
                  <a:lnTo>
                    <a:pt x="106564" y="0"/>
                  </a:lnTo>
                  <a:close/>
                </a:path>
              </a:pathLst>
            </a:custGeom>
            <a:solidFill>
              <a:srgbClr val="93B3D5"/>
            </a:solidFill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object 64">
              <a:extLst>
                <a:ext uri="{FF2B5EF4-FFF2-40B4-BE49-F238E27FC236}">
                  <a16:creationId xmlns:a16="http://schemas.microsoft.com/office/drawing/2014/main" id="{71368774-24D4-6FE1-2EF6-0008BED1B146}"/>
                </a:ext>
              </a:extLst>
            </p:cNvPr>
            <p:cNvSpPr/>
            <p:nvPr/>
          </p:nvSpPr>
          <p:spPr>
            <a:xfrm>
              <a:off x="2816351" y="5516936"/>
              <a:ext cx="106680" cy="69850"/>
            </a:xfrm>
            <a:custGeom>
              <a:avLst/>
              <a:gdLst/>
              <a:ahLst/>
              <a:cxnLst/>
              <a:rect l="l" t="t" r="r" b="b"/>
              <a:pathLst>
                <a:path w="106680" h="69850">
                  <a:moveTo>
                    <a:pt x="0" y="69665"/>
                  </a:moveTo>
                  <a:lnTo>
                    <a:pt x="106564" y="69665"/>
                  </a:lnTo>
                  <a:lnTo>
                    <a:pt x="106564" y="0"/>
                  </a:lnTo>
                  <a:lnTo>
                    <a:pt x="0" y="0"/>
                  </a:lnTo>
                  <a:lnTo>
                    <a:pt x="0" y="69665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object 65">
              <a:extLst>
                <a:ext uri="{FF2B5EF4-FFF2-40B4-BE49-F238E27FC236}">
                  <a16:creationId xmlns:a16="http://schemas.microsoft.com/office/drawing/2014/main" id="{A66EE684-A625-4080-7E54-BEEA223CF9B7}"/>
                </a:ext>
              </a:extLst>
            </p:cNvPr>
            <p:cNvSpPr/>
            <p:nvPr/>
          </p:nvSpPr>
          <p:spPr>
            <a:xfrm>
              <a:off x="2148839" y="4885943"/>
              <a:ext cx="1237615" cy="1146175"/>
            </a:xfrm>
            <a:custGeom>
              <a:avLst/>
              <a:gdLst/>
              <a:ahLst/>
              <a:cxnLst/>
              <a:rect l="l" t="t" r="r" b="b"/>
              <a:pathLst>
                <a:path w="1237614" h="1146175">
                  <a:moveTo>
                    <a:pt x="0" y="1146047"/>
                  </a:moveTo>
                  <a:lnTo>
                    <a:pt x="1237488" y="1146047"/>
                  </a:lnTo>
                  <a:lnTo>
                    <a:pt x="1237488" y="0"/>
                  </a:lnTo>
                  <a:lnTo>
                    <a:pt x="0" y="0"/>
                  </a:lnTo>
                  <a:lnTo>
                    <a:pt x="0" y="1146047"/>
                  </a:lnTo>
                  <a:close/>
                </a:path>
              </a:pathLst>
            </a:custGeom>
            <a:ln w="18288">
              <a:solidFill>
                <a:srgbClr val="000000"/>
              </a:solidFill>
            </a:ln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9981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6">
            <a:extLst>
              <a:ext uri="{FF2B5EF4-FFF2-40B4-BE49-F238E27FC236}">
                <a16:creationId xmlns:a16="http://schemas.microsoft.com/office/drawing/2014/main" id="{C5400570-3D9E-D178-41D0-2053EC77533A}"/>
              </a:ext>
            </a:extLst>
          </p:cNvPr>
          <p:cNvGrpSpPr/>
          <p:nvPr/>
        </p:nvGrpSpPr>
        <p:grpSpPr>
          <a:xfrm>
            <a:off x="1593031" y="714543"/>
            <a:ext cx="8993161" cy="5535429"/>
            <a:chOff x="112776" y="975359"/>
            <a:chExt cx="8918575" cy="2622237"/>
          </a:xfrm>
        </p:grpSpPr>
        <p:sp>
          <p:nvSpPr>
            <p:cNvPr id="4" name="object 7">
              <a:extLst>
                <a:ext uri="{FF2B5EF4-FFF2-40B4-BE49-F238E27FC236}">
                  <a16:creationId xmlns:a16="http://schemas.microsoft.com/office/drawing/2014/main" id="{003EDBD2-8E18-8D9C-4DB6-29FE10A57E62}"/>
                </a:ext>
              </a:extLst>
            </p:cNvPr>
            <p:cNvSpPr/>
            <p:nvPr/>
          </p:nvSpPr>
          <p:spPr>
            <a:xfrm>
              <a:off x="112776" y="975360"/>
              <a:ext cx="8918575" cy="2622236"/>
            </a:xfrm>
            <a:custGeom>
              <a:avLst/>
              <a:gdLst/>
              <a:ahLst/>
              <a:cxnLst/>
              <a:rect l="l" t="t" r="r" b="b"/>
              <a:pathLst>
                <a:path w="8918575" h="2746375">
                  <a:moveTo>
                    <a:pt x="8918448" y="0"/>
                  </a:moveTo>
                  <a:lnTo>
                    <a:pt x="0" y="0"/>
                  </a:lnTo>
                  <a:lnTo>
                    <a:pt x="0" y="2746248"/>
                  </a:lnTo>
                  <a:lnTo>
                    <a:pt x="8918448" y="2746248"/>
                  </a:lnTo>
                  <a:lnTo>
                    <a:pt x="8918448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bject 8">
              <a:extLst>
                <a:ext uri="{FF2B5EF4-FFF2-40B4-BE49-F238E27FC236}">
                  <a16:creationId xmlns:a16="http://schemas.microsoft.com/office/drawing/2014/main" id="{CF5FA510-D6BF-361E-A863-802C7E772459}"/>
                </a:ext>
              </a:extLst>
            </p:cNvPr>
            <p:cNvSpPr/>
            <p:nvPr/>
          </p:nvSpPr>
          <p:spPr>
            <a:xfrm>
              <a:off x="112776" y="975359"/>
              <a:ext cx="8918575" cy="2622237"/>
            </a:xfrm>
            <a:custGeom>
              <a:avLst/>
              <a:gdLst/>
              <a:ahLst/>
              <a:cxnLst/>
              <a:rect l="l" t="t" r="r" b="b"/>
              <a:pathLst>
                <a:path w="8918575" h="2746375">
                  <a:moveTo>
                    <a:pt x="0" y="2746248"/>
                  </a:moveTo>
                  <a:lnTo>
                    <a:pt x="8918448" y="2746248"/>
                  </a:lnTo>
                  <a:lnTo>
                    <a:pt x="8918448" y="0"/>
                  </a:lnTo>
                  <a:lnTo>
                    <a:pt x="0" y="0"/>
                  </a:lnTo>
                  <a:lnTo>
                    <a:pt x="0" y="2746248"/>
                  </a:lnTo>
                  <a:close/>
                </a:path>
              </a:pathLst>
            </a:custGeom>
            <a:ln w="2438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bject 9">
              <a:extLst>
                <a:ext uri="{FF2B5EF4-FFF2-40B4-BE49-F238E27FC236}">
                  <a16:creationId xmlns:a16="http://schemas.microsoft.com/office/drawing/2014/main" id="{2A0C0E1F-481C-3E9A-FB38-0874A6963CDA}"/>
                </a:ext>
              </a:extLst>
            </p:cNvPr>
            <p:cNvSpPr/>
            <p:nvPr/>
          </p:nvSpPr>
          <p:spPr>
            <a:xfrm>
              <a:off x="207263" y="1039877"/>
              <a:ext cx="8729980" cy="351835"/>
            </a:xfrm>
            <a:custGeom>
              <a:avLst/>
              <a:gdLst/>
              <a:ahLst/>
              <a:cxnLst/>
              <a:rect l="l" t="t" r="r" b="b"/>
              <a:pathLst>
                <a:path w="8729980" h="588644">
                  <a:moveTo>
                    <a:pt x="8658225" y="0"/>
                  </a:moveTo>
                  <a:lnTo>
                    <a:pt x="71221" y="0"/>
                  </a:lnTo>
                  <a:lnTo>
                    <a:pt x="43500" y="5595"/>
                  </a:lnTo>
                  <a:lnTo>
                    <a:pt x="20861" y="20859"/>
                  </a:lnTo>
                  <a:lnTo>
                    <a:pt x="5597" y="43505"/>
                  </a:lnTo>
                  <a:lnTo>
                    <a:pt x="0" y="71247"/>
                  </a:lnTo>
                  <a:lnTo>
                    <a:pt x="0" y="517017"/>
                  </a:lnTo>
                  <a:lnTo>
                    <a:pt x="5597" y="544758"/>
                  </a:lnTo>
                  <a:lnTo>
                    <a:pt x="20861" y="567404"/>
                  </a:lnTo>
                  <a:lnTo>
                    <a:pt x="43500" y="582668"/>
                  </a:lnTo>
                  <a:lnTo>
                    <a:pt x="71221" y="588263"/>
                  </a:lnTo>
                  <a:lnTo>
                    <a:pt x="8658225" y="588263"/>
                  </a:lnTo>
                  <a:lnTo>
                    <a:pt x="8685966" y="582668"/>
                  </a:lnTo>
                  <a:lnTo>
                    <a:pt x="8708612" y="567404"/>
                  </a:lnTo>
                  <a:lnTo>
                    <a:pt x="8723876" y="544758"/>
                  </a:lnTo>
                  <a:lnTo>
                    <a:pt x="8729471" y="517017"/>
                  </a:lnTo>
                  <a:lnTo>
                    <a:pt x="8729471" y="71247"/>
                  </a:lnTo>
                  <a:lnTo>
                    <a:pt x="8723876" y="43505"/>
                  </a:lnTo>
                  <a:lnTo>
                    <a:pt x="8708612" y="20859"/>
                  </a:lnTo>
                  <a:lnTo>
                    <a:pt x="8685966" y="5595"/>
                  </a:lnTo>
                  <a:lnTo>
                    <a:pt x="8658225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object 10">
            <a:extLst>
              <a:ext uri="{FF2B5EF4-FFF2-40B4-BE49-F238E27FC236}">
                <a16:creationId xmlns:a16="http://schemas.microsoft.com/office/drawing/2014/main" id="{B0F68205-0DE3-3CFE-854E-BF9A421F6CE2}"/>
              </a:ext>
            </a:extLst>
          </p:cNvPr>
          <p:cNvSpPr txBox="1">
            <a:spLocks/>
          </p:cNvSpPr>
          <p:nvPr/>
        </p:nvSpPr>
        <p:spPr>
          <a:xfrm>
            <a:off x="1688308" y="841924"/>
            <a:ext cx="8802989" cy="562846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lvl1pPr marL="0">
              <a:defRPr sz="1400" b="1" i="1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905" marR="0" lvl="0" indent="0" algn="ctr" defTabSz="914400" rtl="0" eaLnBrk="1" fontAlgn="auto" latinLnBrk="0" hangingPunct="1">
              <a:lnSpc>
                <a:spcPct val="100000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MCTP OC/Ts facilitate mission command training through 24-hour coverage for unit command groups, staff, and key leaders in their respective command posts, as well as staff/warfighting function and integrating cells throughout the WFX. TR350-50-3</a:t>
            </a:r>
            <a:endParaRPr kumimoji="0" lang="en-US" sz="1400" b="1" i="1" u="none" strike="noStrike" kern="0" cap="none" spc="-1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47650" marR="0" lvl="0" indent="-119380" algn="l" defTabSz="914400" rtl="0" eaLnBrk="1" fontAlgn="auto" latinLnBrk="0" hangingPunct="1">
              <a:lnSpc>
                <a:spcPct val="100000"/>
              </a:lnSpc>
              <a:spcBef>
                <a:spcPts val="94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r>
              <a:rPr kumimoji="0" lang="en-US" sz="1400" b="0" i="0" u="none" strike="noStrike" kern="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Religious Support Observers, Coaches &amp; Trainers aligned against 3 Operations Groups (Alpha, Bravo, Charlie)</a:t>
            </a: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47650" marR="0" lvl="0" indent="-1193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247650" marR="0" lvl="0" indent="-1193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role of the MCTP OC/T</a:t>
            </a: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:</a:t>
            </a: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96265" algn="l"/>
              </a:tabLst>
              <a:defRPr/>
            </a:pPr>
            <a:r>
              <a:rPr kumimoji="0" lang="en-US" sz="1400" b="1" i="1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Help you see yourself – ask lots of questions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596265" algn="l"/>
              </a:tabLst>
              <a:defRPr/>
            </a:pPr>
            <a:r>
              <a:rPr kumimoji="0" lang="en-US" sz="14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Learn from you as we share our experiences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596265" algn="l"/>
              </a:tabLst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Know doctrine, understand Division and Corps operations</a:t>
            </a: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596265" algn="l"/>
              </a:tabLst>
              <a:defRPr/>
            </a:pPr>
            <a:r>
              <a:rPr kumimoji="0" lang="en-US" sz="1400" b="1" i="1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Do not act as a higher command, adversaries, or sharpshoot you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596265" algn="l"/>
              </a:tabLst>
              <a:defRPr/>
            </a:pPr>
            <a:r>
              <a:rPr kumimoji="0" lang="en-US" sz="14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It is your exercise – own it, we are an outside observer</a:t>
            </a: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596265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Provide as many touchpoints, trainings, product review as you want or need</a:t>
            </a:r>
          </a:p>
          <a:p>
            <a:pPr marL="594995" marR="0" lvl="1" indent="-13144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596265" algn="l"/>
              </a:tabLst>
              <a:defRPr/>
            </a:pP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082925" marR="0" lvl="1" indent="-1127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395288" algn="l"/>
              </a:tabLst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Striking the right balance of presence, observation, coaching, and absence</a:t>
            </a:r>
          </a:p>
          <a:p>
            <a:pPr marL="247650" marR="481330" lvl="0" indent="-1193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082925" marR="481330" lvl="5" indent="-119063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MCTP OC/T mission is the support of Divisions, Corps, &amp; ASCCs – we are happy to work with BDEs, but we will ask first</a:t>
            </a:r>
          </a:p>
          <a:p>
            <a:pPr marL="3082925" marR="481330" lvl="0" indent="-119063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082925" marR="481330" lvl="5" indent="-119063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Coordinate closely with 1</a:t>
            </a:r>
            <a:r>
              <a:rPr kumimoji="0" lang="en-US" sz="1400" b="0" i="0" u="none" strike="noStrike" kern="0" cap="none" spc="-1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</a:t>
            </a: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Army during training events with National Guard</a:t>
            </a:r>
          </a:p>
          <a:p>
            <a:pPr marL="3082925" marR="481330" lvl="0" indent="-119063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082925" marR="481330" lvl="5" indent="-119063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Publishes papers, articles, briefings, and provide training on request</a:t>
            </a:r>
          </a:p>
          <a:p>
            <a:pPr marL="247650" marR="481330" lvl="0" indent="-11938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248920" algn="l"/>
              </a:tabLst>
              <a:defRPr/>
            </a:pPr>
            <a:endParaRPr kumimoji="0" lang="en-US" sz="1400" b="0" i="0" u="none" strike="noStrike" kern="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Subtitle 7"/>
          <p:cNvSpPr txBox="1">
            <a:spLocks noGrp="1"/>
          </p:cNvSpPr>
          <p:nvPr>
            <p:ph type="subTitle" idx="1"/>
          </p:nvPr>
        </p:nvSpPr>
        <p:spPr>
          <a:xfrm>
            <a:off x="6096000" y="136524"/>
            <a:ext cx="4572000" cy="4247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+mj-lt"/>
              </a:rPr>
              <a:t>Who are we?</a:t>
            </a:r>
            <a:endParaRPr lang="en-US" b="1" dirty="0">
              <a:solidFill>
                <a:prstClr val="black"/>
              </a:solidFill>
              <a:latin typeface="+mj-lt"/>
            </a:endParaRPr>
          </a:p>
        </p:txBody>
      </p:sp>
      <p:pic>
        <p:nvPicPr>
          <p:cNvPr id="35" name="Picture 34" descr="A picture containing text, indoor, person&#10;&#10;Description automatically generated">
            <a:extLst>
              <a:ext uri="{FF2B5EF4-FFF2-40B4-BE49-F238E27FC236}">
                <a16:creationId xmlns:a16="http://schemas.microsoft.com/office/drawing/2014/main" id="{884DE50D-7F74-E756-F679-2180D0638B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705" y="3930978"/>
            <a:ext cx="2873825" cy="1915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32097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 txBox="1">
            <a:spLocks noGrp="1"/>
          </p:cNvSpPr>
          <p:nvPr>
            <p:ph type="subTitle" idx="1"/>
          </p:nvPr>
        </p:nvSpPr>
        <p:spPr>
          <a:xfrm>
            <a:off x="6096000" y="136524"/>
            <a:ext cx="4572000" cy="4247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+mj-lt"/>
              </a:rPr>
              <a:t>How to Win a WFX</a:t>
            </a:r>
            <a:endParaRPr lang="en-US" b="1" dirty="0">
              <a:solidFill>
                <a:prstClr val="black"/>
              </a:solidFill>
              <a:latin typeface="+mj-lt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446AF3A-FDE2-C808-E546-120BF1B08B1B}"/>
              </a:ext>
            </a:extLst>
          </p:cNvPr>
          <p:cNvGrpSpPr/>
          <p:nvPr/>
        </p:nvGrpSpPr>
        <p:grpSpPr>
          <a:xfrm>
            <a:off x="1688970" y="697585"/>
            <a:ext cx="8814061" cy="5658766"/>
            <a:chOff x="263951" y="697585"/>
            <a:chExt cx="8644379" cy="5448692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66F56DB-7553-8849-BC1E-202827E82009}"/>
                </a:ext>
              </a:extLst>
            </p:cNvPr>
            <p:cNvSpPr/>
            <p:nvPr/>
          </p:nvSpPr>
          <p:spPr>
            <a:xfrm>
              <a:off x="263951" y="697585"/>
              <a:ext cx="8644379" cy="5448692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048DF69E-28B3-C668-F74B-103896A14C44}"/>
                </a:ext>
              </a:extLst>
            </p:cNvPr>
            <p:cNvGrpSpPr/>
            <p:nvPr/>
          </p:nvGrpSpPr>
          <p:grpSpPr>
            <a:xfrm>
              <a:off x="358218" y="791852"/>
              <a:ext cx="8427565" cy="5198882"/>
              <a:chOff x="367643" y="791852"/>
              <a:chExt cx="8427565" cy="5198882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5A22803-0B77-FC1F-4B5A-33A10A2C95C2}"/>
                  </a:ext>
                </a:extLst>
              </p:cNvPr>
              <p:cNvSpPr/>
              <p:nvPr/>
            </p:nvSpPr>
            <p:spPr>
              <a:xfrm>
                <a:off x="367643" y="800917"/>
                <a:ext cx="4213787" cy="179109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Start Early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It is about your products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Identify your Top 3 Priorities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Match your Commander’s energy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Don’t prepare for WFX, prepare for War</a:t>
                </a:r>
              </a:p>
            </p:txBody>
          </p:sp>
          <p:sp>
            <p:nvSpPr>
              <p:cNvPr id="34" name="object 9">
                <a:extLst>
                  <a:ext uri="{FF2B5EF4-FFF2-40B4-BE49-F238E27FC236}">
                    <a16:creationId xmlns:a16="http://schemas.microsoft.com/office/drawing/2014/main" id="{7FE2B408-9EDB-DAD0-6004-5F1FC5A8487A}"/>
                  </a:ext>
                </a:extLst>
              </p:cNvPr>
              <p:cNvSpPr/>
              <p:nvPr/>
            </p:nvSpPr>
            <p:spPr>
              <a:xfrm>
                <a:off x="433632" y="876331"/>
                <a:ext cx="4072379" cy="392987"/>
              </a:xfrm>
              <a:custGeom>
                <a:avLst/>
                <a:gdLst/>
                <a:ahLst/>
                <a:cxnLst/>
                <a:rect l="l" t="t" r="r" b="b"/>
                <a:pathLst>
                  <a:path w="8729980" h="588644">
                    <a:moveTo>
                      <a:pt x="8658225" y="0"/>
                    </a:moveTo>
                    <a:lnTo>
                      <a:pt x="71221" y="0"/>
                    </a:lnTo>
                    <a:lnTo>
                      <a:pt x="43500" y="5595"/>
                    </a:lnTo>
                    <a:lnTo>
                      <a:pt x="20861" y="20859"/>
                    </a:lnTo>
                    <a:lnTo>
                      <a:pt x="5597" y="43505"/>
                    </a:lnTo>
                    <a:lnTo>
                      <a:pt x="0" y="71247"/>
                    </a:lnTo>
                    <a:lnTo>
                      <a:pt x="0" y="517017"/>
                    </a:lnTo>
                    <a:lnTo>
                      <a:pt x="5597" y="544758"/>
                    </a:lnTo>
                    <a:lnTo>
                      <a:pt x="20861" y="567404"/>
                    </a:lnTo>
                    <a:lnTo>
                      <a:pt x="43500" y="582668"/>
                    </a:lnTo>
                    <a:lnTo>
                      <a:pt x="71221" y="588263"/>
                    </a:lnTo>
                    <a:lnTo>
                      <a:pt x="8658225" y="588263"/>
                    </a:lnTo>
                    <a:lnTo>
                      <a:pt x="8685966" y="582668"/>
                    </a:lnTo>
                    <a:lnTo>
                      <a:pt x="8708612" y="567404"/>
                    </a:lnTo>
                    <a:lnTo>
                      <a:pt x="8723876" y="544758"/>
                    </a:lnTo>
                    <a:lnTo>
                      <a:pt x="8729471" y="517017"/>
                    </a:lnTo>
                    <a:lnTo>
                      <a:pt x="8729471" y="71247"/>
                    </a:lnTo>
                    <a:lnTo>
                      <a:pt x="8723876" y="43505"/>
                    </a:lnTo>
                    <a:lnTo>
                      <a:pt x="8708612" y="20859"/>
                    </a:lnTo>
                    <a:lnTo>
                      <a:pt x="8685966" y="5595"/>
                    </a:lnTo>
                    <a:lnTo>
                      <a:pt x="8658225" y="0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Approach</a:t>
                </a:r>
                <a:endParaRPr kumimoji="0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E350E15-A169-7E3D-074C-C45336DCAE8F}"/>
                  </a:ext>
                </a:extLst>
              </p:cNvPr>
              <p:cNvSpPr/>
              <p:nvPr/>
            </p:nvSpPr>
            <p:spPr>
              <a:xfrm>
                <a:off x="4656846" y="791852"/>
                <a:ext cx="4138362" cy="179109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Be open to learning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Use as leader development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Make mistakes when the stakes are low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Have fun! Don’t be the mad Chaplain in the tent</a:t>
                </a:r>
              </a:p>
            </p:txBody>
          </p:sp>
          <p:sp>
            <p:nvSpPr>
              <p:cNvPr id="39" name="object 9">
                <a:extLst>
                  <a:ext uri="{FF2B5EF4-FFF2-40B4-BE49-F238E27FC236}">
                    <a16:creationId xmlns:a16="http://schemas.microsoft.com/office/drawing/2014/main" id="{09EDC002-9D19-800E-DB1D-08E9BB83C826}"/>
                  </a:ext>
                </a:extLst>
              </p:cNvPr>
              <p:cNvSpPr/>
              <p:nvPr/>
            </p:nvSpPr>
            <p:spPr>
              <a:xfrm>
                <a:off x="4732254" y="867266"/>
                <a:ext cx="3987539" cy="392987"/>
              </a:xfrm>
              <a:custGeom>
                <a:avLst/>
                <a:gdLst/>
                <a:ahLst/>
                <a:cxnLst/>
                <a:rect l="l" t="t" r="r" b="b"/>
                <a:pathLst>
                  <a:path w="8729980" h="588644">
                    <a:moveTo>
                      <a:pt x="8658225" y="0"/>
                    </a:moveTo>
                    <a:lnTo>
                      <a:pt x="71221" y="0"/>
                    </a:lnTo>
                    <a:lnTo>
                      <a:pt x="43500" y="5595"/>
                    </a:lnTo>
                    <a:lnTo>
                      <a:pt x="20861" y="20859"/>
                    </a:lnTo>
                    <a:lnTo>
                      <a:pt x="5597" y="43505"/>
                    </a:lnTo>
                    <a:lnTo>
                      <a:pt x="0" y="71247"/>
                    </a:lnTo>
                    <a:lnTo>
                      <a:pt x="0" y="517017"/>
                    </a:lnTo>
                    <a:lnTo>
                      <a:pt x="5597" y="544758"/>
                    </a:lnTo>
                    <a:lnTo>
                      <a:pt x="20861" y="567404"/>
                    </a:lnTo>
                    <a:lnTo>
                      <a:pt x="43500" y="582668"/>
                    </a:lnTo>
                    <a:lnTo>
                      <a:pt x="71221" y="588263"/>
                    </a:lnTo>
                    <a:lnTo>
                      <a:pt x="8658225" y="588263"/>
                    </a:lnTo>
                    <a:lnTo>
                      <a:pt x="8685966" y="582668"/>
                    </a:lnTo>
                    <a:lnTo>
                      <a:pt x="8708612" y="567404"/>
                    </a:lnTo>
                    <a:lnTo>
                      <a:pt x="8723876" y="544758"/>
                    </a:lnTo>
                    <a:lnTo>
                      <a:pt x="8729471" y="517017"/>
                    </a:lnTo>
                    <a:lnTo>
                      <a:pt x="8729471" y="71247"/>
                    </a:lnTo>
                    <a:lnTo>
                      <a:pt x="8723876" y="43505"/>
                    </a:lnTo>
                    <a:lnTo>
                      <a:pt x="8708612" y="20859"/>
                    </a:lnTo>
                    <a:lnTo>
                      <a:pt x="8685966" y="5595"/>
                    </a:lnTo>
                    <a:lnTo>
                      <a:pt x="8658225" y="0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Attitude</a:t>
                </a:r>
                <a:endParaRPr kumimoji="0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14D6AB7C-3FB4-D1FB-0D66-7960F1015D7A}"/>
                  </a:ext>
                </a:extLst>
              </p:cNvPr>
              <p:cNvSpPr/>
              <p:nvPr/>
            </p:nvSpPr>
            <p:spPr>
              <a:xfrm>
                <a:off x="367644" y="4199642"/>
                <a:ext cx="4985206" cy="179109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Corps fights the Corps fight; Division fights the Division fight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Do not do the BDE’s work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Know the RSP 2 levels up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Know who is who in the zoo</a:t>
                </a:r>
              </a:p>
            </p:txBody>
          </p:sp>
          <p:sp>
            <p:nvSpPr>
              <p:cNvPr id="42" name="object 9">
                <a:extLst>
                  <a:ext uri="{FF2B5EF4-FFF2-40B4-BE49-F238E27FC236}">
                    <a16:creationId xmlns:a16="http://schemas.microsoft.com/office/drawing/2014/main" id="{194DFA36-CDD2-BABD-B65F-CD36D67E91CA}"/>
                  </a:ext>
                </a:extLst>
              </p:cNvPr>
              <p:cNvSpPr/>
              <p:nvPr/>
            </p:nvSpPr>
            <p:spPr>
              <a:xfrm>
                <a:off x="443058" y="4275056"/>
                <a:ext cx="4796641" cy="392987"/>
              </a:xfrm>
              <a:custGeom>
                <a:avLst/>
                <a:gdLst/>
                <a:ahLst/>
                <a:cxnLst/>
                <a:rect l="l" t="t" r="r" b="b"/>
                <a:pathLst>
                  <a:path w="8729980" h="588644">
                    <a:moveTo>
                      <a:pt x="8658225" y="0"/>
                    </a:moveTo>
                    <a:lnTo>
                      <a:pt x="71221" y="0"/>
                    </a:lnTo>
                    <a:lnTo>
                      <a:pt x="43500" y="5595"/>
                    </a:lnTo>
                    <a:lnTo>
                      <a:pt x="20861" y="20859"/>
                    </a:lnTo>
                    <a:lnTo>
                      <a:pt x="5597" y="43505"/>
                    </a:lnTo>
                    <a:lnTo>
                      <a:pt x="0" y="71247"/>
                    </a:lnTo>
                    <a:lnTo>
                      <a:pt x="0" y="517017"/>
                    </a:lnTo>
                    <a:lnTo>
                      <a:pt x="5597" y="544758"/>
                    </a:lnTo>
                    <a:lnTo>
                      <a:pt x="20861" y="567404"/>
                    </a:lnTo>
                    <a:lnTo>
                      <a:pt x="43500" y="582668"/>
                    </a:lnTo>
                    <a:lnTo>
                      <a:pt x="71221" y="588263"/>
                    </a:lnTo>
                    <a:lnTo>
                      <a:pt x="8658225" y="588263"/>
                    </a:lnTo>
                    <a:lnTo>
                      <a:pt x="8685966" y="582668"/>
                    </a:lnTo>
                    <a:lnTo>
                      <a:pt x="8708612" y="567404"/>
                    </a:lnTo>
                    <a:lnTo>
                      <a:pt x="8723876" y="544758"/>
                    </a:lnTo>
                    <a:lnTo>
                      <a:pt x="8729471" y="517017"/>
                    </a:lnTo>
                    <a:lnTo>
                      <a:pt x="8729471" y="71247"/>
                    </a:lnTo>
                    <a:lnTo>
                      <a:pt x="8723876" y="43505"/>
                    </a:lnTo>
                    <a:lnTo>
                      <a:pt x="8708612" y="20859"/>
                    </a:lnTo>
                    <a:lnTo>
                      <a:pt x="8685966" y="5595"/>
                    </a:lnTo>
                    <a:lnTo>
                      <a:pt x="8658225" y="0"/>
                    </a:lnTo>
                    <a:close/>
                  </a:path>
                </a:pathLst>
              </a:custGeom>
              <a:solidFill>
                <a:srgbClr val="001F5F"/>
              </a:solidFill>
            </p:spPr>
            <p:txBody>
              <a:bodyPr wrap="square"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Know your </a:t>
                </a: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Echelon</a:t>
                </a:r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 / Roles / Relationships</a:t>
                </a:r>
                <a:endParaRPr kumimoji="0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pic>
            <p:nvPicPr>
              <p:cNvPr id="44" name="Picture 43" descr="A screenshot of a map&#10;&#10;Description automatically generated with medium confidence">
                <a:extLst>
                  <a:ext uri="{FF2B5EF4-FFF2-40B4-BE49-F238E27FC236}">
                    <a16:creationId xmlns:a16="http://schemas.microsoft.com/office/drawing/2014/main" id="{E0A4C045-FD53-7133-D697-A473A0C13D7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2062" b="7506"/>
              <a:stretch/>
            </p:blipFill>
            <p:spPr>
              <a:xfrm>
                <a:off x="367644" y="2643134"/>
                <a:ext cx="4985206" cy="149631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</p:grpSp>
      <p:pic>
        <p:nvPicPr>
          <p:cNvPr id="50" name="Picture 49" descr="A picture containing text, indoor, person&#10;&#10;Description automatically generated">
            <a:extLst>
              <a:ext uri="{FF2B5EF4-FFF2-40B4-BE49-F238E27FC236}">
                <a16:creationId xmlns:a16="http://schemas.microsoft.com/office/drawing/2014/main" id="{CD5A7850-09F3-FCC9-4A38-EF66F2433E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267" y="2739713"/>
            <a:ext cx="3375109" cy="3420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639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6">
            <a:extLst>
              <a:ext uri="{FF2B5EF4-FFF2-40B4-BE49-F238E27FC236}">
                <a16:creationId xmlns:a16="http://schemas.microsoft.com/office/drawing/2014/main" id="{C5400570-3D9E-D178-41D0-2053EC77533A}"/>
              </a:ext>
            </a:extLst>
          </p:cNvPr>
          <p:cNvGrpSpPr/>
          <p:nvPr/>
        </p:nvGrpSpPr>
        <p:grpSpPr>
          <a:xfrm>
            <a:off x="1593031" y="714543"/>
            <a:ext cx="8993161" cy="5535429"/>
            <a:chOff x="112776" y="975359"/>
            <a:chExt cx="8918575" cy="2622237"/>
          </a:xfrm>
        </p:grpSpPr>
        <p:sp>
          <p:nvSpPr>
            <p:cNvPr id="4" name="object 7">
              <a:extLst>
                <a:ext uri="{FF2B5EF4-FFF2-40B4-BE49-F238E27FC236}">
                  <a16:creationId xmlns:a16="http://schemas.microsoft.com/office/drawing/2014/main" id="{003EDBD2-8E18-8D9C-4DB6-29FE10A57E62}"/>
                </a:ext>
              </a:extLst>
            </p:cNvPr>
            <p:cNvSpPr/>
            <p:nvPr/>
          </p:nvSpPr>
          <p:spPr>
            <a:xfrm>
              <a:off x="112776" y="975360"/>
              <a:ext cx="8918575" cy="2622236"/>
            </a:xfrm>
            <a:custGeom>
              <a:avLst/>
              <a:gdLst/>
              <a:ahLst/>
              <a:cxnLst/>
              <a:rect l="l" t="t" r="r" b="b"/>
              <a:pathLst>
                <a:path w="8918575" h="2746375">
                  <a:moveTo>
                    <a:pt x="8918448" y="0"/>
                  </a:moveTo>
                  <a:lnTo>
                    <a:pt x="0" y="0"/>
                  </a:lnTo>
                  <a:lnTo>
                    <a:pt x="0" y="2746248"/>
                  </a:lnTo>
                  <a:lnTo>
                    <a:pt x="8918448" y="2746248"/>
                  </a:lnTo>
                  <a:lnTo>
                    <a:pt x="8918448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" name="object 8">
              <a:extLst>
                <a:ext uri="{FF2B5EF4-FFF2-40B4-BE49-F238E27FC236}">
                  <a16:creationId xmlns:a16="http://schemas.microsoft.com/office/drawing/2014/main" id="{CF5FA510-D6BF-361E-A863-802C7E772459}"/>
                </a:ext>
              </a:extLst>
            </p:cNvPr>
            <p:cNvSpPr/>
            <p:nvPr/>
          </p:nvSpPr>
          <p:spPr>
            <a:xfrm>
              <a:off x="112776" y="975359"/>
              <a:ext cx="8918575" cy="2622237"/>
            </a:xfrm>
            <a:custGeom>
              <a:avLst/>
              <a:gdLst/>
              <a:ahLst/>
              <a:cxnLst/>
              <a:rect l="l" t="t" r="r" b="b"/>
              <a:pathLst>
                <a:path w="8918575" h="2746375">
                  <a:moveTo>
                    <a:pt x="0" y="2746248"/>
                  </a:moveTo>
                  <a:lnTo>
                    <a:pt x="8918448" y="2746248"/>
                  </a:lnTo>
                  <a:lnTo>
                    <a:pt x="8918448" y="0"/>
                  </a:lnTo>
                  <a:lnTo>
                    <a:pt x="0" y="0"/>
                  </a:lnTo>
                  <a:lnTo>
                    <a:pt x="0" y="2746248"/>
                  </a:lnTo>
                  <a:close/>
                </a:path>
              </a:pathLst>
            </a:custGeom>
            <a:ln w="2438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8" name="Subtitle 7"/>
          <p:cNvSpPr txBox="1">
            <a:spLocks noGrp="1"/>
          </p:cNvSpPr>
          <p:nvPr>
            <p:ph type="subTitle" idx="1"/>
          </p:nvPr>
        </p:nvSpPr>
        <p:spPr>
          <a:xfrm>
            <a:off x="6096000" y="136524"/>
            <a:ext cx="4572000" cy="4247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+mj-lt"/>
              </a:rPr>
              <a:t>25 Keys to Success</a:t>
            </a:r>
            <a:endParaRPr lang="en-US" b="1" dirty="0">
              <a:solidFill>
                <a:prstClr val="black"/>
              </a:solidFill>
              <a:latin typeface="+mj-lt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3467846B-50C4-79DC-C22D-AFB871619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971" y="1535477"/>
            <a:ext cx="3214058" cy="326542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60D1C7E-EAFE-6246-E097-8B8A0E8813B4}"/>
              </a:ext>
            </a:extLst>
          </p:cNvPr>
          <p:cNvSpPr txBox="1"/>
          <p:nvPr/>
        </p:nvSpPr>
        <p:spPr>
          <a:xfrm>
            <a:off x="6019617" y="5699391"/>
            <a:ext cx="2288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CARE FOR YOUR SOUL &amp;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SOULS OF YOUR TEAM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12C6A1-DA0C-351E-F569-20AC69DD73C7}"/>
              </a:ext>
            </a:extLst>
          </p:cNvPr>
          <p:cNvSpPr txBox="1"/>
          <p:nvPr/>
        </p:nvSpPr>
        <p:spPr>
          <a:xfrm>
            <a:off x="1683071" y="763911"/>
            <a:ext cx="1465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READ DOCTRINE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56D802-09DE-36DC-46D0-BFD68D988066}"/>
              </a:ext>
            </a:extLst>
          </p:cNvPr>
          <p:cNvSpPr txBox="1"/>
          <p:nvPr/>
        </p:nvSpPr>
        <p:spPr>
          <a:xfrm>
            <a:off x="2735370" y="4783872"/>
            <a:ext cx="180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READ HISTORY 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 ASSIGNED AREA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6E8CA1-8797-8F44-009C-994E16650E17}"/>
              </a:ext>
            </a:extLst>
          </p:cNvPr>
          <p:cNvSpPr txBox="1"/>
          <p:nvPr/>
        </p:nvSpPr>
        <p:spPr>
          <a:xfrm>
            <a:off x="7163744" y="1772219"/>
            <a:ext cx="2658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KNOW CURRENT OPERATIONAL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CONSTRUCT (MDO)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C07441-B61E-10C5-9DE3-C8E26ED8B383}"/>
              </a:ext>
            </a:extLst>
          </p:cNvPr>
          <p:cNvSpPr txBox="1"/>
          <p:nvPr/>
        </p:nvSpPr>
        <p:spPr>
          <a:xfrm>
            <a:off x="2599897" y="1763204"/>
            <a:ext cx="1952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PRODUCE PLANNING &amp;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GUIDANCE PRODUCTS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07BE67-AEDF-C037-FFD6-7FA1BB798696}"/>
              </a:ext>
            </a:extLst>
          </p:cNvPr>
          <p:cNvSpPr txBox="1"/>
          <p:nvPr/>
        </p:nvSpPr>
        <p:spPr>
          <a:xfrm>
            <a:off x="5119472" y="4493127"/>
            <a:ext cx="2638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PRODUCE FIGHTING PRODUCTS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E7FE28-76BF-2258-B395-3B009676AE17}"/>
              </a:ext>
            </a:extLst>
          </p:cNvPr>
          <p:cNvSpPr txBox="1"/>
          <p:nvPr/>
        </p:nvSpPr>
        <p:spPr>
          <a:xfrm>
            <a:off x="4974368" y="1459744"/>
            <a:ext cx="1663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IDENTIFY &amp; CODIFY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BATTLE DRILLS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99B823-2893-E540-CC1B-47011060F6C1}"/>
              </a:ext>
            </a:extLst>
          </p:cNvPr>
          <p:cNvSpPr txBox="1"/>
          <p:nvPr/>
        </p:nvSpPr>
        <p:spPr>
          <a:xfrm>
            <a:off x="8077968" y="3699219"/>
            <a:ext cx="1242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REHEARSALS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0FD7600-C364-03B2-95BF-2B91B9DD89AF}"/>
              </a:ext>
            </a:extLst>
          </p:cNvPr>
          <p:cNvSpPr txBox="1"/>
          <p:nvPr/>
        </p:nvSpPr>
        <p:spPr>
          <a:xfrm>
            <a:off x="1776681" y="5497843"/>
            <a:ext cx="2505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PERSONNEL LOCATION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BY CP &amp; AUTHROITIES MATRIX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15BE05-28E1-1B09-8DE7-D01FB4EBA5F4}"/>
              </a:ext>
            </a:extLst>
          </p:cNvPr>
          <p:cNvSpPr txBox="1"/>
          <p:nvPr/>
        </p:nvSpPr>
        <p:spPr>
          <a:xfrm>
            <a:off x="7487931" y="4954190"/>
            <a:ext cx="300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RSO&amp;I / ECCLESIASTICAL LOGISTICS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91529B3-DFDF-F06B-13E8-03CA177EC3E6}"/>
              </a:ext>
            </a:extLst>
          </p:cNvPr>
          <p:cNvSpPr txBox="1"/>
          <p:nvPr/>
        </p:nvSpPr>
        <p:spPr>
          <a:xfrm>
            <a:off x="1727622" y="3376053"/>
            <a:ext cx="240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DIGITAL/ANALOG PRODUCTS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 VISUALIZE THE AO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360A6F3-04E0-5AEB-D95D-E0190AD75354}"/>
              </a:ext>
            </a:extLst>
          </p:cNvPr>
          <p:cNvSpPr txBox="1"/>
          <p:nvPr/>
        </p:nvSpPr>
        <p:spPr>
          <a:xfrm>
            <a:off x="8137462" y="794247"/>
            <a:ext cx="24945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DETERMINE DECISION POINTS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&amp;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IMPLAMENTATION PROCESS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D2E45B-1A64-11C2-4954-6FF108629196}"/>
              </a:ext>
            </a:extLst>
          </p:cNvPr>
          <p:cNvSpPr txBox="1"/>
          <p:nvPr/>
        </p:nvSpPr>
        <p:spPr>
          <a:xfrm>
            <a:off x="8617937" y="2961494"/>
            <a:ext cx="1696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UNDERSTAND THE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FIGHT BY ECHELON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E9B638-8446-84F4-7E0E-E92CD9F8202C}"/>
              </a:ext>
            </a:extLst>
          </p:cNvPr>
          <p:cNvSpPr txBox="1"/>
          <p:nvPr/>
        </p:nvSpPr>
        <p:spPr>
          <a:xfrm>
            <a:off x="2777475" y="2574081"/>
            <a:ext cx="1748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TRAIN AGAINST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SKILL DEFICIENCIES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1EB0E4-70BC-2E09-769E-83DCF89BBE22}"/>
              </a:ext>
            </a:extLst>
          </p:cNvPr>
          <p:cNvSpPr txBox="1"/>
          <p:nvPr/>
        </p:nvSpPr>
        <p:spPr>
          <a:xfrm>
            <a:off x="9062899" y="5775250"/>
            <a:ext cx="1566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LEARN TO USE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DIGITAL SYSTEMS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08DAAFB-73F9-E387-F541-DA346E49577A}"/>
              </a:ext>
            </a:extLst>
          </p:cNvPr>
          <p:cNvSpPr txBox="1"/>
          <p:nvPr/>
        </p:nvSpPr>
        <p:spPr>
          <a:xfrm>
            <a:off x="1519668" y="4161015"/>
            <a:ext cx="2037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PARTICIPATE IN MDMP &amp;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INTEGRATE INTO STAFF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90898C3-0685-9342-4566-C74C0545F0C5}"/>
              </a:ext>
            </a:extLst>
          </p:cNvPr>
          <p:cNvSpPr txBox="1"/>
          <p:nvPr/>
        </p:nvSpPr>
        <p:spPr>
          <a:xfrm>
            <a:off x="3521495" y="885985"/>
            <a:ext cx="1934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BUILD RELATIONSHIPS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950AAC5-A979-1A2B-210B-01B9E8586190}"/>
              </a:ext>
            </a:extLst>
          </p:cNvPr>
          <p:cNvSpPr txBox="1"/>
          <p:nvPr/>
        </p:nvSpPr>
        <p:spPr>
          <a:xfrm>
            <a:off x="1683071" y="2386253"/>
            <a:ext cx="1236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BUILD TEAMS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87C6DA7-9CB5-EF4B-EDBB-37A9C11D71C4}"/>
              </a:ext>
            </a:extLst>
          </p:cNvPr>
          <p:cNvSpPr txBox="1"/>
          <p:nvPr/>
        </p:nvSpPr>
        <p:spPr>
          <a:xfrm>
            <a:off x="8783005" y="4204406"/>
            <a:ext cx="1618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LEARN HOW YOUR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STAFF WORKS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8C3A0BB-1824-E42C-45E8-7E713DD3AD03}"/>
              </a:ext>
            </a:extLst>
          </p:cNvPr>
          <p:cNvSpPr txBox="1"/>
          <p:nvPr/>
        </p:nvSpPr>
        <p:spPr>
          <a:xfrm>
            <a:off x="5086419" y="5063772"/>
            <a:ext cx="2006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THINK SURVIVABILITY &amp;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REDUNDANCY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C582C9B-5FAD-2DCA-7C63-C79DCBED5F0A}"/>
              </a:ext>
            </a:extLst>
          </p:cNvPr>
          <p:cNvSpPr txBox="1"/>
          <p:nvPr/>
        </p:nvSpPr>
        <p:spPr>
          <a:xfrm>
            <a:off x="5914724" y="740971"/>
            <a:ext cx="1515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ADVISE YOUR CO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AND STAFF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4D85A20-2311-8566-A5C9-C9EDB57D6F4E}"/>
              </a:ext>
            </a:extLst>
          </p:cNvPr>
          <p:cNvSpPr txBox="1"/>
          <p:nvPr/>
        </p:nvSpPr>
        <p:spPr>
          <a:xfrm>
            <a:off x="8002425" y="2377691"/>
            <a:ext cx="2016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PROTECT TIME TO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TRAIN WARTIME SKILLS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A241584-826F-290C-408D-DC17CF425022}"/>
              </a:ext>
            </a:extLst>
          </p:cNvPr>
          <p:cNvSpPr txBox="1"/>
          <p:nvPr/>
        </p:nvSpPr>
        <p:spPr>
          <a:xfrm>
            <a:off x="8306588" y="5368086"/>
            <a:ext cx="958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HAVE FUN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FF3579A-3DFE-CAA6-700B-580E08FD859D}"/>
              </a:ext>
            </a:extLst>
          </p:cNvPr>
          <p:cNvSpPr txBox="1"/>
          <p:nvPr/>
        </p:nvSpPr>
        <p:spPr>
          <a:xfrm>
            <a:off x="4136864" y="5935002"/>
            <a:ext cx="1899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DON’T STAY TOO LATE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BFD7502-9D83-C7EC-ECEB-7CECB5EAA14D}"/>
              </a:ext>
            </a:extLst>
          </p:cNvPr>
          <p:cNvSpPr txBox="1"/>
          <p:nvPr/>
        </p:nvSpPr>
        <p:spPr>
          <a:xfrm>
            <a:off x="1778133" y="1242718"/>
            <a:ext cx="1540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CALL YOUR MOM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SHE MISSES YOU</a:t>
            </a:r>
          </a:p>
        </p:txBody>
      </p:sp>
    </p:spTree>
    <p:extLst>
      <p:ext uri="{BB962C8B-B14F-4D97-AF65-F5344CB8AC3E}">
        <p14:creationId xmlns:p14="http://schemas.microsoft.com/office/powerpoint/2010/main" val="179200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F12BC170-77A4-9105-1D42-0205718304BA}"/>
              </a:ext>
            </a:extLst>
          </p:cNvPr>
          <p:cNvSpPr/>
          <p:nvPr/>
        </p:nvSpPr>
        <p:spPr>
          <a:xfrm>
            <a:off x="1564919" y="697585"/>
            <a:ext cx="9017428" cy="55833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Subtitle 7"/>
          <p:cNvSpPr txBox="1">
            <a:spLocks noGrp="1"/>
          </p:cNvSpPr>
          <p:nvPr>
            <p:ph type="subTitle" idx="1"/>
          </p:nvPr>
        </p:nvSpPr>
        <p:spPr>
          <a:xfrm>
            <a:off x="6096000" y="136524"/>
            <a:ext cx="4572000" cy="4247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+mj-lt"/>
              </a:rPr>
              <a:t>Trends / Observations / Lessons 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F65648A-7880-5DEA-5124-A36A602AE1EA}"/>
              </a:ext>
            </a:extLst>
          </p:cNvPr>
          <p:cNvGrpSpPr/>
          <p:nvPr/>
        </p:nvGrpSpPr>
        <p:grpSpPr>
          <a:xfrm>
            <a:off x="1569349" y="2123718"/>
            <a:ext cx="8976100" cy="1327568"/>
            <a:chOff x="127953" y="2162373"/>
            <a:chExt cx="8810896" cy="132756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F9BB8AC-7E08-9911-C8D6-DDA036DBCFEE}"/>
                </a:ext>
              </a:extLst>
            </p:cNvPr>
            <p:cNvSpPr/>
            <p:nvPr/>
          </p:nvSpPr>
          <p:spPr>
            <a:xfrm>
              <a:off x="205150" y="2162373"/>
              <a:ext cx="8733699" cy="1266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583F942-7837-227D-C8E2-4107BC3C1EF2}"/>
                </a:ext>
              </a:extLst>
            </p:cNvPr>
            <p:cNvSpPr/>
            <p:nvPr/>
          </p:nvSpPr>
          <p:spPr>
            <a:xfrm>
              <a:off x="205149" y="2162373"/>
              <a:ext cx="2830281" cy="12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0" name="object 9">
              <a:extLst>
                <a:ext uri="{FF2B5EF4-FFF2-40B4-BE49-F238E27FC236}">
                  <a16:creationId xmlns:a16="http://schemas.microsoft.com/office/drawing/2014/main" id="{4B4D7B9D-610A-8B9D-4DC8-FDF34136DBCD}"/>
                </a:ext>
              </a:extLst>
            </p:cNvPr>
            <p:cNvSpPr/>
            <p:nvPr/>
          </p:nvSpPr>
          <p:spPr>
            <a:xfrm>
              <a:off x="272434" y="2240695"/>
              <a:ext cx="2687582" cy="370542"/>
            </a:xfrm>
            <a:custGeom>
              <a:avLst/>
              <a:gdLst/>
              <a:ahLst/>
              <a:cxnLst/>
              <a:rect l="l" t="t" r="r" b="b"/>
              <a:pathLst>
                <a:path w="8729980" h="588644">
                  <a:moveTo>
                    <a:pt x="8658225" y="0"/>
                  </a:moveTo>
                  <a:lnTo>
                    <a:pt x="71221" y="0"/>
                  </a:lnTo>
                  <a:lnTo>
                    <a:pt x="43500" y="5595"/>
                  </a:lnTo>
                  <a:lnTo>
                    <a:pt x="20861" y="20859"/>
                  </a:lnTo>
                  <a:lnTo>
                    <a:pt x="5597" y="43505"/>
                  </a:lnTo>
                  <a:lnTo>
                    <a:pt x="0" y="71247"/>
                  </a:lnTo>
                  <a:lnTo>
                    <a:pt x="0" y="517017"/>
                  </a:lnTo>
                  <a:lnTo>
                    <a:pt x="5597" y="544758"/>
                  </a:lnTo>
                  <a:lnTo>
                    <a:pt x="20861" y="567404"/>
                  </a:lnTo>
                  <a:lnTo>
                    <a:pt x="43500" y="582668"/>
                  </a:lnTo>
                  <a:lnTo>
                    <a:pt x="71221" y="588263"/>
                  </a:lnTo>
                  <a:lnTo>
                    <a:pt x="8658225" y="588263"/>
                  </a:lnTo>
                  <a:lnTo>
                    <a:pt x="8685966" y="582668"/>
                  </a:lnTo>
                  <a:lnTo>
                    <a:pt x="8708612" y="567404"/>
                  </a:lnTo>
                  <a:lnTo>
                    <a:pt x="8723876" y="544758"/>
                  </a:lnTo>
                  <a:lnTo>
                    <a:pt x="8729471" y="517017"/>
                  </a:lnTo>
                  <a:lnTo>
                    <a:pt x="8729471" y="71247"/>
                  </a:lnTo>
                  <a:lnTo>
                    <a:pt x="8723876" y="43505"/>
                  </a:lnTo>
                  <a:lnTo>
                    <a:pt x="8708612" y="20859"/>
                  </a:lnTo>
                  <a:lnTo>
                    <a:pt x="8685966" y="5595"/>
                  </a:lnTo>
                  <a:lnTo>
                    <a:pt x="8658225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WFX 22-4 Baltic Scenario</a:t>
              </a: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73C5E777-A85F-BD0C-BF79-2C5D263E682F}"/>
                </a:ext>
              </a:extLst>
            </p:cNvPr>
            <p:cNvGrpSpPr/>
            <p:nvPr/>
          </p:nvGrpSpPr>
          <p:grpSpPr>
            <a:xfrm>
              <a:off x="127953" y="2566340"/>
              <a:ext cx="931218" cy="923601"/>
              <a:chOff x="9436230" y="1288438"/>
              <a:chExt cx="2941163" cy="2765247"/>
            </a:xfrm>
          </p:grpSpPr>
          <p:sp>
            <p:nvSpPr>
              <p:cNvPr id="55" name="Pentagon 54">
                <a:extLst>
                  <a:ext uri="{FF2B5EF4-FFF2-40B4-BE49-F238E27FC236}">
                    <a16:creationId xmlns:a16="http://schemas.microsoft.com/office/drawing/2014/main" id="{0BB41968-ECF2-470E-FF27-29F6DA325EA7}"/>
                  </a:ext>
                </a:extLst>
              </p:cNvPr>
              <p:cNvSpPr/>
              <p:nvPr/>
            </p:nvSpPr>
            <p:spPr>
              <a:xfrm>
                <a:off x="9794449" y="1668544"/>
                <a:ext cx="2168166" cy="2005037"/>
              </a:xfrm>
              <a:prstGeom prst="pentagon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pic>
            <p:nvPicPr>
              <p:cNvPr id="54" name="Picture 53" descr="Shape&#10;&#10;Description automatically generated">
                <a:extLst>
                  <a:ext uri="{FF2B5EF4-FFF2-40B4-BE49-F238E27FC236}">
                    <a16:creationId xmlns:a16="http://schemas.microsoft.com/office/drawing/2014/main" id="{09B71564-2238-4E91-BECB-205C2972BB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clrChange>
                  <a:clrFrom>
                    <a:srgbClr val="FEFEFE"/>
                  </a:clrFrom>
                  <a:clrTo>
                    <a:srgbClr val="FEFEFE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436230" y="1288438"/>
                <a:ext cx="2941163" cy="2765247"/>
              </a:xfrm>
              <a:prstGeom prst="rect">
                <a:avLst/>
              </a:prstGeom>
            </p:spPr>
          </p:pic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C86C08A-C15F-EB45-0BB8-D29066837A9C}"/>
              </a:ext>
            </a:extLst>
          </p:cNvPr>
          <p:cNvGrpSpPr/>
          <p:nvPr/>
        </p:nvGrpSpPr>
        <p:grpSpPr>
          <a:xfrm>
            <a:off x="1651953" y="729488"/>
            <a:ext cx="8893499" cy="1240283"/>
            <a:chOff x="205149" y="729487"/>
            <a:chExt cx="8733700" cy="124028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6CFE38D-D03D-CBD9-DB5D-15A11BA15CA7}"/>
                </a:ext>
              </a:extLst>
            </p:cNvPr>
            <p:cNvSpPr/>
            <p:nvPr/>
          </p:nvSpPr>
          <p:spPr>
            <a:xfrm>
              <a:off x="205150" y="729487"/>
              <a:ext cx="8733699" cy="124028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42235445-5486-5A7C-1DAD-B092E4D6C47F}"/>
                </a:ext>
              </a:extLst>
            </p:cNvPr>
            <p:cNvSpPr/>
            <p:nvPr/>
          </p:nvSpPr>
          <p:spPr>
            <a:xfrm>
              <a:off x="205149" y="729487"/>
              <a:ext cx="2830281" cy="123030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" name="object 9">
              <a:extLst>
                <a:ext uri="{FF2B5EF4-FFF2-40B4-BE49-F238E27FC236}">
                  <a16:creationId xmlns:a16="http://schemas.microsoft.com/office/drawing/2014/main" id="{A3EC4DBB-9F74-B358-C84D-8F2E058AFB8F}"/>
                </a:ext>
              </a:extLst>
            </p:cNvPr>
            <p:cNvSpPr/>
            <p:nvPr/>
          </p:nvSpPr>
          <p:spPr>
            <a:xfrm>
              <a:off x="272434" y="807809"/>
              <a:ext cx="2687582" cy="370542"/>
            </a:xfrm>
            <a:custGeom>
              <a:avLst/>
              <a:gdLst/>
              <a:ahLst/>
              <a:cxnLst/>
              <a:rect l="l" t="t" r="r" b="b"/>
              <a:pathLst>
                <a:path w="8729980" h="588644">
                  <a:moveTo>
                    <a:pt x="8658225" y="0"/>
                  </a:moveTo>
                  <a:lnTo>
                    <a:pt x="71221" y="0"/>
                  </a:lnTo>
                  <a:lnTo>
                    <a:pt x="43500" y="5595"/>
                  </a:lnTo>
                  <a:lnTo>
                    <a:pt x="20861" y="20859"/>
                  </a:lnTo>
                  <a:lnTo>
                    <a:pt x="5597" y="43505"/>
                  </a:lnTo>
                  <a:lnTo>
                    <a:pt x="0" y="71247"/>
                  </a:lnTo>
                  <a:lnTo>
                    <a:pt x="0" y="517017"/>
                  </a:lnTo>
                  <a:lnTo>
                    <a:pt x="5597" y="544758"/>
                  </a:lnTo>
                  <a:lnTo>
                    <a:pt x="20861" y="567404"/>
                  </a:lnTo>
                  <a:lnTo>
                    <a:pt x="43500" y="582668"/>
                  </a:lnTo>
                  <a:lnTo>
                    <a:pt x="71221" y="588263"/>
                  </a:lnTo>
                  <a:lnTo>
                    <a:pt x="8658225" y="588263"/>
                  </a:lnTo>
                  <a:lnTo>
                    <a:pt x="8685966" y="582668"/>
                  </a:lnTo>
                  <a:lnTo>
                    <a:pt x="8708612" y="567404"/>
                  </a:lnTo>
                  <a:lnTo>
                    <a:pt x="8723876" y="544758"/>
                  </a:lnTo>
                  <a:lnTo>
                    <a:pt x="8729471" y="517017"/>
                  </a:lnTo>
                  <a:lnTo>
                    <a:pt x="8729471" y="71247"/>
                  </a:lnTo>
                  <a:lnTo>
                    <a:pt x="8723876" y="43505"/>
                  </a:lnTo>
                  <a:lnTo>
                    <a:pt x="8708612" y="20859"/>
                  </a:lnTo>
                  <a:lnTo>
                    <a:pt x="8685966" y="5595"/>
                  </a:lnTo>
                  <a:lnTo>
                    <a:pt x="8658225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WFX 22-2 Korea Scenario</a:t>
              </a: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58" name="Picture 57" descr="A black and white flag&#10;&#10;Description automatically generated with low confidence">
              <a:extLst>
                <a:ext uri="{FF2B5EF4-FFF2-40B4-BE49-F238E27FC236}">
                  <a16:creationId xmlns:a16="http://schemas.microsoft.com/office/drawing/2014/main" id="{B9CDDBBB-4C7B-000C-3799-3229E9886B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clrChange>
                <a:clrFrom>
                  <a:srgbClr val="E7E7E9"/>
                </a:clrFrom>
                <a:clrTo>
                  <a:srgbClr val="E7E7E9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64" r="6921"/>
            <a:stretch/>
          </p:blipFill>
          <p:spPr>
            <a:xfrm>
              <a:off x="294858" y="1194867"/>
              <a:ext cx="597408" cy="694538"/>
            </a:xfrm>
            <a:prstGeom prst="rect">
              <a:avLst/>
            </a:prstGeom>
          </p:spPr>
        </p:pic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4AC2ED5B-C4F2-99BF-B6A3-C72228916CF0}"/>
              </a:ext>
            </a:extLst>
          </p:cNvPr>
          <p:cNvGrpSpPr/>
          <p:nvPr/>
        </p:nvGrpSpPr>
        <p:grpSpPr>
          <a:xfrm>
            <a:off x="1627693" y="3547230"/>
            <a:ext cx="8917756" cy="1276603"/>
            <a:chOff x="205149" y="3595259"/>
            <a:chExt cx="8733700" cy="127660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F482019-A924-A6F5-0BE5-998771A995F6}"/>
                </a:ext>
              </a:extLst>
            </p:cNvPr>
            <p:cNvSpPr/>
            <p:nvPr/>
          </p:nvSpPr>
          <p:spPr>
            <a:xfrm>
              <a:off x="205150" y="3595259"/>
              <a:ext cx="8733699" cy="1266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80ECB7D-8B21-E9A8-34B9-A12DA020C0C7}"/>
                </a:ext>
              </a:extLst>
            </p:cNvPr>
            <p:cNvSpPr/>
            <p:nvPr/>
          </p:nvSpPr>
          <p:spPr>
            <a:xfrm>
              <a:off x="205149" y="3595409"/>
              <a:ext cx="2830281" cy="12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3" name="object 9">
              <a:extLst>
                <a:ext uri="{FF2B5EF4-FFF2-40B4-BE49-F238E27FC236}">
                  <a16:creationId xmlns:a16="http://schemas.microsoft.com/office/drawing/2014/main" id="{AEAEFAD1-FC8E-587A-3495-4C3A2A87FCE0}"/>
                </a:ext>
              </a:extLst>
            </p:cNvPr>
            <p:cNvSpPr/>
            <p:nvPr/>
          </p:nvSpPr>
          <p:spPr>
            <a:xfrm>
              <a:off x="272434" y="3673581"/>
              <a:ext cx="2687582" cy="370542"/>
            </a:xfrm>
            <a:custGeom>
              <a:avLst/>
              <a:gdLst/>
              <a:ahLst/>
              <a:cxnLst/>
              <a:rect l="l" t="t" r="r" b="b"/>
              <a:pathLst>
                <a:path w="8729980" h="588644">
                  <a:moveTo>
                    <a:pt x="8658225" y="0"/>
                  </a:moveTo>
                  <a:lnTo>
                    <a:pt x="71221" y="0"/>
                  </a:lnTo>
                  <a:lnTo>
                    <a:pt x="43500" y="5595"/>
                  </a:lnTo>
                  <a:lnTo>
                    <a:pt x="20861" y="20859"/>
                  </a:lnTo>
                  <a:lnTo>
                    <a:pt x="5597" y="43505"/>
                  </a:lnTo>
                  <a:lnTo>
                    <a:pt x="0" y="71247"/>
                  </a:lnTo>
                  <a:lnTo>
                    <a:pt x="0" y="517017"/>
                  </a:lnTo>
                  <a:lnTo>
                    <a:pt x="5597" y="544758"/>
                  </a:lnTo>
                  <a:lnTo>
                    <a:pt x="20861" y="567404"/>
                  </a:lnTo>
                  <a:lnTo>
                    <a:pt x="43500" y="582668"/>
                  </a:lnTo>
                  <a:lnTo>
                    <a:pt x="71221" y="588263"/>
                  </a:lnTo>
                  <a:lnTo>
                    <a:pt x="8658225" y="588263"/>
                  </a:lnTo>
                  <a:lnTo>
                    <a:pt x="8685966" y="582668"/>
                  </a:lnTo>
                  <a:lnTo>
                    <a:pt x="8708612" y="567404"/>
                  </a:lnTo>
                  <a:lnTo>
                    <a:pt x="8723876" y="544758"/>
                  </a:lnTo>
                  <a:lnTo>
                    <a:pt x="8729471" y="517017"/>
                  </a:lnTo>
                  <a:lnTo>
                    <a:pt x="8729471" y="71247"/>
                  </a:lnTo>
                  <a:lnTo>
                    <a:pt x="8723876" y="43505"/>
                  </a:lnTo>
                  <a:lnTo>
                    <a:pt x="8708612" y="20859"/>
                  </a:lnTo>
                  <a:lnTo>
                    <a:pt x="8685966" y="5595"/>
                  </a:lnTo>
                  <a:lnTo>
                    <a:pt x="8658225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WFX 23-1 Pacific Scenario</a:t>
              </a: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46" name="Picture 45" descr="Logo&#10;&#10;Description automatically generated">
              <a:extLst>
                <a:ext uri="{FF2B5EF4-FFF2-40B4-BE49-F238E27FC236}">
                  <a16:creationId xmlns:a16="http://schemas.microsoft.com/office/drawing/2014/main" id="{EA75A7D0-05D7-FF62-C481-47B20C1BB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6879" y="4030179"/>
              <a:ext cx="618800" cy="841683"/>
            </a:xfrm>
            <a:prstGeom prst="rect">
              <a:avLst/>
            </a:prstGeom>
          </p:spPr>
        </p:pic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17720E0F-7F32-7755-174C-026D358ECB98}"/>
                </a:ext>
              </a:extLst>
            </p:cNvPr>
            <p:cNvGrpSpPr/>
            <p:nvPr/>
          </p:nvGrpSpPr>
          <p:grpSpPr>
            <a:xfrm>
              <a:off x="241371" y="4035146"/>
              <a:ext cx="817800" cy="817463"/>
              <a:chOff x="-1801828" y="2096659"/>
              <a:chExt cx="1473200" cy="1498600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63F66735-0A98-A2F7-BEF8-3A2620F0F3B1}"/>
                  </a:ext>
                </a:extLst>
              </p:cNvPr>
              <p:cNvSpPr/>
              <p:nvPr/>
            </p:nvSpPr>
            <p:spPr>
              <a:xfrm>
                <a:off x="-1728088" y="2221336"/>
                <a:ext cx="1300899" cy="1249246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pic>
            <p:nvPicPr>
              <p:cNvPr id="60" name="Picture 59" descr="A black circle with a white circle in the middle&#10;&#10;Description automatically generated with low confidence">
                <a:extLst>
                  <a:ext uri="{FF2B5EF4-FFF2-40B4-BE49-F238E27FC236}">
                    <a16:creationId xmlns:a16="http://schemas.microsoft.com/office/drawing/2014/main" id="{7DD8548A-F1CD-96D7-9EF6-0D909EE242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801828" y="2096659"/>
                <a:ext cx="1473200" cy="1498600"/>
              </a:xfrm>
              <a:prstGeom prst="rect">
                <a:avLst/>
              </a:prstGeom>
            </p:spPr>
          </p:pic>
        </p:grpSp>
        <p:pic>
          <p:nvPicPr>
            <p:cNvPr id="64" name="Picture 63" descr="A picture containing text, queen&#10;&#10;Description automatically generated">
              <a:extLst>
                <a:ext uri="{FF2B5EF4-FFF2-40B4-BE49-F238E27FC236}">
                  <a16:creationId xmlns:a16="http://schemas.microsoft.com/office/drawing/2014/main" id="{F7AF2B0E-3F0F-746D-A0FF-0BCA689C3A1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2421" y="4048184"/>
              <a:ext cx="796798" cy="796798"/>
            </a:xfrm>
            <a:prstGeom prst="rect">
              <a:avLst/>
            </a:prstGeom>
          </p:spPr>
        </p:pic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95F3A39A-30B4-FB8B-DB1E-089466BFFA21}"/>
              </a:ext>
            </a:extLst>
          </p:cNvPr>
          <p:cNvGrpSpPr/>
          <p:nvPr/>
        </p:nvGrpSpPr>
        <p:grpSpPr>
          <a:xfrm>
            <a:off x="1627693" y="4975795"/>
            <a:ext cx="8917754" cy="1266627"/>
            <a:chOff x="205149" y="5028145"/>
            <a:chExt cx="8733700" cy="126662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89E7D5B3-978F-9FD0-30E7-BB3AB35CAE9F}"/>
                </a:ext>
              </a:extLst>
            </p:cNvPr>
            <p:cNvSpPr/>
            <p:nvPr/>
          </p:nvSpPr>
          <p:spPr>
            <a:xfrm>
              <a:off x="205150" y="5028145"/>
              <a:ext cx="8733699" cy="1266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B855DFB-9C72-3D87-EDFF-4B53AED34AFE}"/>
                </a:ext>
              </a:extLst>
            </p:cNvPr>
            <p:cNvSpPr/>
            <p:nvPr/>
          </p:nvSpPr>
          <p:spPr>
            <a:xfrm>
              <a:off x="205149" y="5028694"/>
              <a:ext cx="2830281" cy="12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2" name="object 9">
              <a:extLst>
                <a:ext uri="{FF2B5EF4-FFF2-40B4-BE49-F238E27FC236}">
                  <a16:creationId xmlns:a16="http://schemas.microsoft.com/office/drawing/2014/main" id="{9014B4C9-2735-26DF-EBBA-70A04EA05955}"/>
                </a:ext>
              </a:extLst>
            </p:cNvPr>
            <p:cNvSpPr/>
            <p:nvPr/>
          </p:nvSpPr>
          <p:spPr>
            <a:xfrm>
              <a:off x="272434" y="5106467"/>
              <a:ext cx="2687582" cy="370542"/>
            </a:xfrm>
            <a:custGeom>
              <a:avLst/>
              <a:gdLst/>
              <a:ahLst/>
              <a:cxnLst/>
              <a:rect l="l" t="t" r="r" b="b"/>
              <a:pathLst>
                <a:path w="8729980" h="588644">
                  <a:moveTo>
                    <a:pt x="8658225" y="0"/>
                  </a:moveTo>
                  <a:lnTo>
                    <a:pt x="71221" y="0"/>
                  </a:lnTo>
                  <a:lnTo>
                    <a:pt x="43500" y="5595"/>
                  </a:lnTo>
                  <a:lnTo>
                    <a:pt x="20861" y="20859"/>
                  </a:lnTo>
                  <a:lnTo>
                    <a:pt x="5597" y="43505"/>
                  </a:lnTo>
                  <a:lnTo>
                    <a:pt x="0" y="71247"/>
                  </a:lnTo>
                  <a:lnTo>
                    <a:pt x="0" y="517017"/>
                  </a:lnTo>
                  <a:lnTo>
                    <a:pt x="5597" y="544758"/>
                  </a:lnTo>
                  <a:lnTo>
                    <a:pt x="20861" y="567404"/>
                  </a:lnTo>
                  <a:lnTo>
                    <a:pt x="43500" y="582668"/>
                  </a:lnTo>
                  <a:lnTo>
                    <a:pt x="71221" y="588263"/>
                  </a:lnTo>
                  <a:lnTo>
                    <a:pt x="8658225" y="588263"/>
                  </a:lnTo>
                  <a:lnTo>
                    <a:pt x="8685966" y="582668"/>
                  </a:lnTo>
                  <a:lnTo>
                    <a:pt x="8708612" y="567404"/>
                  </a:lnTo>
                  <a:lnTo>
                    <a:pt x="8723876" y="544758"/>
                  </a:lnTo>
                  <a:lnTo>
                    <a:pt x="8729471" y="517017"/>
                  </a:lnTo>
                  <a:lnTo>
                    <a:pt x="8729471" y="71247"/>
                  </a:lnTo>
                  <a:lnTo>
                    <a:pt x="8723876" y="43505"/>
                  </a:lnTo>
                  <a:lnTo>
                    <a:pt x="8708612" y="20859"/>
                  </a:lnTo>
                  <a:lnTo>
                    <a:pt x="8685966" y="5595"/>
                  </a:lnTo>
                  <a:lnTo>
                    <a:pt x="8658225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WFX 23-2 Baltic Scenario</a:t>
              </a: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44" name="Picture 43" descr="Icon&#10;&#10;Description automatically generated">
              <a:extLst>
                <a:ext uri="{FF2B5EF4-FFF2-40B4-BE49-F238E27FC236}">
                  <a16:creationId xmlns:a16="http://schemas.microsoft.com/office/drawing/2014/main" id="{74688D83-53BE-D4FC-D927-F631BDDD47A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730" y="5572994"/>
              <a:ext cx="600536" cy="600536"/>
            </a:xfrm>
            <a:prstGeom prst="rect">
              <a:avLst/>
            </a:prstGeom>
          </p:spPr>
        </p:pic>
        <p:pic>
          <p:nvPicPr>
            <p:cNvPr id="66" name="Picture 65" descr="A blue and yellow logo&#10;&#10;Description automatically generated with low confidence">
              <a:extLst>
                <a:ext uri="{FF2B5EF4-FFF2-40B4-BE49-F238E27FC236}">
                  <a16:creationId xmlns:a16="http://schemas.microsoft.com/office/drawing/2014/main" id="{E4B31D12-FF49-53BE-A882-6CD76AD5005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8314" y="5495863"/>
              <a:ext cx="760514" cy="764538"/>
            </a:xfrm>
            <a:prstGeom prst="rect">
              <a:avLst/>
            </a:prstGeom>
          </p:spPr>
        </p:pic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B9917762-E761-E4AF-1882-9A5E8C0A3314}"/>
              </a:ext>
            </a:extLst>
          </p:cNvPr>
          <p:cNvSpPr txBox="1"/>
          <p:nvPr/>
        </p:nvSpPr>
        <p:spPr>
          <a:xfrm>
            <a:off x="4533157" y="729488"/>
            <a:ext cx="6006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Communication to subordinates and adjacent CPs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Visualizing the RS plan within the staff section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Creating shared understanding across echelons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691E281-E842-FC2C-C4CA-CC44947457CD}"/>
              </a:ext>
            </a:extLst>
          </p:cNvPr>
          <p:cNvSpPr txBox="1"/>
          <p:nvPr/>
        </p:nvSpPr>
        <p:spPr>
          <a:xfrm>
            <a:off x="4557008" y="2131709"/>
            <a:ext cx="6006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Communication to subordinates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Synchronization of RS Plans by echelon (theater to corps)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Manning – Unable to integrate CD-C into exercise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F4D4431-C737-9B39-8753-231EC5126EDF}"/>
              </a:ext>
            </a:extLst>
          </p:cNvPr>
          <p:cNvSpPr txBox="1"/>
          <p:nvPr/>
        </p:nvSpPr>
        <p:spPr>
          <a:xfrm>
            <a:off x="4542989" y="3571387"/>
            <a:ext cx="6006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Planning &amp; preparation activities prior to WFX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Developing shared understanding - Corps to Division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Non-TA Chaplain involvement – Leader Development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81F888D-5E77-353E-70D9-E25FEB6E8D5B}"/>
              </a:ext>
            </a:extLst>
          </p:cNvPr>
          <p:cNvSpPr txBox="1"/>
          <p:nvPr/>
        </p:nvSpPr>
        <p:spPr>
          <a:xfrm>
            <a:off x="4538687" y="4981656"/>
            <a:ext cx="60068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Planning &amp; preparation activities prior to WFX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Staff integration and development of OPS understanding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Assessment and refinement of products, processes and tools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1433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 txBox="1">
            <a:spLocks noGrp="1"/>
          </p:cNvSpPr>
          <p:nvPr>
            <p:ph type="subTitle" idx="1"/>
          </p:nvPr>
        </p:nvSpPr>
        <p:spPr>
          <a:xfrm>
            <a:off x="6096000" y="136524"/>
            <a:ext cx="4572000" cy="4247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+mj-lt"/>
              </a:rPr>
              <a:t>Let Us Help You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7909860-A65F-290C-1854-0DF5365B19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632811"/>
            <a:ext cx="9144000" cy="524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684695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1109</Words>
  <Application>Microsoft Office PowerPoint</Application>
  <PresentationFormat>Widescreen</PresentationFormat>
  <Paragraphs>183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 Arial</vt:lpstr>
      <vt:lpstr>Arial</vt:lpstr>
      <vt:lpstr>Calibri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</dc:creator>
  <cp:lastModifiedBy>William</cp:lastModifiedBy>
  <cp:revision>1</cp:revision>
  <dcterms:created xsi:type="dcterms:W3CDTF">2022-12-19T15:53:29Z</dcterms:created>
  <dcterms:modified xsi:type="dcterms:W3CDTF">2022-12-19T15:53:54Z</dcterms:modified>
</cp:coreProperties>
</file>